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0" r:id="rId2"/>
    <p:sldId id="305" r:id="rId3"/>
    <p:sldId id="291" r:id="rId4"/>
    <p:sldId id="306" r:id="rId5"/>
    <p:sldId id="314" r:id="rId6"/>
    <p:sldId id="263" r:id="rId7"/>
    <p:sldId id="293" r:id="rId8"/>
    <p:sldId id="294" r:id="rId9"/>
    <p:sldId id="295" r:id="rId10"/>
    <p:sldId id="310" r:id="rId11"/>
    <p:sldId id="264" r:id="rId12"/>
    <p:sldId id="265" r:id="rId13"/>
    <p:sldId id="296" r:id="rId14"/>
    <p:sldId id="297" r:id="rId15"/>
    <p:sldId id="298" r:id="rId16"/>
    <p:sldId id="315" r:id="rId17"/>
    <p:sldId id="316" r:id="rId18"/>
    <p:sldId id="299" r:id="rId19"/>
    <p:sldId id="273" r:id="rId20"/>
    <p:sldId id="300" r:id="rId21"/>
    <p:sldId id="301" r:id="rId22"/>
    <p:sldId id="302" r:id="rId23"/>
    <p:sldId id="311" r:id="rId24"/>
    <p:sldId id="274" r:id="rId25"/>
  </p:sldIdLst>
  <p:sldSz cx="9144000" cy="6858000" type="letter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Helvetica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Helvetica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Helvetica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Helvetica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Helvetica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Helvetica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Helvetica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Helvetica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Helvetica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CC00"/>
    <a:srgbClr val="C9AB00"/>
    <a:srgbClr val="FF08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496" y="-6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2816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3338" y="768350"/>
            <a:ext cx="4251325" cy="3187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373563"/>
            <a:ext cx="5041900" cy="4065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075" tIns="44450" rIns="92075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2387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914775" y="0"/>
            <a:ext cx="293687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914775" y="8667750"/>
            <a:ext cx="293687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4450" rIns="92075" bIns="44450" anchor="b"/>
          <a:lstStyle/>
          <a:p>
            <a:pPr algn="r" defTabSz="930275" eaLnBrk="0" hangingPunct="0"/>
            <a:r>
              <a:rPr lang="en-US" altLang="en-US" sz="1200" b="0" i="0" dirty="0">
                <a:latin typeface="Times New Roman" pitchFamily="18" charset="0"/>
              </a:rPr>
              <a:t>6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8667750"/>
            <a:ext cx="293370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2933700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883025" y="0"/>
            <a:ext cx="29749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3883025" y="8685213"/>
            <a:ext cx="29749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4450" rIns="92075" bIns="44450" anchor="b"/>
          <a:lstStyle/>
          <a:p>
            <a:pPr algn="r" defTabSz="930275" eaLnBrk="0" hangingPunct="0"/>
            <a:r>
              <a:rPr lang="en-US" altLang="en-US" sz="1200" b="0" i="0" dirty="0">
                <a:latin typeface="Times New Roman" pitchFamily="18" charset="0"/>
              </a:rPr>
              <a:t>1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  <p:sp>
        <p:nvSpPr>
          <p:cNvPr id="16393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394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6025" cy="4114800"/>
          </a:xfrm>
          <a:noFill/>
          <a:ln w="9525"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Area is 100 cm2 and has huge solid angle!  Good acceptance for solar neutron studies.</a:t>
            </a:r>
          </a:p>
        </p:txBody>
      </p:sp>
    </p:spTree>
    <p:extLst>
      <p:ext uri="{BB962C8B-B14F-4D97-AF65-F5344CB8AC3E}">
        <p14:creationId xmlns:p14="http://schemas.microsoft.com/office/powerpoint/2010/main" val="2493647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Unreasonably</a:t>
            </a:r>
            <a:r>
              <a:rPr lang="en-US" baseline="0"/>
              <a:t> large, assuming standard impulsive flare event.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9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Point out that proton peak does not change.</a:t>
            </a:r>
          </a:p>
        </p:txBody>
      </p:sp>
    </p:spTree>
    <p:extLst>
      <p:ext uri="{BB962C8B-B14F-4D97-AF65-F5344CB8AC3E}">
        <p14:creationId xmlns:p14="http://schemas.microsoft.com/office/powerpoint/2010/main" val="1691891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Point out that proton peak does not change.</a:t>
            </a:r>
          </a:p>
        </p:txBody>
      </p:sp>
    </p:spTree>
    <p:extLst>
      <p:ext uri="{BB962C8B-B14F-4D97-AF65-F5344CB8AC3E}">
        <p14:creationId xmlns:p14="http://schemas.microsoft.com/office/powerpoint/2010/main" val="1691891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Point out that proton peak does not change.</a:t>
            </a:r>
          </a:p>
        </p:txBody>
      </p:sp>
    </p:spTree>
    <p:extLst>
      <p:ext uri="{BB962C8B-B14F-4D97-AF65-F5344CB8AC3E}">
        <p14:creationId xmlns:p14="http://schemas.microsoft.com/office/powerpoint/2010/main" val="1691891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have modeled the spacecraft processing.</a:t>
            </a:r>
          </a:p>
        </p:txBody>
      </p:sp>
    </p:spTree>
    <p:extLst>
      <p:ext uri="{BB962C8B-B14F-4D97-AF65-F5344CB8AC3E}">
        <p14:creationId xmlns:p14="http://schemas.microsoft.com/office/powerpoint/2010/main" val="2646949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0C980-10B9-4786-BE11-1ACC0CFC008E}" type="datetime1">
              <a:rPr lang="en-US" altLang="en-US"/>
              <a:pPr>
                <a:defRPr/>
              </a:pPr>
              <a:t>3/10/16</a:t>
            </a:fld>
            <a:endParaRPr lang="en-US" alt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EE8BB-0C53-40B6-9D2A-F5BBAFBF8B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6B67B-7461-4140-8F2A-ECDC758D77FD}" type="datetime1">
              <a:rPr lang="en-US" altLang="en-US"/>
              <a:pPr>
                <a:defRPr/>
              </a:pPr>
              <a:t>3/10/16</a:t>
            </a:fld>
            <a:endParaRPr lang="en-US" alt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BAE2E-3840-4499-9FD9-235143B9854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23900"/>
            <a:ext cx="1943100" cy="576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23900"/>
            <a:ext cx="5676900" cy="576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10760-48A5-4E54-8B15-A1CD0FE34057}" type="datetime1">
              <a:rPr lang="en-US" altLang="en-US"/>
              <a:pPr>
                <a:defRPr/>
              </a:pPr>
              <a:t>3/10/16</a:t>
            </a:fld>
            <a:endParaRPr lang="en-US" alt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E3D3A-E08E-4470-AD08-836FD21B0A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36CCC-E52C-488C-94C6-DD86ED1DCC62}" type="datetime1">
              <a:rPr lang="en-US" altLang="en-US"/>
              <a:pPr>
                <a:defRPr/>
              </a:pPr>
              <a:t>3/10/16</a:t>
            </a:fld>
            <a:endParaRPr lang="en-US" alt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CE088-9916-48AD-A7CB-B4A9BA4FD2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2961A-D569-4867-8CC5-457E4401154F}" type="datetime1">
              <a:rPr lang="en-US" altLang="en-US"/>
              <a:pPr>
                <a:defRPr/>
              </a:pPr>
              <a:t>3/10/16</a:t>
            </a:fld>
            <a:endParaRPr lang="en-US" alt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2BE7F-4505-4648-A539-182753D4B5C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511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511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80B92-D8BC-4EF2-A816-D2D7E9CEB35D}" type="datetime1">
              <a:rPr lang="en-US" altLang="en-US"/>
              <a:pPr>
                <a:defRPr/>
              </a:pPr>
              <a:t>3/10/16</a:t>
            </a:fld>
            <a:endParaRPr lang="en-US" alt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08EAF-8B8E-40BE-A85F-051B0677457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30069-5548-45E0-844E-62D0AEC9F763}" type="datetime1">
              <a:rPr lang="en-US" altLang="en-US"/>
              <a:pPr>
                <a:defRPr/>
              </a:pPr>
              <a:t>3/10/16</a:t>
            </a:fld>
            <a:endParaRPr lang="en-US" altLang="en-US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BA393-BAC6-4408-9FAF-FC808850339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5E89C-A0F4-45D8-8B05-7E372878920D}" type="datetime1">
              <a:rPr lang="en-US" altLang="en-US"/>
              <a:pPr>
                <a:defRPr/>
              </a:pPr>
              <a:t>3/10/16</a:t>
            </a:fld>
            <a:endParaRPr lang="en-US" alt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A96DB-C0D9-4DB1-8045-FD6086BE70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4D2A3-ACB2-4A86-A7C0-58AA1114533F}" type="datetime1">
              <a:rPr lang="en-US" altLang="en-US"/>
              <a:pPr>
                <a:defRPr/>
              </a:pPr>
              <a:t>3/10/16</a:t>
            </a:fld>
            <a:endParaRPr lang="en-US" altLang="en-U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A69A-8D89-413F-A959-5A598F7913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5FD2A-26E5-4980-BF3F-F2BE6D76BC27}" type="datetime1">
              <a:rPr lang="en-US" altLang="en-US"/>
              <a:pPr>
                <a:defRPr/>
              </a:pPr>
              <a:t>3/10/16</a:t>
            </a:fld>
            <a:endParaRPr lang="en-US" alt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8E601-C86D-4D4E-A9E0-D6A2BCF32D1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322BA-3FE9-46B7-99EF-121D766A08FE}" type="datetime1">
              <a:rPr lang="en-US" altLang="en-US"/>
              <a:pPr>
                <a:defRPr/>
              </a:pPr>
              <a:t>3/10/16</a:t>
            </a:fld>
            <a:endParaRPr lang="en-US" alt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24587-56EA-496F-85C1-1FB1557CC4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77800"/>
            <a:ext cx="9144000" cy="65024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65088" y="1201738"/>
            <a:ext cx="9018587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723900"/>
            <a:ext cx="54864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511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9700" y="6642100"/>
            <a:ext cx="1905000" cy="19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0" i="0">
                <a:effectLst/>
                <a:latin typeface="Helvetica" charset="0"/>
              </a:defRPr>
            </a:lvl1pPr>
          </a:lstStyle>
          <a:p>
            <a:pPr>
              <a:defRPr/>
            </a:pPr>
            <a:fld id="{658FF607-B9C3-43ED-BDF5-43ED478638F6}" type="datetime1">
              <a:rPr lang="en-US" altLang="en-US"/>
              <a:pPr>
                <a:defRPr/>
              </a:pPr>
              <a:t>3/10/16</a:t>
            </a:fld>
            <a:endParaRPr lang="en-US" altLang="en-US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2000" y="6642100"/>
            <a:ext cx="1905000" cy="19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0" i="0">
                <a:effectLst/>
                <a:latin typeface="Helvetica" charset="0"/>
              </a:defRPr>
            </a:lvl1pPr>
          </a:lstStyle>
          <a:p>
            <a:pPr>
              <a:defRPr/>
            </a:pPr>
            <a:fld id="{AC1E74A4-2D19-46C6-94EA-6198F3759A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42100"/>
            <a:ext cx="2895600" cy="19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0" i="0">
                <a:effectLst/>
                <a:latin typeface="Helvetica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pic>
        <p:nvPicPr>
          <p:cNvPr id="1033" name="Picture 30" descr="MESS w path 5.pct                                              00004A32&#10;EPAM ULEIS                     B4891273: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06488" y="238125"/>
            <a:ext cx="706437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31" descr="NASA.pct                                                       00004A32&#10;EPAM ULEIS                     B4891273: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6675" y="282575"/>
            <a:ext cx="97155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32"/>
          <p:cNvPicPr>
            <a:picLocks noChangeAspect="1" noChangeArrowheads="1"/>
          </p:cNvPicPr>
          <p:nvPr/>
        </p:nvPicPr>
        <p:blipFill rotWithShape="1">
          <a:blip r:embed="rId15"/>
          <a:srcRect r="45614"/>
          <a:stretch/>
        </p:blipFill>
        <p:spPr bwMode="auto">
          <a:xfrm>
            <a:off x="7620000" y="304800"/>
            <a:ext cx="7874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" name="Picture 11" descr="apl_small_shield_blue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858" y="300567"/>
            <a:ext cx="796142" cy="8149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Helvetic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2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58763" algn="l" rtl="0" fontAlgn="base"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00000"/>
        <a:buChar char="†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†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†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†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†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1AE4A84-3708-4797-B029-A0D2CE26E0F6}" type="datetime1">
              <a:rPr lang="en-US" altLang="en-US" smtClean="0">
                <a:latin typeface="Helvetica"/>
              </a:rPr>
              <a:pPr/>
              <a:t>3/10/16</a:t>
            </a:fld>
            <a:endParaRPr lang="en-US" altLang="en-US" dirty="0" smtClean="0">
              <a:latin typeface="Helvetica"/>
            </a:endParaRPr>
          </a:p>
        </p:txBody>
      </p:sp>
      <p:sp>
        <p:nvSpPr>
          <p:cNvPr id="153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8582A8C-E731-4AE5-A012-96A6B0EB1C4A}" type="slidenum">
              <a:rPr lang="en-US" altLang="en-US" smtClean="0">
                <a:latin typeface="Helvetica"/>
              </a:rPr>
              <a:pPr/>
              <a:t>1</a:t>
            </a:fld>
            <a:endParaRPr lang="en-US" altLang="en-US" dirty="0" smtClean="0">
              <a:latin typeface="Helvetic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3771900" y="1358900"/>
            <a:ext cx="5118100" cy="17653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400" b="1" i="1" smtClean="0"/>
              <a:t>Solar Neutrons: A New Window into Solar Acceleration Processes</a:t>
            </a:r>
            <a:endParaRPr lang="en-US" sz="3400" b="1" i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962400" y="3175000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/>
              <a:t>David J. Lawrence</a:t>
            </a:r>
          </a:p>
          <a:p>
            <a:pPr algn="ctr"/>
            <a:r>
              <a:rPr lang="en-US" sz="2200" smtClean="0"/>
              <a:t>The Johns Hopkins University Applied Physics Laboratory</a:t>
            </a:r>
          </a:p>
        </p:txBody>
      </p:sp>
      <p:pic>
        <p:nvPicPr>
          <p:cNvPr id="6" name="Picture 5" descr="apl_small_vertical_blu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3" b="8895"/>
          <a:stretch/>
        </p:blipFill>
        <p:spPr>
          <a:xfrm>
            <a:off x="4682067" y="4263379"/>
            <a:ext cx="3242733" cy="1974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59267" y="1151463"/>
            <a:ext cx="9038165" cy="1905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880"/>
          <a:stretch/>
        </p:blipFill>
        <p:spPr>
          <a:xfrm>
            <a:off x="279400" y="1320800"/>
            <a:ext cx="3277287" cy="4292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308" y="622300"/>
            <a:ext cx="6086229" cy="368300"/>
          </a:xfrm>
        </p:spPr>
        <p:txBody>
          <a:bodyPr/>
          <a:lstStyle/>
          <a:p>
            <a:r>
              <a:rPr lang="en-US" sz="2600"/>
              <a:t>Are the 31 Dec. 2007 Neutrons Solar?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409700"/>
            <a:ext cx="8470900" cy="5041900"/>
          </a:xfrm>
        </p:spPr>
        <p:txBody>
          <a:bodyPr>
            <a:normAutofit fontScale="92500" lnSpcReduction="20000"/>
          </a:bodyPr>
          <a:lstStyle/>
          <a:p>
            <a:r>
              <a:rPr lang="en-US" i="1"/>
              <a:t>Share et al. </a:t>
            </a:r>
            <a:r>
              <a:rPr lang="en-US"/>
              <a:t>(2011)</a:t>
            </a:r>
          </a:p>
          <a:p>
            <a:pPr lvl="1"/>
            <a:r>
              <a:rPr lang="en-US"/>
              <a:t>Inferred number of neutrons is unreasonably large.</a:t>
            </a:r>
          </a:p>
          <a:p>
            <a:pPr lvl="1"/>
            <a:r>
              <a:rPr lang="en-US"/>
              <a:t>Estimated local neutrons too small.</a:t>
            </a:r>
          </a:p>
          <a:p>
            <a:pPr lvl="2"/>
            <a:r>
              <a:rPr lang="en-US"/>
              <a:t>Underestimated energetic protons.</a:t>
            </a:r>
          </a:p>
          <a:p>
            <a:pPr lvl="3"/>
            <a:r>
              <a:rPr lang="en-US"/>
              <a:t>No measurement of ion energy spectrum and composition for event.</a:t>
            </a:r>
          </a:p>
          <a:p>
            <a:pPr lvl="2"/>
            <a:r>
              <a:rPr lang="en-US"/>
              <a:t>Underestimated local neutrons </a:t>
            </a:r>
          </a:p>
          <a:p>
            <a:pPr lvl="3"/>
            <a:r>
              <a:rPr lang="en-US"/>
              <a:t>Inaccurate reaction probabilities</a:t>
            </a:r>
          </a:p>
          <a:p>
            <a:r>
              <a:rPr lang="en-US"/>
              <a:t>Resolution</a:t>
            </a:r>
          </a:p>
          <a:p>
            <a:pPr lvl="1"/>
            <a:r>
              <a:rPr lang="en-US"/>
              <a:t>Less ambiguous energetic particle data.</a:t>
            </a:r>
          </a:p>
          <a:p>
            <a:pPr lvl="2"/>
            <a:r>
              <a:rPr lang="en-US"/>
              <a:t>Not possible on MESSENGER</a:t>
            </a:r>
          </a:p>
          <a:p>
            <a:pPr lvl="3"/>
            <a:r>
              <a:rPr lang="en-US"/>
              <a:t>Need types of detectors carried on ACE, STEREO, Solar Probe Plus.</a:t>
            </a:r>
          </a:p>
          <a:p>
            <a:pPr lvl="2"/>
            <a:r>
              <a:rPr lang="en-US"/>
              <a:t>Use assets at 1 AU (STEREO, ACE, GOES, etc).</a:t>
            </a:r>
          </a:p>
          <a:p>
            <a:pPr lvl="1"/>
            <a:r>
              <a:rPr lang="en-US"/>
              <a:t>Use improved reaction probabilities.</a:t>
            </a:r>
          </a:p>
          <a:p>
            <a:pPr lvl="2"/>
            <a:r>
              <a:rPr lang="en-US"/>
              <a:t>Done.</a:t>
            </a:r>
          </a:p>
          <a:p>
            <a:pPr lvl="1"/>
            <a:r>
              <a:rPr lang="en-US"/>
              <a:t>Measure less ambiguous neutron event.</a:t>
            </a:r>
          </a:p>
          <a:p>
            <a:pPr lvl="2"/>
            <a:r>
              <a:rPr lang="en-US"/>
              <a:t>See June 4, 2011.</a:t>
            </a:r>
          </a:p>
          <a:p>
            <a:pPr lvl="1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36CCC-E52C-488C-94C6-DD86ED1DCC62}" type="datetime1">
              <a:rPr lang="en-US" altLang="en-US"/>
              <a:pPr>
                <a:defRPr/>
              </a:pPr>
              <a:t>3/10/16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CE088-9916-48AD-A7CB-B4A9BA4FD28B}" type="slidenum">
              <a:rPr lang="en-US" altLang="en-US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6810107" y="4668111"/>
            <a:ext cx="6942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0" i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3000">
              <a:solidFill>
                <a:srgbClr val="008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26058" y="5307671"/>
            <a:ext cx="6942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0" i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3000">
              <a:solidFill>
                <a:srgbClr val="008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35469" y="4138944"/>
            <a:ext cx="54290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0" i="0">
                <a:solidFill>
                  <a:srgbClr val="FF080E"/>
                </a:solidFill>
                <a:latin typeface="Zapf Dingbats"/>
                <a:ea typeface="Zapf Dingbats"/>
                <a:cs typeface="Zapf Dingbats"/>
              </a:rPr>
              <a:t>✖</a:t>
            </a:r>
            <a:endParaRPr lang="en-US" sz="3000">
              <a:solidFill>
                <a:srgbClr val="FF08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34808" y="5889268"/>
            <a:ext cx="6942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0" i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300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821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33400"/>
            <a:ext cx="5867400" cy="368300"/>
          </a:xfrm>
        </p:spPr>
        <p:txBody>
          <a:bodyPr/>
          <a:lstStyle/>
          <a:p>
            <a:r>
              <a:rPr lang="en-US" smtClean="0"/>
              <a:t>4 June 2011 Solar Particle Event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0067" y="1371600"/>
            <a:ext cx="4969933" cy="482600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Solar event on opposite side of Sun, out of Earth field of </a:t>
            </a:r>
            <a:r>
              <a:rPr lang="en-US" smtClean="0"/>
              <a:t>view.</a:t>
            </a:r>
            <a:endParaRPr lang="en-US"/>
          </a:p>
          <a:p>
            <a:r>
              <a:rPr lang="en-US"/>
              <a:t>MESSENGER in near-direct line of sight of solar particle event</a:t>
            </a:r>
            <a:r>
              <a:rPr lang="en-US" smtClean="0"/>
              <a:t>.</a:t>
            </a:r>
            <a:endParaRPr lang="en-US"/>
          </a:p>
          <a:p>
            <a:r>
              <a:rPr lang="en-US"/>
              <a:t>STEREO-A had oblique view of 4 June solar particle event (red arrow</a:t>
            </a:r>
            <a:r>
              <a:rPr lang="en-US" smtClean="0"/>
              <a:t>).</a:t>
            </a:r>
            <a:endParaRPr lang="en-US"/>
          </a:p>
          <a:p>
            <a:r>
              <a:rPr lang="en-US"/>
              <a:t>First CME shock arrival time between 4 June 18:00 UTC and 5 June 0:00 </a:t>
            </a:r>
            <a:r>
              <a:rPr lang="en-US" smtClean="0"/>
              <a:t>UTC.</a:t>
            </a:r>
            <a:endParaRPr lang="en-US"/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36CCC-E52C-488C-94C6-DD86ED1DCC62}" type="datetime1">
              <a:rPr lang="en-US" altLang="en-US" smtClean="0"/>
              <a:pPr>
                <a:defRPr/>
              </a:pPr>
              <a:t>3/10/16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CE088-9916-48AD-A7CB-B4A9BA4FD28B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324600"/>
            <a:ext cx="30697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STEREO-A</a:t>
            </a:r>
            <a:r>
              <a:rPr lang="en-US" sz="1200" i="1" dirty="0"/>
              <a:t>, </a:t>
            </a:r>
            <a:r>
              <a:rPr lang="en-US" sz="1200" i="1" dirty="0" smtClean="0"/>
              <a:t>http</a:t>
            </a:r>
            <a:r>
              <a:rPr lang="en-US" sz="1200" i="1" dirty="0"/>
              <a:t>://stereo-</a:t>
            </a:r>
            <a:r>
              <a:rPr lang="en-US" sz="1200" i="1" dirty="0" err="1" smtClean="0"/>
              <a:t>ssc.nascom.nasa.gov</a:t>
            </a:r>
            <a:endParaRPr lang="en-US" sz="1200" i="1" dirty="0"/>
          </a:p>
        </p:txBody>
      </p:sp>
      <p:pic>
        <p:nvPicPr>
          <p:cNvPr id="8" name="Picture 7" descr="20110604_140030_n4euA_1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419600"/>
            <a:ext cx="1905000" cy="1905000"/>
          </a:xfrm>
          <a:prstGeom prst="rect">
            <a:avLst/>
          </a:prstGeom>
        </p:spPr>
      </p:pic>
      <p:pic>
        <p:nvPicPr>
          <p:cNvPr id="10" name="Picture 9" descr="4-5_solar_flare_position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82"/>
          <a:stretch/>
        </p:blipFill>
        <p:spPr>
          <a:xfrm>
            <a:off x="1312333" y="1371600"/>
            <a:ext cx="1947333" cy="25410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28601" y="38862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WSA-ENLIL-CONE Model CME Evolution, http</a:t>
            </a:r>
            <a:r>
              <a:rPr lang="en-US" sz="1200" i="1" dirty="0"/>
              <a:t>://</a:t>
            </a:r>
            <a:r>
              <a:rPr lang="en-US" sz="1200" i="1" dirty="0" err="1"/>
              <a:t>iswa.ccmc.gsfc.nasa.gov</a:t>
            </a:r>
            <a:r>
              <a:rPr lang="en-US" sz="1200" i="1" dirty="0"/>
              <a:t>  </a:t>
            </a:r>
          </a:p>
        </p:txBody>
      </p:sp>
      <p:sp>
        <p:nvSpPr>
          <p:cNvPr id="13" name="Right Arrow 12"/>
          <p:cNvSpPr/>
          <p:nvPr/>
        </p:nvSpPr>
        <p:spPr bwMode="auto">
          <a:xfrm rot="3388607">
            <a:off x="2219796" y="4984437"/>
            <a:ext cx="381000" cy="22860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21933" y="2225040"/>
            <a:ext cx="482600" cy="552027"/>
          </a:xfrm>
          <a:prstGeom prst="rect">
            <a:avLst/>
          </a:prstGeom>
          <a:noFill/>
          <a:ln w="38100" cap="flat" cmpd="sng" algn="ctr">
            <a:solidFill>
              <a:srgbClr val="FF08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69276" y="1512276"/>
            <a:ext cx="3588227" cy="1169964"/>
            <a:chOff x="369276" y="1512276"/>
            <a:chExt cx="3588227" cy="1169964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>
              <a:off x="1162538" y="2432538"/>
              <a:ext cx="976924" cy="17584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H="1">
              <a:off x="2722880" y="2393462"/>
              <a:ext cx="706121" cy="28877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1045308" y="1787769"/>
              <a:ext cx="1162538" cy="47869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488460" y="2266462"/>
              <a:ext cx="7730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/>
                <a:t>Mercury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72337" y="2200031"/>
              <a:ext cx="5851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/>
                <a:t>Earth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9276" y="1512276"/>
              <a:ext cx="9870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/>
                <a:t>STEREO 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7403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33400"/>
            <a:ext cx="5867400" cy="368300"/>
          </a:xfrm>
        </p:spPr>
        <p:txBody>
          <a:bodyPr/>
          <a:lstStyle/>
          <a:p>
            <a:r>
              <a:rPr lang="en-US" smtClean="0"/>
              <a:t>4 June 2011 Event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0" y="1371600"/>
            <a:ext cx="4292600" cy="494030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Fast neutrons at </a:t>
            </a:r>
            <a:r>
              <a:rPr lang="en-US" smtClean="0"/>
              <a:t>15:45 UTC </a:t>
            </a:r>
            <a:r>
              <a:rPr lang="en-US"/>
              <a:t>on 4 June 2011.</a:t>
            </a:r>
          </a:p>
          <a:p>
            <a:pPr lvl="1"/>
            <a:r>
              <a:rPr lang="en-US"/>
              <a:t>Six hours before start of large solar particle event</a:t>
            </a:r>
          </a:p>
          <a:p>
            <a:pPr lvl="1"/>
            <a:r>
              <a:rPr lang="en-US"/>
              <a:t>One-hour event duration</a:t>
            </a:r>
          </a:p>
          <a:p>
            <a:r>
              <a:rPr lang="en-US"/>
              <a:t>Neutrons not from Mercury.</a:t>
            </a:r>
          </a:p>
          <a:p>
            <a:pPr lvl="1"/>
            <a:r>
              <a:rPr lang="en-US"/>
              <a:t>Spacecraft far from planet.</a:t>
            </a:r>
          </a:p>
          <a:p>
            <a:r>
              <a:rPr lang="en-US"/>
              <a:t>Evidence for solar origin:</a:t>
            </a:r>
          </a:p>
          <a:p>
            <a:pPr lvl="1"/>
            <a:r>
              <a:rPr lang="en-US"/>
              <a:t>Lack of energetic (&gt;45 MeV) protons.</a:t>
            </a:r>
          </a:p>
          <a:p>
            <a:pPr lvl="1"/>
            <a:r>
              <a:rPr lang="en-US"/>
              <a:t>Local neutron estimate.</a:t>
            </a:r>
          </a:p>
          <a:p>
            <a:pPr lvl="1"/>
            <a:r>
              <a:rPr lang="en-US"/>
              <a:t>Gamma-ray data.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36CCC-E52C-488C-94C6-DD86ED1DCC62}" type="datetime1">
              <a:rPr lang="en-US" altLang="en-US" smtClean="0"/>
              <a:pPr>
                <a:defRPr/>
              </a:pPr>
              <a:t>3/10/16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CE088-9916-48AD-A7CB-B4A9BA4FD28B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57200" y="1219201"/>
            <a:ext cx="3759200" cy="5444542"/>
            <a:chOff x="457200" y="1219200"/>
            <a:chExt cx="4457700" cy="64561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219200"/>
              <a:ext cx="4457700" cy="368929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t="3488"/>
            <a:stretch/>
          </p:blipFill>
          <p:spPr>
            <a:xfrm>
              <a:off x="457200" y="4114801"/>
              <a:ext cx="4457700" cy="356059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606800" y="1435100"/>
            <a:ext cx="190500" cy="2527300"/>
            <a:chOff x="3606800" y="1435100"/>
            <a:chExt cx="190500" cy="2527300"/>
          </a:xfrm>
          <a:solidFill>
            <a:schemeClr val="bg1"/>
          </a:solidFill>
        </p:grpSpPr>
        <p:sp>
          <p:nvSpPr>
            <p:cNvPr id="9" name="Rectangle 8"/>
            <p:cNvSpPr/>
            <p:nvPr/>
          </p:nvSpPr>
          <p:spPr bwMode="auto">
            <a:xfrm>
              <a:off x="3606800" y="1435100"/>
              <a:ext cx="165100" cy="1905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632200" y="3771900"/>
              <a:ext cx="165100" cy="1905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</a:endParaRPr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2785533" y="1981200"/>
            <a:ext cx="347134" cy="1143000"/>
          </a:xfrm>
          <a:prstGeom prst="rect">
            <a:avLst/>
          </a:prstGeom>
          <a:noFill/>
          <a:ln w="28575" cap="flat" cmpd="sng" algn="ctr">
            <a:solidFill>
              <a:srgbClr val="FF08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437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486824"/>
            <a:ext cx="5803900" cy="368300"/>
          </a:xfrm>
        </p:spPr>
        <p:txBody>
          <a:bodyPr/>
          <a:lstStyle/>
          <a:p>
            <a:r>
              <a:rPr lang="en-US"/>
              <a:t>Evidence for Solar Neutrons #1: Measured Energetic Particles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1134" y="1371600"/>
            <a:ext cx="4047066" cy="4766734"/>
          </a:xfrm>
        </p:spPr>
        <p:txBody>
          <a:bodyPr/>
          <a:lstStyle/>
          <a:p>
            <a:r>
              <a:rPr lang="en-US"/>
              <a:t>No protons with energy &gt; 45 MeV during neutron event.</a:t>
            </a:r>
          </a:p>
          <a:p>
            <a:r>
              <a:rPr lang="en-US"/>
              <a:t>Strong evidence against local neutrons.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36CCC-E52C-488C-94C6-DD86ED1DCC62}" type="datetime1">
              <a:rPr lang="en-US" altLang="en-US"/>
              <a:pPr>
                <a:defRPr/>
              </a:pPr>
              <a:t>3/10/16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CE088-9916-48AD-A7CB-B4A9BA4FD28B}" type="slidenum">
              <a:rPr lang="en-US" altLang="en-US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99" y="1303867"/>
            <a:ext cx="3316387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107" b="-1"/>
          <a:stretch/>
        </p:blipFill>
        <p:spPr>
          <a:xfrm>
            <a:off x="626531" y="3598334"/>
            <a:ext cx="3350730" cy="260774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743200" y="2827861"/>
            <a:ext cx="177801" cy="1998139"/>
            <a:chOff x="2743200" y="2827861"/>
            <a:chExt cx="177801" cy="1998139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2743200" y="2827867"/>
              <a:ext cx="0" cy="181186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80E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2921001" y="2827861"/>
              <a:ext cx="0" cy="199813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80E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 8"/>
          <p:cNvGrpSpPr/>
          <p:nvPr/>
        </p:nvGrpSpPr>
        <p:grpSpPr>
          <a:xfrm>
            <a:off x="1050510" y="5113867"/>
            <a:ext cx="220145" cy="338669"/>
            <a:chOff x="1109124" y="5113867"/>
            <a:chExt cx="220145" cy="338669"/>
          </a:xfrm>
        </p:grpSpPr>
        <p:cxnSp>
          <p:nvCxnSpPr>
            <p:cNvPr id="15" name="Straight Connector 14"/>
            <p:cNvCxnSpPr/>
            <p:nvPr/>
          </p:nvCxnSpPr>
          <p:spPr bwMode="auto">
            <a:xfrm flipH="1">
              <a:off x="1109136" y="5113867"/>
              <a:ext cx="22013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flipH="1">
              <a:off x="1109136" y="5198533"/>
              <a:ext cx="22013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80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H="1">
              <a:off x="1109124" y="5452536"/>
              <a:ext cx="22013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" name="TextBox 17"/>
          <p:cNvSpPr txBox="1"/>
          <p:nvPr/>
        </p:nvSpPr>
        <p:spPr>
          <a:xfrm>
            <a:off x="1230923" y="5029199"/>
            <a:ext cx="2149231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i="0">
                <a:solidFill>
                  <a:srgbClr val="FF0000"/>
                </a:solidFill>
              </a:rPr>
              <a:t>Medium-energy protons and/or electrons</a:t>
            </a:r>
          </a:p>
          <a:p>
            <a:r>
              <a:rPr lang="en-US" sz="1000" i="0">
                <a:solidFill>
                  <a:srgbClr val="0000FF"/>
                </a:solidFill>
              </a:rPr>
              <a:t>High-energy protons and/or electrons</a:t>
            </a:r>
            <a:endParaRPr lang="en-US" sz="1000" i="0"/>
          </a:p>
        </p:txBody>
      </p:sp>
      <p:sp>
        <p:nvSpPr>
          <p:cNvPr id="19" name="TextBox 18"/>
          <p:cNvSpPr txBox="1"/>
          <p:nvPr/>
        </p:nvSpPr>
        <p:spPr>
          <a:xfrm>
            <a:off x="1285631" y="3657600"/>
            <a:ext cx="97106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0">
                <a:solidFill>
                  <a:srgbClr val="FF0000"/>
                </a:solidFill>
              </a:rPr>
              <a:t>p: 45&lt;E&lt;100 MeV</a:t>
            </a:r>
          </a:p>
          <a:p>
            <a:r>
              <a:rPr lang="en-US" sz="900" b="0">
                <a:solidFill>
                  <a:srgbClr val="FF0000"/>
                </a:solidFill>
              </a:rPr>
              <a:t>e: 7&lt;E&lt;25 MeV</a:t>
            </a:r>
          </a:p>
          <a:p>
            <a:r>
              <a:rPr lang="en-US" sz="900" b="0">
                <a:solidFill>
                  <a:srgbClr val="0000FF"/>
                </a:solidFill>
              </a:rPr>
              <a:t>p: &gt;120 MeV</a:t>
            </a:r>
          </a:p>
          <a:p>
            <a:r>
              <a:rPr lang="en-US" sz="900" b="0">
                <a:solidFill>
                  <a:srgbClr val="0000FF"/>
                </a:solidFill>
              </a:rPr>
              <a:t>e: &gt;30 MeV</a:t>
            </a:r>
            <a:endParaRPr lang="en-US" sz="900" b="0"/>
          </a:p>
        </p:txBody>
      </p:sp>
      <p:sp>
        <p:nvSpPr>
          <p:cNvPr id="12" name="Rectangle 11"/>
          <p:cNvSpPr/>
          <p:nvPr/>
        </p:nvSpPr>
        <p:spPr>
          <a:xfrm>
            <a:off x="3380154" y="1465385"/>
            <a:ext cx="146538" cy="1563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98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94268" y="4064002"/>
            <a:ext cx="3361266" cy="2500252"/>
            <a:chOff x="694268" y="4064002"/>
            <a:chExt cx="3361266" cy="250025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4268" y="4064002"/>
              <a:ext cx="3361266" cy="250025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718712" y="4961467"/>
              <a:ext cx="207325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Countours = </a:t>
              </a:r>
            </a:p>
            <a:p>
              <a:pPr algn="ctr"/>
              <a:r>
                <a:rPr lang="en-US" sz="1200"/>
                <a:t>Measured/Predicted local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495291"/>
            <a:ext cx="5803900" cy="368300"/>
          </a:xfrm>
        </p:spPr>
        <p:txBody>
          <a:bodyPr/>
          <a:lstStyle/>
          <a:p>
            <a:r>
              <a:rPr lang="en-US"/>
              <a:t>Evidence for Solar Neutrons #2: Estimate of Local Neutrons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4538" y="1230923"/>
            <a:ext cx="4162996" cy="5421923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Could lower-energy protons escape detection, but still produce neutrons?</a:t>
            </a:r>
          </a:p>
          <a:p>
            <a:r>
              <a:rPr lang="en-US"/>
              <a:t>Characterize proton spectra by: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Constrain spectral magnitude with &gt;45 MeV measurements.</a:t>
            </a:r>
          </a:p>
          <a:p>
            <a:r>
              <a:rPr lang="en-US"/>
              <a:t>Estimate local neutrons</a:t>
            </a:r>
          </a:p>
          <a:p>
            <a:pPr lvl="1"/>
            <a:r>
              <a:rPr lang="en-US"/>
              <a:t>Measured 700 – 800 times more neutrons than estimated from local production.</a:t>
            </a:r>
          </a:p>
          <a:p>
            <a:r>
              <a:rPr lang="en-US"/>
              <a:t>Local neutrons would require unlikely proton spectrum.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36CCC-E52C-488C-94C6-DD86ED1DCC62}" type="datetime1">
              <a:rPr lang="en-US" altLang="en-US"/>
              <a:pPr>
                <a:defRPr/>
              </a:pPr>
              <a:t>3/10/16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CE088-9916-48AD-A7CB-B4A9BA4FD28B}" type="slidenum">
              <a:rPr lang="en-US" altLang="en-US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481" y="2930769"/>
            <a:ext cx="3955307" cy="4324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67" y="1367365"/>
            <a:ext cx="3574773" cy="262890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439333" y="2794000"/>
            <a:ext cx="1667282" cy="2235200"/>
            <a:chOff x="1439333" y="2794000"/>
            <a:chExt cx="1667282" cy="2235200"/>
          </a:xfrm>
        </p:grpSpPr>
        <p:sp>
          <p:nvSpPr>
            <p:cNvPr id="9" name="Oval 8"/>
            <p:cNvSpPr/>
            <p:nvPr/>
          </p:nvSpPr>
          <p:spPr bwMode="auto">
            <a:xfrm>
              <a:off x="1439333" y="4868333"/>
              <a:ext cx="160867" cy="160867"/>
            </a:xfrm>
            <a:prstGeom prst="ellipse">
              <a:avLst/>
            </a:prstGeom>
            <a:solidFill>
              <a:srgbClr val="0000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</a:endParaRPr>
            </a:p>
          </p:txBody>
        </p:sp>
        <p:cxnSp>
          <p:nvCxnSpPr>
            <p:cNvPr id="12" name="Straight Arrow Connector 11"/>
            <p:cNvCxnSpPr>
              <a:stCxn id="9" idx="7"/>
            </p:cNvCxnSpPr>
            <p:nvPr/>
          </p:nvCxnSpPr>
          <p:spPr bwMode="auto">
            <a:xfrm flipV="1">
              <a:off x="1576642" y="2794000"/>
              <a:ext cx="1529973" cy="209789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1032933" y="1659467"/>
            <a:ext cx="194734" cy="2760133"/>
            <a:chOff x="1032933" y="1659467"/>
            <a:chExt cx="194734" cy="2760133"/>
          </a:xfrm>
        </p:grpSpPr>
        <p:sp>
          <p:nvSpPr>
            <p:cNvPr id="10" name="Oval 9"/>
            <p:cNvSpPr/>
            <p:nvPr/>
          </p:nvSpPr>
          <p:spPr bwMode="auto">
            <a:xfrm>
              <a:off x="1032933" y="4258733"/>
              <a:ext cx="160867" cy="160867"/>
            </a:xfrm>
            <a:prstGeom prst="ellipse">
              <a:avLst/>
            </a:prstGeom>
            <a:solidFill>
              <a:srgbClr val="FF080E"/>
            </a:solidFill>
            <a:ln w="12700" cap="flat" cmpd="sng" algn="ctr">
              <a:solidFill>
                <a:srgbClr val="FF080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</a:endParaRPr>
            </a:p>
          </p:txBody>
        </p:sp>
        <p:cxnSp>
          <p:nvCxnSpPr>
            <p:cNvPr id="13" name="Straight Arrow Connector 12"/>
            <p:cNvCxnSpPr>
              <a:stCxn id="10" idx="0"/>
            </p:cNvCxnSpPr>
            <p:nvPr/>
          </p:nvCxnSpPr>
          <p:spPr bwMode="auto">
            <a:xfrm flipV="1">
              <a:off x="1113367" y="1659467"/>
              <a:ext cx="114300" cy="259926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80E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1" name="TextBox 10"/>
          <p:cNvSpPr txBox="1"/>
          <p:nvPr/>
        </p:nvSpPr>
        <p:spPr>
          <a:xfrm rot="16200000">
            <a:off x="2803774" y="2559539"/>
            <a:ext cx="1730712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i="0"/>
              <a:t>Constrain with 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19402" y="1617785"/>
            <a:ext cx="1078521" cy="24622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i="0"/>
              <a:t>NS Threshold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045309" y="3585306"/>
            <a:ext cx="1309077" cy="742463"/>
            <a:chOff x="1045309" y="3585306"/>
            <a:chExt cx="1309077" cy="742463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 flipV="1">
              <a:off x="1397000" y="3976077"/>
              <a:ext cx="195385" cy="35169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1045309" y="3585306"/>
              <a:ext cx="13090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i="0"/>
                <a:t>Typical proton spectra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5152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486824"/>
            <a:ext cx="5803900" cy="368300"/>
          </a:xfrm>
        </p:spPr>
        <p:txBody>
          <a:bodyPr/>
          <a:lstStyle/>
          <a:p>
            <a:r>
              <a:rPr lang="en-US"/>
              <a:t>Evidence for Solar Neutrons #3: Gamma-ray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7266" y="1371599"/>
            <a:ext cx="3141133" cy="5139267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MESSENGER Gamma-Ray Spectrometer measured data during event.</a:t>
            </a:r>
          </a:p>
          <a:p>
            <a:r>
              <a:rPr lang="en-US"/>
              <a:t>Many lines produced by neutron reactions.</a:t>
            </a:r>
          </a:p>
          <a:p>
            <a:pPr lvl="1"/>
            <a:r>
              <a:rPr lang="en-US"/>
              <a:t>Consistent with either solar or local neutrons.</a:t>
            </a:r>
          </a:p>
          <a:p>
            <a:r>
              <a:rPr lang="en-US"/>
              <a:t>One line (1635 keV) only produced by proton reaction.</a:t>
            </a:r>
          </a:p>
          <a:p>
            <a:pPr lvl="1"/>
            <a:r>
              <a:rPr lang="en-US"/>
              <a:t>No count rate increase implies no energetic protons.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36CCC-E52C-488C-94C6-DD86ED1DCC62}" type="datetime1">
              <a:rPr lang="en-US" altLang="en-US"/>
              <a:pPr>
                <a:defRPr/>
              </a:pPr>
              <a:t>3/10/16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CE088-9916-48AD-A7CB-B4A9BA4FD28B}" type="slidenum">
              <a:rPr lang="en-US" altLang="en-US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33" y="1894425"/>
            <a:ext cx="5257800" cy="38049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47308" y="2090615"/>
            <a:ext cx="351692" cy="1230923"/>
          </a:xfrm>
          <a:prstGeom prst="rect">
            <a:avLst/>
          </a:prstGeom>
          <a:ln w="28575" cmpd="sng">
            <a:solidFill>
              <a:srgbClr val="FF080E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338384" y="1504462"/>
            <a:ext cx="3810000" cy="2227385"/>
            <a:chOff x="1338384" y="1504462"/>
            <a:chExt cx="3810000" cy="2227385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>
              <a:off x="1338384" y="1504462"/>
              <a:ext cx="0" cy="508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8585E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1578708" y="1520093"/>
              <a:ext cx="0" cy="508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8585E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3616568" y="3145692"/>
              <a:ext cx="0" cy="54903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8585E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2387600" y="1566985"/>
              <a:ext cx="0" cy="508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8585E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2784231" y="1914769"/>
              <a:ext cx="0" cy="508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8585E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3464169" y="1568939"/>
              <a:ext cx="0" cy="508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8585E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4876800" y="1506415"/>
              <a:ext cx="0" cy="508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8585E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5087815" y="1512277"/>
              <a:ext cx="0" cy="5080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8585E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4062046" y="3214077"/>
              <a:ext cx="0" cy="48650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8585E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4595445" y="3204308"/>
              <a:ext cx="0" cy="50213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8585E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>
              <a:off x="5148384" y="3243385"/>
              <a:ext cx="0" cy="48846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8585E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30" name="Straight Arrow Connector 29"/>
          <p:cNvCxnSpPr/>
          <p:nvPr/>
        </p:nvCxnSpPr>
        <p:spPr bwMode="auto">
          <a:xfrm>
            <a:off x="4527061" y="1537677"/>
            <a:ext cx="0" cy="508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80E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2168769" y="1787770"/>
            <a:ext cx="0" cy="508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80E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6791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486824"/>
            <a:ext cx="5803900" cy="368300"/>
          </a:xfrm>
        </p:spPr>
        <p:txBody>
          <a:bodyPr/>
          <a:lstStyle/>
          <a:p>
            <a:r>
              <a:rPr lang="en-US"/>
              <a:t>Evidence for Solar Neutrons #4: Gamma-ray Measurements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76" y="4429125"/>
            <a:ext cx="3438524" cy="2081741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Detect neutrons </a:t>
            </a:r>
            <a:r>
              <a:rPr lang="en-US" u="sng"/>
              <a:t>and</a:t>
            </a:r>
            <a:r>
              <a:rPr lang="en-US"/>
              <a:t> energetic particles on 22 Sep. 2011.</a:t>
            </a:r>
          </a:p>
          <a:p>
            <a:r>
              <a:rPr lang="en-US"/>
              <a:t>What do gamma-rays show?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36CCC-E52C-488C-94C6-DD86ED1DCC62}" type="datetime1">
              <a:rPr lang="en-US" altLang="en-US"/>
              <a:pPr>
                <a:defRPr/>
              </a:pPr>
              <a:t>3/10/16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CE088-9916-48AD-A7CB-B4A9BA4FD28B}" type="slidenum">
              <a:rPr lang="en-US" altLang="en-US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1263650"/>
            <a:ext cx="3402115" cy="2736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225" y="1228725"/>
            <a:ext cx="3438525" cy="27559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3900" y="3987800"/>
            <a:ext cx="3355975" cy="265992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670175" y="2603500"/>
            <a:ext cx="3867150" cy="2952750"/>
            <a:chOff x="2670175" y="2603500"/>
            <a:chExt cx="3867150" cy="2952750"/>
          </a:xfrm>
        </p:grpSpPr>
        <p:cxnSp>
          <p:nvCxnSpPr>
            <p:cNvPr id="31" name="Straight Arrow Connector 30"/>
            <p:cNvCxnSpPr/>
            <p:nvPr/>
          </p:nvCxnSpPr>
          <p:spPr bwMode="auto">
            <a:xfrm>
              <a:off x="3873500" y="4921250"/>
              <a:ext cx="0" cy="6350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 flipV="1">
              <a:off x="2670175" y="2603500"/>
              <a:ext cx="0" cy="59055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V="1">
              <a:off x="6537325" y="2851151"/>
              <a:ext cx="0" cy="45084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6" name="TextBox 35"/>
          <p:cNvSpPr txBox="1"/>
          <p:nvPr/>
        </p:nvSpPr>
        <p:spPr>
          <a:xfrm>
            <a:off x="3000375" y="3048000"/>
            <a:ext cx="100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/>
              <a:t>Singles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89525" y="2994025"/>
            <a:ext cx="76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/>
              <a:t>Coin.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98900" y="5676900"/>
            <a:ext cx="119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/>
              <a:t>Neutrons</a:t>
            </a:r>
          </a:p>
        </p:txBody>
      </p:sp>
    </p:spTree>
    <p:extLst>
      <p:ext uri="{BB962C8B-B14F-4D97-AF65-F5344CB8AC3E}">
        <p14:creationId xmlns:p14="http://schemas.microsoft.com/office/powerpoint/2010/main" val="239919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486824"/>
            <a:ext cx="5803900" cy="368300"/>
          </a:xfrm>
        </p:spPr>
        <p:txBody>
          <a:bodyPr/>
          <a:lstStyle/>
          <a:p>
            <a:r>
              <a:rPr lang="en-US"/>
              <a:t>Evidence for Solar Neutrons #4: Gamma-ray Measurements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36CCC-E52C-488C-94C6-DD86ED1DCC62}" type="datetime1">
              <a:rPr lang="en-US" altLang="en-US"/>
              <a:pPr>
                <a:defRPr/>
              </a:pPr>
              <a:t>3/10/16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CE088-9916-48AD-A7CB-B4A9BA4FD28B}" type="slidenum">
              <a:rPr lang="en-US" altLang="en-US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25" y="1790700"/>
            <a:ext cx="4826000" cy="41529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68874" y="1317624"/>
            <a:ext cx="4175126" cy="5302252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GRS operated for both June 4 and Sep. 22 events.</a:t>
            </a:r>
          </a:p>
          <a:p>
            <a:r>
              <a:rPr lang="en-US"/>
              <a:t>1635 keV peak enhanced by 2.4±0.4 on Sep. 22 compared to June 4.</a:t>
            </a:r>
          </a:p>
          <a:p>
            <a:pPr lvl="1"/>
            <a:r>
              <a:rPr lang="en-US"/>
              <a:t>&gt;5</a:t>
            </a:r>
            <a:r>
              <a:rPr lang="en-US">
                <a:latin typeface="Symbol" charset="2"/>
                <a:cs typeface="Symbol" charset="2"/>
              </a:rPr>
              <a:t>s</a:t>
            </a:r>
            <a:r>
              <a:rPr lang="en-US"/>
              <a:t> detection.</a:t>
            </a:r>
          </a:p>
          <a:p>
            <a:pPr lvl="1"/>
            <a:r>
              <a:rPr lang="en-US"/>
              <a:t>Implies energetic protons present on Sep. 22.</a:t>
            </a:r>
          </a:p>
          <a:p>
            <a:r>
              <a:rPr lang="en-US"/>
              <a:t>Modeled solar-to-local neutron production is 1.5.</a:t>
            </a:r>
          </a:p>
          <a:p>
            <a:pPr lvl="1"/>
            <a:r>
              <a:rPr lang="en-US"/>
              <a:t>Consistent with local production on Sep. 22 but not on June 4.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06500" y="3159125"/>
            <a:ext cx="1696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/>
              <a:t>June 4, 2011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6650" y="4851400"/>
            <a:ext cx="1781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/>
              <a:t>Sep. 22, 2011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025775" y="1714500"/>
            <a:ext cx="6350" cy="2120900"/>
            <a:chOff x="3025775" y="1714500"/>
            <a:chExt cx="6350" cy="2120900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>
              <a:off x="3032125" y="1714500"/>
              <a:ext cx="0" cy="6350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3025775" y="3200400"/>
              <a:ext cx="0" cy="6350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5004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444489"/>
            <a:ext cx="5803900" cy="368300"/>
          </a:xfrm>
        </p:spPr>
        <p:txBody>
          <a:bodyPr/>
          <a:lstStyle/>
          <a:p>
            <a:r>
              <a:rPr lang="en-US"/>
              <a:t>Evidence for Solar Neutrons (supporting): Energy Spectra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9332" y="1371599"/>
            <a:ext cx="3793068" cy="5164668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NS measures neutron energy spectrum.</a:t>
            </a:r>
          </a:p>
          <a:p>
            <a:pPr lvl="1"/>
            <a:r>
              <a:rPr lang="en-US"/>
              <a:t>Processed through spacecraft.</a:t>
            </a:r>
          </a:p>
          <a:p>
            <a:pPr lvl="1"/>
            <a:r>
              <a:rPr lang="en-US"/>
              <a:t>Neutron event enhancement at 0.7 – 3 MeV.</a:t>
            </a:r>
          </a:p>
          <a:p>
            <a:r>
              <a:rPr lang="en-US"/>
              <a:t>Model spectra to account for spacecraft processing</a:t>
            </a:r>
          </a:p>
          <a:p>
            <a:pPr lvl="1"/>
            <a:r>
              <a:rPr lang="en-US"/>
              <a:t>Use Mercury and solar neutron input spectra.</a:t>
            </a:r>
          </a:p>
          <a:p>
            <a:pPr lvl="1"/>
            <a:r>
              <a:rPr lang="en-US"/>
              <a:t>Solar neutron input consistent with neutron event measurement.</a:t>
            </a:r>
          </a:p>
          <a:p>
            <a:pPr lvl="1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36CCC-E52C-488C-94C6-DD86ED1DCC62}" type="datetime1">
              <a:rPr lang="en-US" altLang="en-US"/>
              <a:pPr>
                <a:defRPr/>
              </a:pPr>
              <a:t>3/10/16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CE088-9916-48AD-A7CB-B4A9BA4FD28B}" type="slidenum">
              <a:rPr lang="en-US" altLang="en-US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68" y="1998133"/>
            <a:ext cx="5217034" cy="3708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28614" y="4269154"/>
            <a:ext cx="1371588" cy="169277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100" i="0">
                <a:solidFill>
                  <a:srgbClr val="FF080E"/>
                </a:solidFill>
              </a:rPr>
              <a:t>Solar neutron model</a:t>
            </a:r>
          </a:p>
        </p:txBody>
      </p:sp>
    </p:spTree>
    <p:extLst>
      <p:ext uri="{BB962C8B-B14F-4D97-AF65-F5344CB8AC3E}">
        <p14:creationId xmlns:p14="http://schemas.microsoft.com/office/powerpoint/2010/main" val="1359802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NS Event Timing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371600"/>
            <a:ext cx="4191000" cy="5118100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If initial neutrons have E ≈ 3 MeV, then neutrons left Sun 0.6 hour prior to detection</a:t>
            </a:r>
          </a:p>
          <a:p>
            <a:r>
              <a:rPr lang="en-US"/>
              <a:t>MESSENGER X-ray Spectrometer (XRS) detected enhanced X-ray flux 2.6 hours prior to observed start of neutron event</a:t>
            </a:r>
          </a:p>
          <a:p>
            <a:pPr lvl="1"/>
            <a:r>
              <a:rPr lang="en-US"/>
              <a:t>X-ray emission may be start of impulsive phase of flare event</a:t>
            </a:r>
          </a:p>
          <a:p>
            <a:r>
              <a:rPr lang="en-US"/>
              <a:t>X-ray emission occurred 2 hours prior to departure of 3 MeV neutrons from Sun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36CCC-E52C-488C-94C6-DD86ED1DCC62}" type="datetime1">
              <a:rPr lang="en-US" altLang="en-US" smtClean="0"/>
              <a:pPr>
                <a:defRPr/>
              </a:pPr>
              <a:t>3/10/16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CE088-9916-48AD-A7CB-B4A9BA4FD28B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06401" y="1346200"/>
            <a:ext cx="3606800" cy="5144099"/>
            <a:chOff x="368300" y="0"/>
            <a:chExt cx="4394201" cy="626710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8300" y="0"/>
              <a:ext cx="4386841" cy="3581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t="3540"/>
            <a:stretch/>
          </p:blipFill>
          <p:spPr>
            <a:xfrm>
              <a:off x="368301" y="2806700"/>
              <a:ext cx="4394200" cy="3460408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927100" y="1536700"/>
            <a:ext cx="1121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smtClean="0"/>
              <a:t>Fast</a:t>
            </a:r>
          </a:p>
          <a:p>
            <a:r>
              <a:rPr lang="en-US" sz="1800" b="0" i="0" smtClean="0"/>
              <a:t>Neutrons</a:t>
            </a:r>
            <a:endParaRPr lang="en-US" sz="1800" b="0" i="0"/>
          </a:p>
        </p:txBody>
      </p:sp>
      <p:sp>
        <p:nvSpPr>
          <p:cNvPr id="10" name="TextBox 9"/>
          <p:cNvSpPr txBox="1"/>
          <p:nvPr/>
        </p:nvSpPr>
        <p:spPr>
          <a:xfrm>
            <a:off x="889000" y="3721100"/>
            <a:ext cx="1659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i="0" smtClean="0"/>
              <a:t>MESSENGER</a:t>
            </a:r>
          </a:p>
          <a:p>
            <a:pPr algn="ctr"/>
            <a:r>
              <a:rPr lang="en-US" sz="1800" b="0" i="0" smtClean="0"/>
              <a:t>X-rays</a:t>
            </a:r>
            <a:endParaRPr lang="en-US" sz="1800" b="0" i="0"/>
          </a:p>
        </p:txBody>
      </p:sp>
    </p:spTree>
    <p:extLst>
      <p:ext uri="{BB962C8B-B14F-4D97-AF65-F5344CB8AC3E}">
        <p14:creationId xmlns:p14="http://schemas.microsoft.com/office/powerpoint/2010/main" val="514832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00" y="317500"/>
            <a:ext cx="5880100" cy="762000"/>
          </a:xfrm>
        </p:spPr>
        <p:txBody>
          <a:bodyPr/>
          <a:lstStyle/>
          <a:p>
            <a:r>
              <a:rPr lang="en-US"/>
              <a:t>Information About Acceleration: Neutral Particles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0" y="1371600"/>
            <a:ext cx="4356100" cy="5080000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X-rays, </a:t>
            </a:r>
            <a:r>
              <a:rPr lang="en-US">
                <a:latin typeface="Symbol" charset="2"/>
                <a:cs typeface="Symbol" charset="2"/>
              </a:rPr>
              <a:t>g</a:t>
            </a:r>
            <a:r>
              <a:rPr lang="en-US"/>
              <a:t>-rays, neutral atoms, neutrons</a:t>
            </a:r>
          </a:p>
          <a:p>
            <a:pPr lvl="1"/>
            <a:r>
              <a:rPr lang="en-US"/>
              <a:t>Energies range from keV to MeV.</a:t>
            </a:r>
          </a:p>
          <a:p>
            <a:r>
              <a:rPr lang="en-US"/>
              <a:t>Information return</a:t>
            </a:r>
          </a:p>
          <a:p>
            <a:pPr lvl="1"/>
            <a:r>
              <a:rPr lang="en-US"/>
              <a:t>No information loss from magnetic field interactions.</a:t>
            </a:r>
          </a:p>
          <a:p>
            <a:pPr lvl="1"/>
            <a:r>
              <a:rPr lang="en-US"/>
              <a:t>X-rays, </a:t>
            </a:r>
            <a:r>
              <a:rPr lang="en-US">
                <a:latin typeface="Symbol" charset="2"/>
                <a:cs typeface="Symbol" charset="2"/>
              </a:rPr>
              <a:t>g</a:t>
            </a:r>
            <a:r>
              <a:rPr lang="en-US"/>
              <a:t>-rays:</a:t>
            </a:r>
          </a:p>
          <a:p>
            <a:pPr lvl="2"/>
            <a:r>
              <a:rPr lang="en-US"/>
              <a:t>Provide primary information about electron/ion acceleration.</a:t>
            </a:r>
          </a:p>
          <a:p>
            <a:pPr lvl="2"/>
            <a:r>
              <a:rPr lang="en-US"/>
              <a:t>Ambigious information</a:t>
            </a:r>
          </a:p>
          <a:p>
            <a:pPr lvl="3"/>
            <a:r>
              <a:rPr lang="en-US"/>
              <a:t>Ion spectral shape, composition.</a:t>
            </a:r>
          </a:p>
          <a:p>
            <a:pPr lvl="1"/>
            <a:r>
              <a:rPr lang="en-US"/>
              <a:t>Neutrons:</a:t>
            </a:r>
          </a:p>
          <a:p>
            <a:pPr lvl="2"/>
            <a:r>
              <a:rPr lang="en-US"/>
              <a:t>Provide primary information about proton/heavy ion acceleration and composition.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36CCC-E52C-488C-94C6-DD86ED1DCC62}" type="datetime1">
              <a:rPr lang="en-US" altLang="en-US"/>
              <a:pPr>
                <a:defRPr/>
              </a:pPr>
              <a:t>3/10/16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CE088-9916-48AD-A7CB-B4A9BA4FD28B}" type="slidenum">
              <a:rPr lang="en-US" altLang="en-US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99" y="1404441"/>
            <a:ext cx="3564467" cy="24563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1135" y="3786311"/>
            <a:ext cx="1557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/>
              <a:t>Mewaldt et al.</a:t>
            </a:r>
            <a:r>
              <a:rPr lang="en-US" sz="1100" b="0" i="0"/>
              <a:t>, (2009)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67" y="4157132"/>
            <a:ext cx="2413000" cy="23158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29468" y="4969932"/>
            <a:ext cx="177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/>
              <a:t>NASA TRACE 195 Å image, with 2.223 MeV </a:t>
            </a:r>
            <a:r>
              <a:rPr lang="en-US" sz="1000" b="0" i="0">
                <a:latin typeface="Symbol" charset="2"/>
                <a:cs typeface="Symbol" charset="2"/>
              </a:rPr>
              <a:t>g</a:t>
            </a:r>
            <a:r>
              <a:rPr lang="en-US" sz="1000" b="0" i="0"/>
              <a:t>-ray line contours (blue) and hard X-ray electron brehsstrahlung (red)(</a:t>
            </a:r>
            <a:r>
              <a:rPr lang="en-US" sz="1000" b="0"/>
              <a:t>Lin et al.</a:t>
            </a:r>
            <a:r>
              <a:rPr lang="en-US" sz="1000" b="0" i="0"/>
              <a:t>, 2008).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93800" y="2252134"/>
            <a:ext cx="880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0"/>
              <a:t>Neutral atoms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507066" y="2734733"/>
            <a:ext cx="0" cy="46566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4923692" y="5324231"/>
            <a:ext cx="3829539" cy="1191846"/>
          </a:xfrm>
          <a:prstGeom prst="rect">
            <a:avLst/>
          </a:prstGeom>
          <a:ln w="28575" cmpd="sng">
            <a:solidFill>
              <a:srgbClr val="FF080E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35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503758"/>
            <a:ext cx="5803900" cy="368300"/>
          </a:xfrm>
        </p:spPr>
        <p:txBody>
          <a:bodyPr/>
          <a:lstStyle/>
          <a:p>
            <a:r>
              <a:rPr lang="en-US"/>
              <a:t>Solar Neutrons? </a:t>
            </a:r>
            <a:br>
              <a:rPr lang="en-US"/>
            </a:br>
            <a:r>
              <a:rPr lang="en-US"/>
              <a:t>Remaining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1692" y="1371600"/>
            <a:ext cx="4855309" cy="5291015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NS measures lower-energy particles (singles events).</a:t>
            </a:r>
          </a:p>
          <a:p>
            <a:pPr lvl="1"/>
            <a:r>
              <a:rPr lang="en-US"/>
              <a:t>Cannot tell difference between protons, electrons, gamma-rays.</a:t>
            </a:r>
          </a:p>
          <a:p>
            <a:r>
              <a:rPr lang="en-US"/>
              <a:t>Enhancement seen during neutron event.</a:t>
            </a:r>
          </a:p>
          <a:p>
            <a:pPr lvl="1"/>
            <a:r>
              <a:rPr lang="en-US"/>
              <a:t>Could be lower-energy protons.</a:t>
            </a:r>
          </a:p>
          <a:p>
            <a:pPr lvl="1"/>
            <a:r>
              <a:rPr lang="en-US"/>
              <a:t>Remember evidences #1, #2, #3, and #4.</a:t>
            </a:r>
          </a:p>
          <a:p>
            <a:pPr lvl="1"/>
            <a:r>
              <a:rPr lang="en-US"/>
              <a:t>May be characteristic of neutrons hitting a spacecraft.</a:t>
            </a:r>
          </a:p>
          <a:p>
            <a:r>
              <a:rPr lang="en-US"/>
              <a:t>How to resolve?</a:t>
            </a:r>
          </a:p>
          <a:p>
            <a:pPr lvl="1"/>
            <a:r>
              <a:rPr lang="en-US"/>
              <a:t>Cannot directly resolve with data.</a:t>
            </a:r>
          </a:p>
          <a:p>
            <a:pPr lvl="2"/>
            <a:r>
              <a:rPr lang="en-US"/>
              <a:t>MESSENGER payload cannot measure details of energetic particles.</a:t>
            </a:r>
          </a:p>
          <a:p>
            <a:pPr lvl="1"/>
            <a:r>
              <a:rPr lang="en-US"/>
              <a:t>Use transport and instrument models to infer energetic particle parameters.</a:t>
            </a:r>
          </a:p>
          <a:p>
            <a:pPr lvl="1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36CCC-E52C-488C-94C6-DD86ED1DCC62}" type="datetime1">
              <a:rPr lang="en-US" altLang="en-US"/>
              <a:pPr>
                <a:defRPr/>
              </a:pPr>
              <a:t>3/10/16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CE088-9916-48AD-A7CB-B4A9BA4FD28B}" type="slidenum">
              <a:rPr lang="en-US" altLang="en-US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99" y="1303867"/>
            <a:ext cx="3316387" cy="2667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36" y="3598331"/>
            <a:ext cx="3438750" cy="2667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743200" y="2827861"/>
            <a:ext cx="177801" cy="2912539"/>
            <a:chOff x="2743200" y="2827861"/>
            <a:chExt cx="177801" cy="2912539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2921001" y="2827861"/>
              <a:ext cx="0" cy="291253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80E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2743200" y="2827867"/>
              <a:ext cx="0" cy="281093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80E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" name="TextBox 13"/>
          <p:cNvSpPr txBox="1"/>
          <p:nvPr/>
        </p:nvSpPr>
        <p:spPr>
          <a:xfrm>
            <a:off x="1041400" y="3826916"/>
            <a:ext cx="1684867" cy="692497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900"/>
              <a:t>Lower energy particles </a:t>
            </a:r>
          </a:p>
          <a:p>
            <a:r>
              <a:rPr lang="en-US" sz="900" b="0" i="0"/>
              <a:t>protons 10&lt;E&lt;45 MeV and/or</a:t>
            </a:r>
          </a:p>
          <a:p>
            <a:r>
              <a:rPr lang="en-US" sz="900" b="0" i="0"/>
              <a:t>electrons 0.6&lt;E&lt;4 MeV and/or</a:t>
            </a:r>
          </a:p>
          <a:p>
            <a:r>
              <a:rPr lang="en-US" sz="900" b="0" i="0"/>
              <a:t>gamma-rays 0.6&lt;E&lt;4 MeV</a:t>
            </a:r>
          </a:p>
          <a:p>
            <a:endParaRPr lang="en-US" sz="900" b="0" i="0"/>
          </a:p>
        </p:txBody>
      </p:sp>
      <p:sp>
        <p:nvSpPr>
          <p:cNvPr id="12" name="Rectangle 11"/>
          <p:cNvSpPr/>
          <p:nvPr/>
        </p:nvSpPr>
        <p:spPr>
          <a:xfrm>
            <a:off x="3380154" y="1465385"/>
            <a:ext cx="146538" cy="1563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45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667" y="529166"/>
            <a:ext cx="6002867" cy="368300"/>
          </a:xfrm>
        </p:spPr>
        <p:txBody>
          <a:bodyPr/>
          <a:lstStyle/>
          <a:p>
            <a:r>
              <a:rPr lang="en-US"/>
              <a:t>Implications of June 4, 2011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599"/>
            <a:ext cx="7772400" cy="5291015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Multiple lines of evidence argue for solar origin.</a:t>
            </a:r>
          </a:p>
          <a:p>
            <a:r>
              <a:rPr lang="en-US"/>
              <a:t>Large number of neutrons at the Sun.</a:t>
            </a:r>
          </a:p>
          <a:p>
            <a:pPr lvl="1"/>
            <a:r>
              <a:rPr lang="en-US"/>
              <a:t>Scale from modeled fluence @ Sun (</a:t>
            </a:r>
            <a:r>
              <a:rPr lang="en-US" i="1"/>
              <a:t>Murphy et al</a:t>
            </a:r>
            <a:r>
              <a:rPr lang="en-US"/>
              <a:t>., 2012)</a:t>
            </a:r>
          </a:p>
          <a:p>
            <a:pPr lvl="1"/>
            <a:r>
              <a:rPr lang="en-US"/>
              <a:t>Neutrons (0.5 – 10 MeV): 2 x 10</a:t>
            </a:r>
            <a:r>
              <a:rPr lang="en-US" baseline="30000"/>
              <a:t>31</a:t>
            </a:r>
            <a:r>
              <a:rPr lang="en-US"/>
              <a:t> n/Sr.</a:t>
            </a:r>
          </a:p>
          <a:p>
            <a:pPr lvl="1"/>
            <a:r>
              <a:rPr lang="en-US"/>
              <a:t>Scale 0.05 – 1.5 GeV Earth-based measurements (</a:t>
            </a:r>
            <a:r>
              <a:rPr lang="en-US" i="1"/>
              <a:t>Vilmer et al</a:t>
            </a:r>
            <a:r>
              <a:rPr lang="en-US"/>
              <a:t>., 2011) from large flare to 0.5 – 10 MeV:</a:t>
            </a:r>
          </a:p>
          <a:p>
            <a:pPr lvl="2"/>
            <a:r>
              <a:rPr lang="en-US"/>
              <a:t>2.8 x 10</a:t>
            </a:r>
            <a:r>
              <a:rPr lang="en-US" baseline="30000"/>
              <a:t>32</a:t>
            </a:r>
            <a:r>
              <a:rPr lang="en-US"/>
              <a:t> – 5.8 x 10</a:t>
            </a:r>
            <a:r>
              <a:rPr lang="en-US" baseline="30000"/>
              <a:t>34</a:t>
            </a:r>
            <a:r>
              <a:rPr lang="en-US"/>
              <a:t> n/Sr.</a:t>
            </a:r>
          </a:p>
          <a:p>
            <a:r>
              <a:rPr lang="en-US"/>
              <a:t>Neutrons produced by heavy ions?</a:t>
            </a:r>
          </a:p>
          <a:p>
            <a:pPr lvl="1"/>
            <a:r>
              <a:rPr lang="en-US"/>
              <a:t>Heavy ions have low-energy threshold for neutron production.</a:t>
            </a:r>
          </a:p>
          <a:p>
            <a:pPr lvl="2"/>
            <a:r>
              <a:rPr lang="en-US"/>
              <a:t>Information about soft ion spectra and low-density environments (</a:t>
            </a:r>
            <a:r>
              <a:rPr lang="en-US" i="1"/>
              <a:t>Vilmer et al</a:t>
            </a:r>
            <a:r>
              <a:rPr lang="en-US"/>
              <a:t>., 2011).</a:t>
            </a:r>
          </a:p>
          <a:p>
            <a:r>
              <a:rPr lang="en-US"/>
              <a:t>New type of event?</a:t>
            </a:r>
          </a:p>
          <a:p>
            <a:pPr lvl="1"/>
            <a:r>
              <a:rPr lang="en-US"/>
              <a:t>New information about solar acceleration and composition?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36CCC-E52C-488C-94C6-DD86ED1DCC62}" type="datetime1">
              <a:rPr lang="en-US" altLang="en-US"/>
              <a:pPr>
                <a:defRPr/>
              </a:pPr>
              <a:t>3/10/16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CE088-9916-48AD-A7CB-B4A9BA4FD28B}" type="slidenum">
              <a:rPr lang="en-US" altLang="en-US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58467" y="2420164"/>
            <a:ext cx="1771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FF080E"/>
                </a:solidFill>
              </a:rPr>
              <a:t>Maybe not </a:t>
            </a:r>
          </a:p>
          <a:p>
            <a:pPr algn="ctr"/>
            <a:r>
              <a:rPr lang="en-US">
                <a:solidFill>
                  <a:srgbClr val="FF080E"/>
                </a:solidFill>
              </a:rPr>
              <a:t>too large?</a:t>
            </a:r>
          </a:p>
        </p:txBody>
      </p:sp>
    </p:spTree>
    <p:extLst>
      <p:ext uri="{BB962C8B-B14F-4D97-AF65-F5344CB8AC3E}">
        <p14:creationId xmlns:p14="http://schemas.microsoft.com/office/powerpoint/2010/main" val="4152062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29159"/>
            <a:ext cx="5486400" cy="368300"/>
          </a:xfrm>
        </p:spPr>
        <p:txBody>
          <a:bodyPr/>
          <a:lstStyle/>
          <a:p>
            <a:r>
              <a:rPr lang="en-US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1616" y="1346933"/>
            <a:ext cx="3902483" cy="5128846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MESSENGER NS only neutron detector in inner heliosphere.</a:t>
            </a:r>
          </a:p>
          <a:p>
            <a:pPr lvl="1"/>
            <a:r>
              <a:rPr lang="en-US"/>
              <a:t>NS detected 54 neutron events.</a:t>
            </a:r>
          </a:p>
          <a:p>
            <a:pPr lvl="1"/>
            <a:r>
              <a:rPr lang="en-US"/>
              <a:t>12 events have large measured-to-predicted ratio (&gt;10) – “likely solar”</a:t>
            </a:r>
          </a:p>
          <a:p>
            <a:r>
              <a:rPr lang="en-US"/>
              <a:t>Correlate with other datasets:</a:t>
            </a:r>
          </a:p>
          <a:p>
            <a:pPr lvl="1"/>
            <a:r>
              <a:rPr lang="en-US"/>
              <a:t>Japanese scintillating fiber (FIB) solar neutron detector on Space Station (</a:t>
            </a:r>
            <a:r>
              <a:rPr lang="en-US" i="1"/>
              <a:t>Muraki et al</a:t>
            </a:r>
            <a:r>
              <a:rPr lang="en-US"/>
              <a:t>., 2012).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36CCC-E52C-488C-94C6-DD86ED1DCC62}" type="datetime1">
              <a:rPr lang="en-US" altLang="en-US"/>
              <a:pPr>
                <a:defRPr/>
              </a:pPr>
              <a:t>3/10/16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CE088-9916-48AD-A7CB-B4A9BA4FD28B}" type="slidenum">
              <a:rPr lang="en-US" altLang="en-US"/>
              <a:pPr>
                <a:defRPr/>
              </a:pPr>
              <a:t>22</a:t>
            </a:fld>
            <a:endParaRPr lang="en-US" alt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8208" y="2167467"/>
            <a:ext cx="4981333" cy="3612378"/>
            <a:chOff x="225667" y="2167467"/>
            <a:chExt cx="4981333" cy="361237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9368" y="2167467"/>
              <a:ext cx="4957632" cy="351806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19966" y="5472068"/>
              <a:ext cx="4334953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i="0"/>
                <a:t>Number Protons with 45&lt;E&lt;120 MeV (count rate)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V="1">
              <a:off x="3335846" y="3547533"/>
              <a:ext cx="0" cy="4741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80E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V="1">
              <a:off x="2870208" y="3564466"/>
              <a:ext cx="0" cy="4741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80E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2006589" y="3132667"/>
              <a:ext cx="18004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0">
                  <a:solidFill>
                    <a:srgbClr val="FF080E"/>
                  </a:solidFill>
                </a:rPr>
                <a:t>Likely solar events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V="1">
              <a:off x="2362179" y="3555999"/>
              <a:ext cx="0" cy="4741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80E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 rot="16200000">
              <a:off x="-1245248" y="3641318"/>
              <a:ext cx="3249608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i="0"/>
                <a:t>Measured/Predicted Local Neutrons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4725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69900"/>
            <a:ext cx="5486400" cy="368300"/>
          </a:xfrm>
        </p:spPr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36CCC-E52C-488C-94C6-DD86ED1DCC62}" type="datetime1">
              <a:rPr lang="en-US" altLang="en-US"/>
              <a:pPr>
                <a:defRPr/>
              </a:pPr>
              <a:t>3/10/16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CE088-9916-48AD-A7CB-B4A9BA4FD28B}" type="slidenum">
              <a:rPr lang="en-US" altLang="en-US"/>
              <a:pPr>
                <a:defRPr/>
              </a:pPr>
              <a:t>23</a:t>
            </a:fld>
            <a:endParaRPr lang="en-US" altLang="en-US" dirty="0"/>
          </a:p>
        </p:txBody>
      </p:sp>
      <p:pic>
        <p:nvPicPr>
          <p:cNvPr id="6" name="Picture 2" descr="07-03269 MESSENGER TShi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93" y="1643367"/>
            <a:ext cx="4163794" cy="31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0415" y="1371600"/>
            <a:ext cx="4843585" cy="5115169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Bringing a neutron detector close to the Sun gave us something new.</a:t>
            </a:r>
          </a:p>
          <a:p>
            <a:pPr lvl="1"/>
            <a:r>
              <a:rPr lang="en-US"/>
              <a:t>New type of solar event; not predicted.</a:t>
            </a:r>
          </a:p>
          <a:p>
            <a:r>
              <a:rPr lang="en-US"/>
              <a:t>Might not be unusual during solar maximum </a:t>
            </a:r>
          </a:p>
          <a:p>
            <a:pPr lvl="1"/>
            <a:r>
              <a:rPr lang="en-US"/>
              <a:t>54 neutron events. </a:t>
            </a:r>
          </a:p>
          <a:p>
            <a:pPr lvl="1"/>
            <a:r>
              <a:rPr lang="en-US"/>
              <a:t>12 likely solar. </a:t>
            </a:r>
          </a:p>
          <a:p>
            <a:r>
              <a:rPr lang="en-US"/>
              <a:t>Use to understand solar acceleration/composition.</a:t>
            </a:r>
          </a:p>
          <a:p>
            <a:r>
              <a:rPr lang="en-US"/>
              <a:t>Expect new phenomona from upcoming missions (Solar Probe Plus, Solar Orbiter)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615" y="4786923"/>
            <a:ext cx="35266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/>
              <a:t>MESSENGER at Mercury with Sun in background</a:t>
            </a:r>
          </a:p>
        </p:txBody>
      </p:sp>
    </p:spTree>
    <p:extLst>
      <p:ext uri="{BB962C8B-B14F-4D97-AF65-F5344CB8AC3E}">
        <p14:creationId xmlns:p14="http://schemas.microsoft.com/office/powerpoint/2010/main" val="697579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393700"/>
            <a:ext cx="5524500" cy="698500"/>
          </a:xfrm>
        </p:spPr>
        <p:txBody>
          <a:bodyPr/>
          <a:lstStyle/>
          <a:p>
            <a:r>
              <a:rPr lang="en-US" smtClean="0"/>
              <a:t>Relation to Late Phase EUV Flares?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100" y="1371600"/>
            <a:ext cx="4229100" cy="5194300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Data from Solar Dynamics Observatory (SDO) EVE experiment identified new type of solar flare event (Woods et al., 2011)</a:t>
            </a:r>
          </a:p>
          <a:p>
            <a:pPr lvl="1"/>
            <a:r>
              <a:rPr lang="en-US"/>
              <a:t>Event type characterized by “late phase” extreme ultraviolet (EUV) emission</a:t>
            </a:r>
          </a:p>
          <a:p>
            <a:pPr lvl="1"/>
            <a:r>
              <a:rPr lang="en-US"/>
              <a:t>Late phase emission occurs 1 to 3 hours after impulsive emission and lasts few hours</a:t>
            </a:r>
          </a:p>
          <a:p>
            <a:pPr lvl="1"/>
            <a:r>
              <a:rPr lang="en-US"/>
              <a:t>Late phase emission occurs higher in corona than early, impulsive emission</a:t>
            </a:r>
          </a:p>
          <a:p>
            <a:r>
              <a:rPr lang="en-US"/>
              <a:t>Late phase delay timing and duration consistent with measured neutron emission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36CCC-E52C-488C-94C6-DD86ED1DCC62}" type="datetime1">
              <a:rPr lang="en-US" altLang="en-US" smtClean="0"/>
              <a:pPr>
                <a:defRPr/>
              </a:pPr>
              <a:t>3/10/16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CE088-9916-48AD-A7CB-B4A9BA4FD28B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0160" y="5453733"/>
            <a:ext cx="3458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SDO EVE, http</a:t>
            </a:r>
            <a:r>
              <a:rPr lang="en-US" sz="1200" i="1" dirty="0"/>
              <a:t>://</a:t>
            </a:r>
            <a:r>
              <a:rPr lang="en-US" sz="1200" i="1" dirty="0" err="1"/>
              <a:t>www.nasa.gov</a:t>
            </a:r>
            <a:r>
              <a:rPr lang="en-US" sz="1200" i="1" dirty="0"/>
              <a:t>/</a:t>
            </a:r>
            <a:r>
              <a:rPr lang="en-US" sz="1200" i="1" dirty="0" err="1"/>
              <a:t>mission_pages</a:t>
            </a:r>
            <a:r>
              <a:rPr lang="en-US" sz="1200" i="1" dirty="0"/>
              <a:t>/</a:t>
            </a:r>
            <a:r>
              <a:rPr lang="en-US" sz="1200" i="1" dirty="0" err="1"/>
              <a:t>sdo</a:t>
            </a:r>
            <a:r>
              <a:rPr lang="en-US" sz="1200" i="1" dirty="0"/>
              <a:t>  </a:t>
            </a:r>
          </a:p>
        </p:txBody>
      </p:sp>
      <p:pic>
        <p:nvPicPr>
          <p:cNvPr id="7" name="Picture 6" descr="Woods_Late_Phase_Fl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886263"/>
            <a:ext cx="4097946" cy="366276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2547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7626"/>
            <a:ext cx="5486400" cy="368300"/>
          </a:xfrm>
        </p:spPr>
        <p:txBody>
          <a:bodyPr/>
          <a:lstStyle/>
          <a:p>
            <a:r>
              <a:rPr lang="en-US"/>
              <a:t>Solar Neutrons: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615" y="1558192"/>
            <a:ext cx="4435231" cy="3941886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Neutrons produced from proton/ion interactions.</a:t>
            </a:r>
          </a:p>
          <a:p>
            <a:pPr lvl="1"/>
            <a:r>
              <a:rPr lang="en-US"/>
              <a:t>Generally require proton energies greater than 10 – 30 MeV.</a:t>
            </a:r>
          </a:p>
          <a:p>
            <a:pPr lvl="1"/>
            <a:r>
              <a:rPr lang="en-US"/>
              <a:t>Heavy ions produce neutrons at lower energies (few MeV).</a:t>
            </a:r>
          </a:p>
          <a:p>
            <a:r>
              <a:rPr lang="en-US"/>
              <a:t>Neutrons probe acceleration processes:</a:t>
            </a:r>
          </a:p>
          <a:p>
            <a:pPr lvl="1"/>
            <a:r>
              <a:rPr lang="en-US"/>
              <a:t>&gt;50 MeV neutrons: energetic ions near Sun.</a:t>
            </a:r>
          </a:p>
          <a:p>
            <a:pPr lvl="1"/>
            <a:r>
              <a:rPr lang="en-US"/>
              <a:t>&lt;10 MeV neutrons: moderate energy ions and heavy ion composition.</a:t>
            </a:r>
          </a:p>
          <a:p>
            <a:pPr lvl="1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36CCC-E52C-488C-94C6-DD86ED1DCC62}" type="datetime1">
              <a:rPr lang="en-US" altLang="en-US"/>
              <a:pPr>
                <a:defRPr/>
              </a:pPr>
              <a:t>3/10/16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CE088-9916-48AD-A7CB-B4A9BA4FD28B}" type="slidenum">
              <a:rPr lang="en-US" altLang="en-US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2875" y="5119076"/>
            <a:ext cx="4159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/>
              <a:t>Illustration of solar neutrons and energetic particles in the heliosphere (</a:t>
            </a:r>
            <a:r>
              <a:rPr lang="en-US" sz="1400" b="0"/>
              <a:t>Posner, et al</a:t>
            </a:r>
            <a:r>
              <a:rPr lang="en-US" sz="1400" b="0" i="0"/>
              <a:t>. 2005)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30" y="1338385"/>
            <a:ext cx="4175369" cy="378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84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537626"/>
            <a:ext cx="5816600" cy="368300"/>
          </a:xfrm>
        </p:spPr>
        <p:txBody>
          <a:bodyPr/>
          <a:lstStyle/>
          <a:p>
            <a:r>
              <a:rPr lang="en-US"/>
              <a:t>Solar Neutrons: Unique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7300" y="1295400"/>
            <a:ext cx="3695700" cy="5092700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Free-space neutrons have finite life.</a:t>
            </a:r>
          </a:p>
          <a:p>
            <a:pPr lvl="1"/>
            <a:r>
              <a:rPr lang="en-US"/>
              <a:t>Neutron half life is 15 minutes.</a:t>
            </a:r>
          </a:p>
          <a:p>
            <a:pPr lvl="1"/>
            <a:r>
              <a:rPr lang="en-US"/>
              <a:t>Detection strongly dependent on distance to Sun.</a:t>
            </a:r>
          </a:p>
          <a:p>
            <a:r>
              <a:rPr lang="en-US"/>
              <a:t>Existing measurements 20 MeV and higher.</a:t>
            </a:r>
          </a:p>
          <a:p>
            <a:pPr lvl="1"/>
            <a:r>
              <a:rPr lang="en-US"/>
              <a:t>Earth orbit: 20 – 100 MeV.</a:t>
            </a:r>
          </a:p>
          <a:p>
            <a:pPr lvl="1"/>
            <a:r>
              <a:rPr lang="en-US"/>
              <a:t>Ground based: few hundred MeV.</a:t>
            </a:r>
          </a:p>
          <a:p>
            <a:r>
              <a:rPr lang="en-US"/>
              <a:t>Prior to MESSENGER, no measurements of less than 10 MeV.</a:t>
            </a:r>
          </a:p>
          <a:p>
            <a:pPr marL="484187" lvl="1" indent="0">
              <a:buNone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36CCC-E52C-488C-94C6-DD86ED1DCC62}" type="datetime1">
              <a:rPr lang="en-US" altLang="en-US"/>
              <a:pPr>
                <a:defRPr/>
              </a:pPr>
              <a:t>3/10/16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CE088-9916-48AD-A7CB-B4A9BA4FD28B}" type="slidenum">
              <a:rPr lang="en-US" altLang="en-US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34" y="2260600"/>
            <a:ext cx="4919133" cy="359841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573867" y="2404533"/>
            <a:ext cx="1642533" cy="2937934"/>
            <a:chOff x="2573867" y="2404533"/>
            <a:chExt cx="1642533" cy="2937934"/>
          </a:xfrm>
        </p:grpSpPr>
        <p:grpSp>
          <p:nvGrpSpPr>
            <p:cNvPr id="20" name="Group 19"/>
            <p:cNvGrpSpPr/>
            <p:nvPr/>
          </p:nvGrpSpPr>
          <p:grpSpPr>
            <a:xfrm>
              <a:off x="2573867" y="2404533"/>
              <a:ext cx="838200" cy="2937934"/>
              <a:chOff x="2573867" y="2404533"/>
              <a:chExt cx="838200" cy="2937934"/>
            </a:xfrm>
          </p:grpSpPr>
          <p:cxnSp>
            <p:nvCxnSpPr>
              <p:cNvPr id="9" name="Straight Connector 8"/>
              <p:cNvCxnSpPr/>
              <p:nvPr/>
            </p:nvCxnSpPr>
            <p:spPr bwMode="auto">
              <a:xfrm flipV="1">
                <a:off x="2573867" y="2404533"/>
                <a:ext cx="0" cy="2937934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Arrow Connector 13"/>
              <p:cNvCxnSpPr/>
              <p:nvPr/>
            </p:nvCxnSpPr>
            <p:spPr bwMode="auto">
              <a:xfrm>
                <a:off x="2573867" y="4707467"/>
                <a:ext cx="838200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2650066" y="4758267"/>
              <a:ext cx="1566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0"/>
                <a:t>Measurements at 1 AU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99066" y="1938866"/>
            <a:ext cx="1566334" cy="3395134"/>
            <a:chOff x="999066" y="1938866"/>
            <a:chExt cx="1566334" cy="3395134"/>
          </a:xfrm>
        </p:grpSpPr>
        <p:grpSp>
          <p:nvGrpSpPr>
            <p:cNvPr id="10" name="Group 9"/>
            <p:cNvGrpSpPr/>
            <p:nvPr/>
          </p:nvGrpSpPr>
          <p:grpSpPr>
            <a:xfrm>
              <a:off x="1295400" y="2396066"/>
              <a:ext cx="965200" cy="2937934"/>
              <a:chOff x="1295400" y="2396066"/>
              <a:chExt cx="965200" cy="2937934"/>
            </a:xfrm>
          </p:grpSpPr>
          <p:cxnSp>
            <p:nvCxnSpPr>
              <p:cNvPr id="11" name="Straight Connector 10"/>
              <p:cNvCxnSpPr/>
              <p:nvPr/>
            </p:nvCxnSpPr>
            <p:spPr bwMode="auto">
              <a:xfrm flipV="1">
                <a:off x="1295400" y="2396066"/>
                <a:ext cx="0" cy="2937934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80E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 flipV="1">
                <a:off x="2260600" y="2396066"/>
                <a:ext cx="0" cy="2937934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80E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7" name="Straight Arrow Connector 16"/>
            <p:cNvCxnSpPr/>
            <p:nvPr/>
          </p:nvCxnSpPr>
          <p:spPr bwMode="auto">
            <a:xfrm>
              <a:off x="1295400" y="2565400"/>
              <a:ext cx="973667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80E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999066" y="1938866"/>
              <a:ext cx="1566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0">
                  <a:solidFill>
                    <a:srgbClr val="FF080E"/>
                  </a:solidFill>
                </a:rPr>
                <a:t>MESSENGER 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3693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450" y="501650"/>
            <a:ext cx="5486400" cy="368300"/>
          </a:xfrm>
        </p:spPr>
        <p:txBody>
          <a:bodyPr/>
          <a:lstStyle/>
          <a:p>
            <a:r>
              <a:rPr lang="en-US"/>
              <a:t>Summary of Papers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/>
              <a:t>Feldman et al., (2010)</a:t>
            </a:r>
          </a:p>
          <a:p>
            <a:pPr lvl="1"/>
            <a:r>
              <a:rPr lang="en-US"/>
              <a:t>Detection of neutrons from Dec. 31, 2007 event.</a:t>
            </a:r>
          </a:p>
          <a:p>
            <a:pPr lvl="1"/>
            <a:r>
              <a:rPr lang="en-US"/>
              <a:t>Likely solar?</a:t>
            </a:r>
          </a:p>
          <a:p>
            <a:r>
              <a:rPr lang="en-US" b="1"/>
              <a:t>Share et al., (2011)</a:t>
            </a:r>
          </a:p>
          <a:p>
            <a:pPr lvl="1"/>
            <a:r>
              <a:rPr lang="en-US"/>
              <a:t>Neutrons from Dec. 31, 2007 likely created locally.</a:t>
            </a:r>
          </a:p>
          <a:p>
            <a:r>
              <a:rPr lang="en-US" b="1"/>
              <a:t>Lawrence et al., (2014)</a:t>
            </a:r>
          </a:p>
          <a:p>
            <a:pPr lvl="1"/>
            <a:r>
              <a:rPr lang="en-US"/>
              <a:t>Neutrons from June 4, 2011 event.</a:t>
            </a:r>
          </a:p>
          <a:p>
            <a:pPr lvl="1"/>
            <a:r>
              <a:rPr lang="en-US"/>
              <a:t>Stronger evidence for solar origin.</a:t>
            </a:r>
          </a:p>
          <a:p>
            <a:r>
              <a:rPr lang="en-US" b="1"/>
              <a:t>Share et al., (2014)</a:t>
            </a:r>
          </a:p>
          <a:p>
            <a:pPr lvl="1"/>
            <a:r>
              <a:rPr lang="en-US"/>
              <a:t>Disputed Lawrence et al., (2014) interpretation.</a:t>
            </a:r>
          </a:p>
          <a:p>
            <a:pPr lvl="1"/>
            <a:r>
              <a:rPr lang="en-US"/>
              <a:t>Neutrons likely created locally.</a:t>
            </a:r>
          </a:p>
          <a:p>
            <a:r>
              <a:rPr lang="en-US" b="1"/>
              <a:t>Lawrence et al., (2015)</a:t>
            </a:r>
          </a:p>
          <a:p>
            <a:pPr lvl="1"/>
            <a:r>
              <a:rPr lang="en-US"/>
              <a:t>Reply to Share et al., (2015) with additional gamma-ray evidence for solar origin.</a:t>
            </a:r>
          </a:p>
          <a:p>
            <a:r>
              <a:rPr lang="en-US" b="1"/>
              <a:t>Feldman et al., (2015)</a:t>
            </a:r>
          </a:p>
          <a:p>
            <a:pPr lvl="1"/>
            <a:r>
              <a:rPr lang="en-US"/>
              <a:t>Discussion of six more neutron events – possibly solar origin.</a:t>
            </a:r>
          </a:p>
          <a:p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36CCC-E52C-488C-94C6-DD86ED1DCC62}" type="datetime1">
              <a:rPr lang="en-US" altLang="en-US"/>
              <a:pPr>
                <a:defRPr/>
              </a:pPr>
              <a:t>3/10/16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CE088-9916-48AD-A7CB-B4A9BA4FD28B}" type="slidenum">
              <a:rPr lang="en-US" altLang="en-US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162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36CCC-E52C-488C-94C6-DD86ED1DCC62}" type="datetime1">
              <a:rPr lang="en-US" altLang="en-US" smtClean="0"/>
              <a:pPr>
                <a:defRPr/>
              </a:pPr>
              <a:t>3/10/16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CE088-9916-48AD-A7CB-B4A9BA4FD28B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70000"/>
            <a:ext cx="4769158" cy="52832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6477000" cy="419100"/>
          </a:xfrm>
        </p:spPr>
        <p:txBody>
          <a:bodyPr/>
          <a:lstStyle/>
          <a:p>
            <a:r>
              <a:rPr lang="en-US" smtClean="0"/>
              <a:t>MESSENGER Neutron Spectrometer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48200" y="1371600"/>
            <a:ext cx="4318000" cy="501650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MESSENGER has a Neutron Spectrometer (NS).</a:t>
            </a:r>
          </a:p>
          <a:p>
            <a:pPr lvl="1"/>
            <a:r>
              <a:rPr lang="en-US"/>
              <a:t>Measure neutrons with range of energies.</a:t>
            </a:r>
          </a:p>
          <a:p>
            <a:pPr lvl="1"/>
            <a:r>
              <a:rPr lang="en-US"/>
              <a:t>Sensitive to energetic particles.</a:t>
            </a:r>
            <a:endParaRPr lang="en-US" smtClean="0"/>
          </a:p>
          <a:p>
            <a:r>
              <a:rPr lang="en-US" smtClean="0"/>
              <a:t>Measure polar deposits and surface composition.</a:t>
            </a:r>
          </a:p>
          <a:p>
            <a:r>
              <a:rPr lang="en-US" smtClean="0"/>
              <a:t>Available for “bonus” science.</a:t>
            </a:r>
          </a:p>
          <a:p>
            <a:pPr lvl="1"/>
            <a:r>
              <a:rPr lang="en-US"/>
              <a:t>First neutron detector at 0.3 – 0.4 AU.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1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46100"/>
            <a:ext cx="5486400" cy="368300"/>
          </a:xfrm>
        </p:spPr>
        <p:txBody>
          <a:bodyPr/>
          <a:lstStyle/>
          <a:p>
            <a:r>
              <a:rPr lang="en-US"/>
              <a:t>Approach to Mercury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1100" y="1371600"/>
            <a:ext cx="3810000" cy="5054600"/>
          </a:xfrm>
        </p:spPr>
        <p:txBody>
          <a:bodyPr/>
          <a:lstStyle/>
          <a:p>
            <a:r>
              <a:rPr lang="en-US"/>
              <a:t>MESSENGER launch August 2004.</a:t>
            </a:r>
          </a:p>
          <a:p>
            <a:r>
              <a:rPr lang="en-US"/>
              <a:t>Near-continuous NS operation from early 2007 to present.</a:t>
            </a:r>
          </a:p>
          <a:p>
            <a:r>
              <a:rPr lang="en-US"/>
              <a:t>Sun very quiet until 2011.</a:t>
            </a:r>
          </a:p>
          <a:p>
            <a:r>
              <a:rPr lang="en-US"/>
              <a:t>Two key neutron events</a:t>
            </a:r>
          </a:p>
          <a:p>
            <a:pPr lvl="1"/>
            <a:r>
              <a:rPr lang="en-US"/>
              <a:t>31 December 2007</a:t>
            </a:r>
          </a:p>
          <a:p>
            <a:pPr lvl="1"/>
            <a:r>
              <a:rPr lang="en-US"/>
              <a:t>4 June 2011.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36CCC-E52C-488C-94C6-DD86ED1DCC62}" type="datetime1">
              <a:rPr lang="en-US" altLang="en-US"/>
              <a:pPr>
                <a:defRPr/>
              </a:pPr>
              <a:t>3/10/16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CE088-9916-48AD-A7CB-B4A9BA4FD28B}" type="slidenum">
              <a:rPr lang="en-US" altLang="en-US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4" y="2304415"/>
            <a:ext cx="4587253" cy="337248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752600" y="4851400"/>
            <a:ext cx="1685077" cy="1125954"/>
            <a:chOff x="1752600" y="4851400"/>
            <a:chExt cx="1685077" cy="1125954"/>
          </a:xfrm>
        </p:grpSpPr>
        <p:grpSp>
          <p:nvGrpSpPr>
            <p:cNvPr id="14" name="Group 13"/>
            <p:cNvGrpSpPr/>
            <p:nvPr/>
          </p:nvGrpSpPr>
          <p:grpSpPr>
            <a:xfrm>
              <a:off x="1955800" y="4851400"/>
              <a:ext cx="1092200" cy="381000"/>
              <a:chOff x="1955800" y="4851400"/>
              <a:chExt cx="1092200" cy="381000"/>
            </a:xfrm>
          </p:grpSpPr>
          <p:cxnSp>
            <p:nvCxnSpPr>
              <p:cNvPr id="10" name="Straight Arrow Connector 9"/>
              <p:cNvCxnSpPr/>
              <p:nvPr/>
            </p:nvCxnSpPr>
            <p:spPr bwMode="auto">
              <a:xfrm flipV="1">
                <a:off x="1955800" y="4851400"/>
                <a:ext cx="0" cy="38100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80E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" name="Straight Arrow Connector 12"/>
              <p:cNvCxnSpPr/>
              <p:nvPr/>
            </p:nvCxnSpPr>
            <p:spPr bwMode="auto">
              <a:xfrm flipV="1">
                <a:off x="3048000" y="4851400"/>
                <a:ext cx="0" cy="38100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80E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1752600" y="5638800"/>
              <a:ext cx="16850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0">
                  <a:solidFill>
                    <a:srgbClr val="FF0000"/>
                  </a:solidFill>
                </a:rPr>
                <a:t>Neutron events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691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076" y="1286936"/>
            <a:ext cx="6206067" cy="3540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46100"/>
            <a:ext cx="5486400" cy="368300"/>
          </a:xfrm>
        </p:spPr>
        <p:txBody>
          <a:bodyPr/>
          <a:lstStyle/>
          <a:p>
            <a:r>
              <a:rPr lang="en-US"/>
              <a:t>31 December 2007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4826000"/>
            <a:ext cx="7886700" cy="1790700"/>
          </a:xfrm>
        </p:spPr>
        <p:txBody>
          <a:bodyPr>
            <a:normAutofit fontScale="62500" lnSpcReduction="20000"/>
          </a:bodyPr>
          <a:lstStyle/>
          <a:p>
            <a:r>
              <a:rPr lang="en-US"/>
              <a:t>NS observed non-Mercury enhanced fast neutrons on 31 December 2007 (</a:t>
            </a:r>
            <a:r>
              <a:rPr lang="en-US" i="1"/>
              <a:t>Feldman et al</a:t>
            </a:r>
            <a:r>
              <a:rPr lang="en-US"/>
              <a:t>., 2010).</a:t>
            </a:r>
          </a:p>
          <a:p>
            <a:r>
              <a:rPr lang="en-US"/>
              <a:t>Observed moderately energetic particles (protons, electrons, and/or ions) – related to M class flare.</a:t>
            </a:r>
          </a:p>
          <a:p>
            <a:r>
              <a:rPr lang="en-US"/>
              <a:t>Energetic protons can produce neutrons from spacecraft materials.</a:t>
            </a:r>
          </a:p>
          <a:p>
            <a:pPr lvl="1"/>
            <a:r>
              <a:rPr lang="en-US" sz="2900" b="1" i="1">
                <a:solidFill>
                  <a:srgbClr val="FF080E"/>
                </a:solidFill>
              </a:rPr>
              <a:t>Are neutrons from the Sun or the spacecraft?</a:t>
            </a:r>
          </a:p>
          <a:p>
            <a:pPr lvl="1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36CCC-E52C-488C-94C6-DD86ED1DCC62}" type="datetime1">
              <a:rPr lang="en-US" altLang="en-US"/>
              <a:pPr>
                <a:defRPr/>
              </a:pPr>
              <a:t>3/10/16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CE088-9916-48AD-A7CB-B4A9BA4FD28B}" type="slidenum">
              <a:rPr lang="en-US" altLang="en-US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90461" y="1473200"/>
            <a:ext cx="3471008" cy="86177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i="0"/>
              <a:t>Neutrons (0.5 – 8 MeV)</a:t>
            </a:r>
          </a:p>
          <a:p>
            <a:r>
              <a:rPr lang="en-US" sz="1400" i="0">
                <a:solidFill>
                  <a:srgbClr val="FF0000"/>
                </a:solidFill>
              </a:rPr>
              <a:t>Medium-energy protons and/or electrons</a:t>
            </a:r>
          </a:p>
          <a:p>
            <a:r>
              <a:rPr lang="en-US" sz="1400" i="0">
                <a:solidFill>
                  <a:srgbClr val="0000FF"/>
                </a:solidFill>
              </a:rPr>
              <a:t>High-energy protons and/or electrons</a:t>
            </a:r>
          </a:p>
          <a:p>
            <a:endParaRPr lang="en-US" sz="1400" i="0"/>
          </a:p>
        </p:txBody>
      </p:sp>
      <p:sp>
        <p:nvSpPr>
          <p:cNvPr id="7" name="TextBox 6"/>
          <p:cNvSpPr txBox="1"/>
          <p:nvPr/>
        </p:nvSpPr>
        <p:spPr>
          <a:xfrm>
            <a:off x="5765800" y="4229100"/>
            <a:ext cx="2859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/>
              <a:t>Taken from </a:t>
            </a:r>
            <a:r>
              <a:rPr lang="en-US" sz="1400" b="0"/>
              <a:t>Feldman et al.</a:t>
            </a:r>
            <a:r>
              <a:rPr lang="en-US" sz="1400" b="0" i="0"/>
              <a:t>, [2010]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37937" y="1283677"/>
            <a:ext cx="1527908" cy="92333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b="0"/>
              <a:t>n: 0.5 – 8 MeV</a:t>
            </a:r>
          </a:p>
          <a:p>
            <a:r>
              <a:rPr lang="en-US" sz="1200" b="0">
                <a:solidFill>
                  <a:srgbClr val="FF0000"/>
                </a:solidFill>
              </a:rPr>
              <a:t>p: 45&lt;E&lt;100 MeV</a:t>
            </a:r>
          </a:p>
          <a:p>
            <a:r>
              <a:rPr lang="en-US" sz="1200" b="0">
                <a:solidFill>
                  <a:srgbClr val="FF0000"/>
                </a:solidFill>
              </a:rPr>
              <a:t>e: 7&lt;E&lt;25 MeV</a:t>
            </a:r>
          </a:p>
          <a:p>
            <a:r>
              <a:rPr lang="en-US" sz="1200" b="0">
                <a:solidFill>
                  <a:srgbClr val="0000FF"/>
                </a:solidFill>
              </a:rPr>
              <a:t>p: &gt;120 MeV</a:t>
            </a:r>
          </a:p>
          <a:p>
            <a:r>
              <a:rPr lang="en-US" sz="1200" b="0">
                <a:solidFill>
                  <a:srgbClr val="0000FF"/>
                </a:solidFill>
              </a:rPr>
              <a:t>e: &gt;30 MeV</a:t>
            </a:r>
            <a:endParaRPr lang="en-US" sz="1200" b="0"/>
          </a:p>
        </p:txBody>
      </p:sp>
      <p:sp>
        <p:nvSpPr>
          <p:cNvPr id="11" name="Rectangle 10"/>
          <p:cNvSpPr/>
          <p:nvPr/>
        </p:nvSpPr>
        <p:spPr>
          <a:xfrm>
            <a:off x="2627923" y="1309077"/>
            <a:ext cx="722923" cy="2442308"/>
          </a:xfrm>
          <a:prstGeom prst="rect">
            <a:avLst/>
          </a:prstGeom>
          <a:solidFill>
            <a:srgbClr val="A6A6A6"/>
          </a:solidFill>
          <a:ln>
            <a:solidFill>
              <a:srgbClr val="0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2617501" y="2256692"/>
            <a:ext cx="743114" cy="39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2667002" y="1787768"/>
            <a:ext cx="63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/>
              <a:t>NS safing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34846" y="1504462"/>
            <a:ext cx="175846" cy="244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268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48058"/>
            <a:ext cx="5486400" cy="368300"/>
          </a:xfrm>
        </p:spPr>
        <p:txBody>
          <a:bodyPr/>
          <a:lstStyle/>
          <a:p>
            <a:r>
              <a:rPr lang="en-US"/>
              <a:t>Where are the neutrons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7400" y="1371600"/>
            <a:ext cx="4241800" cy="5134708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Model neutron production with transport code MCNPX.</a:t>
            </a:r>
          </a:p>
          <a:p>
            <a:pPr lvl="1"/>
            <a:r>
              <a:rPr lang="en-US"/>
              <a:t>Model entire MESSENGER spacecraft.</a:t>
            </a:r>
          </a:p>
          <a:p>
            <a:pPr lvl="1"/>
            <a:r>
              <a:rPr lang="en-US"/>
              <a:t>Validated with Mercury neutrons and cosmic ray protons.</a:t>
            </a:r>
          </a:p>
          <a:p>
            <a:pPr lvl="1"/>
            <a:r>
              <a:rPr lang="en-US"/>
              <a:t>Assume energetic particles are protons and alpha particles.</a:t>
            </a:r>
          </a:p>
          <a:p>
            <a:pPr lvl="1"/>
            <a:r>
              <a:rPr lang="en-US"/>
              <a:t>Predict locally generated neutrons from incoming ions.</a:t>
            </a:r>
          </a:p>
          <a:p>
            <a:pPr lvl="1"/>
            <a:endParaRPr lang="en-US"/>
          </a:p>
          <a:p>
            <a:r>
              <a:rPr lang="en-US"/>
              <a:t>Measured 3.4 times more neutrons than predicted.</a:t>
            </a:r>
          </a:p>
          <a:p>
            <a:pPr lvl="1"/>
            <a:r>
              <a:rPr lang="en-US"/>
              <a:t>Likely solar origin?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36CCC-E52C-488C-94C6-DD86ED1DCC62}" type="datetime1">
              <a:rPr lang="en-US" altLang="en-US"/>
              <a:pPr>
                <a:defRPr/>
              </a:pPr>
              <a:t>3/10/16</a:t>
            </a:fld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CE088-9916-48AD-A7CB-B4A9BA4FD28B}" type="slidenum">
              <a:rPr lang="en-US" altLang="en-US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66"/>
          <a:stretch>
            <a:fillRect/>
          </a:stretch>
        </p:blipFill>
        <p:spPr bwMode="auto">
          <a:xfrm>
            <a:off x="477838" y="1257300"/>
            <a:ext cx="3967162" cy="311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19063" y="4370388"/>
            <a:ext cx="46180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1" i="1"/>
              <a:t>Geometry model of MESSENGER spacecraft for MCNPX particle transport code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8724" y="4469483"/>
            <a:ext cx="5842000" cy="1431135"/>
            <a:chOff x="203200" y="4000500"/>
            <a:chExt cx="5842000" cy="143113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200" y="4165600"/>
              <a:ext cx="5842000" cy="126603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3200" y="4000500"/>
              <a:ext cx="5829300" cy="221151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4705512" y="5979419"/>
            <a:ext cx="3323108" cy="55399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rgbClr val="FF080E"/>
                </a:solidFill>
              </a:rPr>
              <a:t>NOT SO FAST …</a:t>
            </a:r>
          </a:p>
        </p:txBody>
      </p:sp>
    </p:spTree>
    <p:extLst>
      <p:ext uri="{BB962C8B-B14F-4D97-AF65-F5344CB8AC3E}">
        <p14:creationId xmlns:p14="http://schemas.microsoft.com/office/powerpoint/2010/main" val="2400600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MESSENGR_VG_Template_00102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000000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MESSENGR_VG_Template_001026</Template>
  <TotalTime>9023</TotalTime>
  <Words>2074</Words>
  <Application>Microsoft Macintosh PowerPoint</Application>
  <PresentationFormat>Letter Paper (8.5x11 in)</PresentationFormat>
  <Paragraphs>308</Paragraphs>
  <Slides>24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MESSENGR_VG_Template_001026</vt:lpstr>
      <vt:lpstr>PowerPoint Presentation</vt:lpstr>
      <vt:lpstr>Information About Acceleration: Neutral Particles</vt:lpstr>
      <vt:lpstr>Solar Neutrons: Overview</vt:lpstr>
      <vt:lpstr>Solar Neutrons: Unique Features</vt:lpstr>
      <vt:lpstr>Summary of Papers</vt:lpstr>
      <vt:lpstr>MESSENGER Neutron Spectrometer</vt:lpstr>
      <vt:lpstr>Approach to Mercury</vt:lpstr>
      <vt:lpstr>31 December 2007 Event</vt:lpstr>
      <vt:lpstr>Where are the neutrons from?</vt:lpstr>
      <vt:lpstr>Are the 31 Dec. 2007 Neutrons Solar?</vt:lpstr>
      <vt:lpstr>4 June 2011 Solar Particle Event</vt:lpstr>
      <vt:lpstr>4 June 2011 Event</vt:lpstr>
      <vt:lpstr>Evidence for Solar Neutrons #1: Measured Energetic Particles</vt:lpstr>
      <vt:lpstr>Evidence for Solar Neutrons #2: Estimate of Local Neutrons</vt:lpstr>
      <vt:lpstr>Evidence for Solar Neutrons #3: Gamma-ray Measurements</vt:lpstr>
      <vt:lpstr>Evidence for Solar Neutrons #4: Gamma-ray Measurements</vt:lpstr>
      <vt:lpstr>Evidence for Solar Neutrons #4: Gamma-ray Measurements</vt:lpstr>
      <vt:lpstr>Evidence for Solar Neutrons (supporting): Energy Spectra</vt:lpstr>
      <vt:lpstr>NS Event Timing</vt:lpstr>
      <vt:lpstr>Solar Neutrons?  Remaining Uncertainty</vt:lpstr>
      <vt:lpstr>Implications of June 4, 2011 Event</vt:lpstr>
      <vt:lpstr>Future work</vt:lpstr>
      <vt:lpstr>Conclusions</vt:lpstr>
      <vt:lpstr>Relation to Late Phase EUV Flares?</vt:lpstr>
    </vt:vector>
  </TitlesOfParts>
  <Company>JHUAPL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GRS </dc:title>
  <dc:creator>rhodeea1</dc:creator>
  <cp:lastModifiedBy>JHU/APL</cp:lastModifiedBy>
  <cp:revision>555</cp:revision>
  <cp:lastPrinted>2012-11-14T17:20:32Z</cp:lastPrinted>
  <dcterms:created xsi:type="dcterms:W3CDTF">2011-05-10T13:11:46Z</dcterms:created>
  <dcterms:modified xsi:type="dcterms:W3CDTF">2016-03-10T14:38:25Z</dcterms:modified>
</cp:coreProperties>
</file>