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sldIdLst>
    <p:sldId id="467" r:id="rId2"/>
    <p:sldId id="672" r:id="rId3"/>
    <p:sldId id="666" r:id="rId4"/>
    <p:sldId id="668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3399FF"/>
    <a:srgbClr val="FF3300"/>
    <a:srgbClr val="79F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86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8" y="56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4A623E-DD5D-4A38-A02E-3C88379E09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C2539FF-A12D-46B7-B6EB-58F048A322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8705A5-5C03-4926-90E1-1987B7F5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378C-3040-41EC-AB78-1ABA1B6608CF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B60718-AAD9-4F87-BC90-349497E4B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378AF8-E81F-49C3-8FB5-4EFB00B36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8D529-2AFC-4342-967D-452D0C222A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869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480017-8374-4BD8-81C0-280A7B767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834009C-ED41-4CF3-B195-1E0176A850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B2F81B-A17B-4D77-84C9-19A44524B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378C-3040-41EC-AB78-1ABA1B6608CF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B74CCB-5248-4FF7-A171-60964CE77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4EAA23-8272-4BC8-84FC-CE15B2244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8D529-2AFC-4342-967D-452D0C222A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8978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4B45567-D8C7-4F90-A727-EC06C221A7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9309A7D-5928-4E2B-A66A-4E963614B8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2A37F8-B856-491D-8E7C-C61E0037C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378C-3040-41EC-AB78-1ABA1B6608CF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E85070-C907-41AB-9A47-2139BD1E8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0626BE-F235-4019-9DB2-6BF0D7E3A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8D529-2AFC-4342-967D-452D0C222A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4756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6BDD14-4231-41D9-806C-2FCB970CF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8A1ACA-2036-4C63-8A37-F34757329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F6EAC3-4401-4022-AB29-67B391173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378C-3040-41EC-AB78-1ABA1B6608CF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4C5720-36A5-413C-B5E2-61B42D14F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C9BDB0-333D-4ECD-B2FB-52D648992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8D529-2AFC-4342-967D-452D0C222A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295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BD94F2-20D5-4D62-B0A2-F0A2C99E8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5E832EB-22E6-4F0C-9DA9-B3B2CA0BA4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33C331-392E-40DB-95E4-7A9AA735B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378C-3040-41EC-AB78-1ABA1B6608CF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227B5D-3F32-45AC-90D5-60A0B0A8C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66FD97-14C4-40B4-B223-E69A4023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8D529-2AFC-4342-967D-452D0C222A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9284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F56A88-B8C9-4664-967C-58E5E76CE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767781-C189-4F50-AA60-E3F26A6AA3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5A24F23-9B8A-4619-9FAD-E4B223EF23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8FC1227-DDED-403B-B57A-E3B52EBB1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378C-3040-41EC-AB78-1ABA1B6608CF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F68E6E9-5596-42DE-9E17-AFE3A091A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4E7D575-7543-4623-9478-5E4B24AAF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8D529-2AFC-4342-967D-452D0C222A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9326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F44888-AF6D-4FF6-AAE7-3F1BC7B95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E136F4D-3F1D-4227-A7E4-E47C6035C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B855E42-766E-43D4-A3B1-A9A99C62FD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884ED67-8AA0-4DA8-BE78-BC68B45DCA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15E01FA-FE69-44DE-B99E-DF16DA55FC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B29193C-2EB4-4671-92CD-59FDE5CA6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378C-3040-41EC-AB78-1ABA1B6608CF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8E6197C-B151-46D2-A139-5D70D24D7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FAE87C8-59E8-4FCE-B496-9A91E3832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8D529-2AFC-4342-967D-452D0C222A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575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D7D388-22E4-4C95-862A-CC18D8336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3D658A1-C937-45DF-BFDC-44018232C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378C-3040-41EC-AB78-1ABA1B6608CF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1A3C0C0-2544-4DC6-9400-93218BA6D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433C79C-B45D-4329-9987-243C16A6C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8D529-2AFC-4342-967D-452D0C222A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9016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8CC9949-25E2-4F6F-8713-410EB3555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378C-3040-41EC-AB78-1ABA1B6608CF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C2B7D1B-1A7A-42B7-BB30-A1508CD02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5713C6B-5478-4BA0-A620-F466ED942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8D529-2AFC-4342-967D-452D0C222A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7704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C361AC-58A8-4831-A44F-BBE194C42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02EF49-74EB-4B1B-8EA1-DD9A673D7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80720D0-56A9-44F1-8F14-BA8EE914A8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198A3C8-D5B5-481C-A8D1-B8B496EE4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378C-3040-41EC-AB78-1ABA1B6608CF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16A024A-CD16-4DDA-A309-AEA6ECCDA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BB7B68C-AAE1-4CD8-9E65-7315D0A8D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8D529-2AFC-4342-967D-452D0C222A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8876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CB5A04-6912-43E5-A9CC-62CE81F9E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C9535A8-B20A-4A45-A23A-24229C1514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4D9796F-4B5F-45EA-B15E-EA24ABD3A1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ACF7CD5-BE0E-4D20-9F9D-2FF25BFA2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378C-3040-41EC-AB78-1ABA1B6608CF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9E6E78E-9C93-4962-9A72-36FCB8274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6C1628C-B79C-47A7-94A3-14E733E1C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8D529-2AFC-4342-967D-452D0C222A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24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CDABDFA-3726-4616-8121-763C61A70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32FD20E-19D6-4AA0-A5EE-A0A5EB9F4B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D8F410-C14C-4294-A369-EA9D3DC331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0378C-3040-41EC-AB78-1ABA1B6608CF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AB6861-C39C-4DC0-9A55-39A9B4CAD6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34BDB6-FD40-4055-A386-124D68ED45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8D529-2AFC-4342-967D-452D0C222A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6151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fi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9C41E08-1A26-471A-A15A-E64B0D2CD72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03512" y="1958975"/>
            <a:ext cx="9299713" cy="1470025"/>
          </a:xfrm>
        </p:spPr>
        <p:txBody>
          <a:bodyPr>
            <a:normAutofit fontScale="90000"/>
          </a:bodyPr>
          <a:lstStyle/>
          <a:p>
            <a:r>
              <a:rPr lang="en-US" altLang="fr-FR" sz="40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Correcting sea surface temperature spurious effects in salinity retrieved from spaceborne L-band Radiometer measurements</a:t>
            </a:r>
            <a:br>
              <a:rPr lang="en-US" altLang="fr-FR" sz="40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altLang="fr-FR" sz="40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altLang="fr-FR" sz="2400" b="1" dirty="0">
                <a:solidFill>
                  <a:schemeClr val="accent5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J. Boutin</a:t>
            </a:r>
            <a:r>
              <a:rPr lang="en-US" altLang="fr-FR" sz="2400" b="1" baseline="30000" dirty="0">
                <a:solidFill>
                  <a:schemeClr val="accent5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(1)</a:t>
            </a:r>
            <a:r>
              <a:rPr lang="en-US" altLang="fr-FR" sz="2400" b="1" dirty="0">
                <a:solidFill>
                  <a:schemeClr val="accent5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J.L. </a:t>
            </a:r>
            <a:r>
              <a:rPr lang="en-US" altLang="fr-FR" sz="2400" b="1" dirty="0" err="1">
                <a:solidFill>
                  <a:schemeClr val="accent5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Vergely</a:t>
            </a:r>
            <a:r>
              <a:rPr lang="en-US" altLang="fr-FR" sz="2400" b="1" baseline="30000" dirty="0">
                <a:solidFill>
                  <a:schemeClr val="accent5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(2)</a:t>
            </a:r>
            <a:r>
              <a:rPr lang="fr-FR" sz="24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 </a:t>
            </a:r>
            <a:r>
              <a:rPr lang="fr-FR" sz="24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, </a:t>
            </a:r>
            <a:r>
              <a:rPr lang="en-US" altLang="fr-FR" sz="2400" b="1" dirty="0">
                <a:solidFill>
                  <a:schemeClr val="accent5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E. </a:t>
            </a:r>
            <a:r>
              <a:rPr lang="en-US" altLang="fr-FR" sz="2400" b="1" dirty="0" err="1">
                <a:solidFill>
                  <a:schemeClr val="accent5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Dinnat</a:t>
            </a:r>
            <a:r>
              <a:rPr lang="en-US" altLang="fr-FR" sz="2400" b="1" dirty="0">
                <a:solidFill>
                  <a:schemeClr val="accent5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fr-FR" sz="2400" b="1" baseline="30000" dirty="0">
                <a:solidFill>
                  <a:schemeClr val="accent5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(3)</a:t>
            </a:r>
            <a:r>
              <a:rPr lang="en-US" altLang="fr-FR" sz="2400" b="1" dirty="0">
                <a:solidFill>
                  <a:schemeClr val="accent5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P. </a:t>
            </a:r>
            <a:r>
              <a:rPr lang="en-US" altLang="fr-FR" sz="2400" b="1" dirty="0" err="1">
                <a:solidFill>
                  <a:schemeClr val="accent5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Waldteufel</a:t>
            </a:r>
            <a:r>
              <a:rPr lang="en-US" altLang="fr-FR" sz="2400" b="1" dirty="0">
                <a:solidFill>
                  <a:schemeClr val="accent5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fr-FR" sz="2400" b="1" baseline="30000" dirty="0">
                <a:solidFill>
                  <a:schemeClr val="accent5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(4)</a:t>
            </a:r>
            <a:r>
              <a:rPr lang="en-US" altLang="fr-FR" sz="2400" b="1" dirty="0">
                <a:solidFill>
                  <a:schemeClr val="accent5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Francesco D’Amico</a:t>
            </a:r>
            <a:r>
              <a:rPr lang="en-US" altLang="fr-FR" sz="2400" b="1" baseline="30000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(5)</a:t>
            </a:r>
            <a:r>
              <a:rPr lang="en-US" altLang="fr-FR" sz="2400" b="1" dirty="0">
                <a:solidFill>
                  <a:schemeClr val="accent5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altLang="fr-FR" sz="2400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fr-FR" sz="2400" b="1" dirty="0">
                <a:solidFill>
                  <a:schemeClr val="accent5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N. </a:t>
            </a:r>
            <a:r>
              <a:rPr lang="en-US" altLang="fr-FR" sz="2400" b="1" dirty="0" err="1">
                <a:solidFill>
                  <a:schemeClr val="accent5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Reul</a:t>
            </a:r>
            <a:r>
              <a:rPr lang="en-US" altLang="fr-FR" sz="2400" b="1" baseline="30000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(6)</a:t>
            </a:r>
            <a:r>
              <a:rPr lang="en-US" altLang="fr-FR" sz="2400" b="1" dirty="0">
                <a:solidFill>
                  <a:schemeClr val="accent5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A. Supply</a:t>
            </a:r>
            <a:r>
              <a:rPr lang="en-US" altLang="fr-FR" sz="2400" b="1" baseline="30000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(1)</a:t>
            </a:r>
            <a:r>
              <a:rPr lang="en-US" altLang="fr-FR" sz="2400" b="1" dirty="0">
                <a:solidFill>
                  <a:schemeClr val="accent5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and Clovis </a:t>
            </a:r>
            <a:r>
              <a:rPr lang="en-US" altLang="fr-FR" sz="2400" b="1" dirty="0" err="1">
                <a:solidFill>
                  <a:schemeClr val="accent5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Thouvenin</a:t>
            </a:r>
            <a:r>
              <a:rPr lang="en-US" altLang="fr-FR" sz="2400" b="1" dirty="0">
                <a:solidFill>
                  <a:schemeClr val="accent5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-Masson</a:t>
            </a:r>
            <a:r>
              <a:rPr lang="en-US" altLang="fr-FR" sz="2400" b="1" baseline="30000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(1)</a:t>
            </a:r>
            <a:endParaRPr lang="en-US" altLang="fr-FR" sz="2400" b="1" baseline="30000" dirty="0">
              <a:solidFill>
                <a:schemeClr val="accent5">
                  <a:lumMod val="75000"/>
                </a:schemeClr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R:\Propositions\ESRIN-079\P1004-CCI+ SSS\workspace\Pictures\logo-locean.jpg">
            <a:extLst>
              <a:ext uri="{FF2B5EF4-FFF2-40B4-BE49-F238E27FC236}">
                <a16:creationId xmlns:a16="http://schemas.microsoft.com/office/drawing/2014/main" id="{F46F49C5-95C0-4DED-A87E-A1883176014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241"/>
          <a:stretch/>
        </p:blipFill>
        <p:spPr bwMode="auto">
          <a:xfrm>
            <a:off x="2250339" y="4729834"/>
            <a:ext cx="678180" cy="448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DEBB6F53-6A79-4161-AA08-A81282F64D2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5943" y="4776598"/>
            <a:ext cx="886460" cy="359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F514749-FB30-407F-96DE-D9918877A9D3}"/>
              </a:ext>
            </a:extLst>
          </p:cNvPr>
          <p:cNvSpPr txBox="1"/>
          <p:nvPr/>
        </p:nvSpPr>
        <p:spPr>
          <a:xfrm>
            <a:off x="1901343" y="4638514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(1)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135A293-2EC9-4AD7-961F-96822B751FCE}"/>
              </a:ext>
            </a:extLst>
          </p:cNvPr>
          <p:cNvSpPr txBox="1"/>
          <p:nvPr/>
        </p:nvSpPr>
        <p:spPr>
          <a:xfrm>
            <a:off x="3489441" y="4613723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(2)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976B2683-09BF-4B3B-8CBB-BA224833A92B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4722" y="4656008"/>
            <a:ext cx="495935" cy="457200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9DF8A6F2-3837-4E98-8CE0-1F3C43AF8372}"/>
              </a:ext>
            </a:extLst>
          </p:cNvPr>
          <p:cNvSpPr txBox="1"/>
          <p:nvPr/>
        </p:nvSpPr>
        <p:spPr>
          <a:xfrm>
            <a:off x="9524184" y="4584505"/>
            <a:ext cx="35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/>
              <a:t>(6)</a:t>
            </a:r>
            <a:endParaRPr lang="fr-FR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9213E0F5-D856-4F5B-9112-279464D932EF}"/>
              </a:ext>
            </a:extLst>
          </p:cNvPr>
          <p:cNvSpPr txBox="1"/>
          <p:nvPr/>
        </p:nvSpPr>
        <p:spPr>
          <a:xfrm>
            <a:off x="5026442" y="4625721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/>
              <a:t>(3)</a:t>
            </a:r>
            <a:endParaRPr lang="fr-FR" dirty="0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6C22B855-2C55-4DDE-A895-5DE9762CF05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8480" y="4638514"/>
            <a:ext cx="547078" cy="457201"/>
          </a:xfrm>
          <a:prstGeom prst="rect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ECA151B9-887F-4018-8910-F034AA6ACA80}"/>
              </a:ext>
            </a:extLst>
          </p:cNvPr>
          <p:cNvSpPr txBox="1"/>
          <p:nvPr/>
        </p:nvSpPr>
        <p:spPr>
          <a:xfrm>
            <a:off x="6353472" y="4614053"/>
            <a:ext cx="35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/>
              <a:t>(4)</a:t>
            </a:r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232E9B4-46D8-4248-8005-1DFDED7A433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057" y="4670780"/>
            <a:ext cx="1021196" cy="369332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7C34D372-7F2E-43F1-8CA6-D726057E73C6}"/>
              </a:ext>
            </a:extLst>
          </p:cNvPr>
          <p:cNvSpPr txBox="1"/>
          <p:nvPr/>
        </p:nvSpPr>
        <p:spPr>
          <a:xfrm>
            <a:off x="8074097" y="4602055"/>
            <a:ext cx="35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/>
              <a:t>(5)</a:t>
            </a:r>
            <a:endParaRPr lang="fr-FR" dirty="0"/>
          </a:p>
        </p:txBody>
      </p:sp>
      <p:pic>
        <p:nvPicPr>
          <p:cNvPr id="14" name="Picture 35">
            <a:extLst>
              <a:ext uri="{FF2B5EF4-FFF2-40B4-BE49-F238E27FC236}">
                <a16:creationId xmlns:a16="http://schemas.microsoft.com/office/drawing/2014/main" id="{D01F4FE6-5ED0-4D87-B59B-B8C706A211E2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459" y="4703335"/>
            <a:ext cx="819150" cy="4210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174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0939" y="32061"/>
            <a:ext cx="11247783" cy="1325563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 err="1">
                <a:solidFill>
                  <a:srgbClr val="0070C0"/>
                </a:solidFill>
              </a:rPr>
              <a:t>Adjustment</a:t>
            </a:r>
            <a:r>
              <a:rPr lang="fr-FR" sz="3600" b="1" dirty="0">
                <a:solidFill>
                  <a:srgbClr val="0070C0"/>
                </a:solidFill>
              </a:rPr>
              <a:t> of </a:t>
            </a:r>
            <a:r>
              <a:rPr lang="fr-FR" sz="3600" b="1" dirty="0" err="1">
                <a:solidFill>
                  <a:srgbClr val="0070C0"/>
                </a:solidFill>
              </a:rPr>
              <a:t>permittivity</a:t>
            </a:r>
            <a:r>
              <a:rPr lang="fr-FR" sz="3600" b="1" dirty="0">
                <a:solidFill>
                  <a:srgbClr val="0070C0"/>
                </a:solidFill>
              </a:rPr>
              <a:t> model</a:t>
            </a: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C20F70F2-FC30-4AC2-A95B-B04AFB46D5CA}"/>
              </a:ext>
            </a:extLst>
          </p:cNvPr>
          <p:cNvGrpSpPr/>
          <p:nvPr/>
        </p:nvGrpSpPr>
        <p:grpSpPr>
          <a:xfrm>
            <a:off x="3525044" y="2033245"/>
            <a:ext cx="5288272" cy="1322857"/>
            <a:chOff x="3510587" y="2263797"/>
            <a:chExt cx="5288272" cy="1322857"/>
          </a:xfrm>
        </p:grpSpPr>
        <p:pic>
          <p:nvPicPr>
            <p:cNvPr id="22" name="Image 21">
              <a:extLst>
                <a:ext uri="{FF2B5EF4-FFF2-40B4-BE49-F238E27FC236}">
                  <a16:creationId xmlns:a16="http://schemas.microsoft.com/office/drawing/2014/main" id="{318D13AF-CFE6-4D26-93E5-4B057B2154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54924"/>
            <a:stretch/>
          </p:blipFill>
          <p:spPr>
            <a:xfrm>
              <a:off x="3510587" y="2263797"/>
              <a:ext cx="5288272" cy="643380"/>
            </a:xfrm>
            <a:prstGeom prst="rect">
              <a:avLst/>
            </a:prstGeom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C2DAAC3-0C8E-431F-A1EF-0CDDDC53E71E}"/>
                </a:ext>
              </a:extLst>
            </p:cNvPr>
            <p:cNvSpPr/>
            <p:nvPr/>
          </p:nvSpPr>
          <p:spPr>
            <a:xfrm>
              <a:off x="6096000" y="2977456"/>
              <a:ext cx="2567569" cy="6091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26" name="Image 25">
            <a:extLst>
              <a:ext uri="{FF2B5EF4-FFF2-40B4-BE49-F238E27FC236}">
                <a16:creationId xmlns:a16="http://schemas.microsoft.com/office/drawing/2014/main" id="{C8513B6A-9931-4E35-B733-CBD0FE964F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1546" r="6189" b="75225"/>
          <a:stretch/>
        </p:blipFill>
        <p:spPr>
          <a:xfrm>
            <a:off x="4917158" y="2184576"/>
            <a:ext cx="648596" cy="353609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F8063EE9-5993-491B-94E1-931F685DC264}"/>
              </a:ext>
            </a:extLst>
          </p:cNvPr>
          <p:cNvSpPr/>
          <p:nvPr/>
        </p:nvSpPr>
        <p:spPr>
          <a:xfrm>
            <a:off x="6857269" y="2106261"/>
            <a:ext cx="484575" cy="284248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3278" y="1211751"/>
            <a:ext cx="10836206" cy="2374903"/>
          </a:xfrm>
        </p:spPr>
        <p:txBody>
          <a:bodyPr>
            <a:normAutofit fontScale="77500" lnSpcReduction="20000"/>
          </a:bodyPr>
          <a:lstStyle/>
          <a:p>
            <a:r>
              <a:rPr lang="fr-FR" dirty="0"/>
              <a:t>Use SMOS </a:t>
            </a:r>
            <a:r>
              <a:rPr lang="fr-FR" dirty="0" err="1"/>
              <a:t>retrieved</a:t>
            </a:r>
            <a:r>
              <a:rPr lang="fr-FR" dirty="0"/>
              <a:t> pseudo-</a:t>
            </a:r>
            <a:r>
              <a:rPr lang="fr-FR" dirty="0" err="1"/>
              <a:t>dielectric</a:t>
            </a:r>
            <a:r>
              <a:rPr lang="fr-FR" dirty="0"/>
              <a:t> constant (ACARD) (Waldteufel et al. 2004)</a:t>
            </a:r>
          </a:p>
          <a:p>
            <a:r>
              <a:rPr lang="fr-FR" dirty="0" err="1"/>
              <a:t>Adjust</a:t>
            </a:r>
            <a:r>
              <a:rPr lang="fr-FR" dirty="0"/>
              <a:t> </a:t>
            </a:r>
            <a:r>
              <a:rPr lang="fr-FR" dirty="0" err="1"/>
              <a:t>specific</a:t>
            </a:r>
            <a:r>
              <a:rPr lang="fr-FR" dirty="0"/>
              <a:t> </a:t>
            </a:r>
            <a:r>
              <a:rPr lang="fr-FR" dirty="0" err="1"/>
              <a:t>permittivity</a:t>
            </a:r>
            <a:r>
              <a:rPr lang="fr-FR" dirty="0"/>
              <a:t> (</a:t>
            </a:r>
            <a:r>
              <a:rPr lang="el-GR" dirty="0"/>
              <a:t>α</a:t>
            </a:r>
            <a:r>
              <a:rPr lang="fr-FR" dirty="0"/>
              <a:t> </a:t>
            </a:r>
            <a:r>
              <a:rPr lang="fr-FR" dirty="0" err="1"/>
              <a:t>parameter</a:t>
            </a:r>
            <a:r>
              <a:rPr lang="fr-FR" dirty="0"/>
              <a:t>) in </a:t>
            </a:r>
            <a:r>
              <a:rPr lang="fr-FR" dirty="0" err="1"/>
              <a:t>Somaraju</a:t>
            </a:r>
            <a:r>
              <a:rPr lang="fr-FR" dirty="0"/>
              <a:t> and </a:t>
            </a:r>
            <a:r>
              <a:rPr lang="fr-FR" dirty="0" err="1"/>
              <a:t>Trumpf</a:t>
            </a:r>
            <a:r>
              <a:rPr lang="fr-FR" dirty="0"/>
              <a:t> (ST) model at L-Band:</a:t>
            </a:r>
            <a:endParaRPr lang="fr-FR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fr-FR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fr-FR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fr-FR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fr-FR" dirty="0">
                <a:sym typeface="Symbol" panose="05050102010706020507" pitchFamily="18" charset="2"/>
              </a:rPr>
              <a:t> 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D6EFA672-730E-4B4F-B3EF-8FDB410AE5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8287" y="2196182"/>
            <a:ext cx="1196093" cy="562569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6F483928-E77D-4A79-8AE8-B01B7D0571D5}"/>
              </a:ext>
            </a:extLst>
          </p:cNvPr>
          <p:cNvPicPr/>
          <p:nvPr/>
        </p:nvPicPr>
        <p:blipFill rotWithShape="1">
          <a:blip r:embed="rId4"/>
          <a:srcRect l="50000" t="50000"/>
          <a:stretch/>
        </p:blipFill>
        <p:spPr>
          <a:xfrm>
            <a:off x="2303943" y="3016646"/>
            <a:ext cx="4538869" cy="3244107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B99F0A2-A916-44A9-BA66-EBEE4063F47F}"/>
              </a:ext>
            </a:extLst>
          </p:cNvPr>
          <p:cNvSpPr txBox="1"/>
          <p:nvPr/>
        </p:nvSpPr>
        <p:spPr>
          <a:xfrm>
            <a:off x="1687152" y="2920068"/>
            <a:ext cx="502564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ACARD SMOS – ACARD KS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35A6CEE-1D7E-4B8D-86D9-F49C09F12B29}"/>
              </a:ext>
            </a:extLst>
          </p:cNvPr>
          <p:cNvSpPr txBox="1"/>
          <p:nvPr/>
        </p:nvSpPr>
        <p:spPr>
          <a:xfrm>
            <a:off x="221237" y="4144779"/>
            <a:ext cx="25120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err="1"/>
              <a:t>using</a:t>
            </a:r>
            <a:r>
              <a:rPr lang="fr-FR" i="1" dirty="0"/>
              <a:t> in situ (</a:t>
            </a:r>
            <a:r>
              <a:rPr lang="fr-FR" i="1" dirty="0" err="1"/>
              <a:t>Argo</a:t>
            </a:r>
            <a:r>
              <a:rPr lang="fr-FR" i="1" dirty="0"/>
              <a:t> &amp; </a:t>
            </a:r>
            <a:r>
              <a:rPr lang="fr-FR" i="1" dirty="0" err="1"/>
              <a:t>ships</a:t>
            </a:r>
            <a:r>
              <a:rPr lang="fr-FR" i="1" dirty="0"/>
              <a:t>) SST &amp; SSS, </a:t>
            </a:r>
            <a:r>
              <a:rPr lang="fr-FR" i="1" dirty="0" err="1"/>
              <a:t>after</a:t>
            </a:r>
            <a:r>
              <a:rPr lang="fr-FR" i="1" dirty="0"/>
              <a:t> </a:t>
            </a:r>
            <a:r>
              <a:rPr lang="fr-FR" i="1" dirty="0" err="1"/>
              <a:t>filtering</a:t>
            </a:r>
            <a:r>
              <a:rPr lang="fr-FR" i="1" dirty="0"/>
              <a:t> and correction of </a:t>
            </a:r>
            <a:r>
              <a:rPr lang="fr-FR" i="1" dirty="0" err="1"/>
              <a:t>conditionnal</a:t>
            </a:r>
            <a:r>
              <a:rPr lang="fr-FR" i="1" dirty="0"/>
              <a:t> sampling </a:t>
            </a:r>
            <a:r>
              <a:rPr lang="fr-FR" i="1" dirty="0" err="1"/>
              <a:t>effect</a:t>
            </a:r>
            <a:r>
              <a:rPr lang="fr-FR" i="1" dirty="0"/>
              <a:t>, 5&lt;WS&lt;9m/s, </a:t>
            </a:r>
          </a:p>
          <a:p>
            <a:endParaRPr lang="fr-FR" i="1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166F8AF-E842-4FA5-959F-E0AF43C47076}"/>
              </a:ext>
            </a:extLst>
          </p:cNvPr>
          <p:cNvSpPr txBox="1"/>
          <p:nvPr/>
        </p:nvSpPr>
        <p:spPr>
          <a:xfrm>
            <a:off x="6183619" y="450500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=&gt;</a:t>
            </a:r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0731EE20-D9BB-4F65-8ECD-390C7415DDFB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6686736" y="3108321"/>
            <a:ext cx="3587180" cy="2790784"/>
          </a:xfrm>
          <a:prstGeom prst="rect">
            <a:avLst/>
          </a:prstGeom>
        </p:spPr>
      </p:pic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D442A974-AF40-4160-9435-1902F50EDEBE}"/>
              </a:ext>
            </a:extLst>
          </p:cNvPr>
          <p:cNvCxnSpPr/>
          <p:nvPr/>
        </p:nvCxnSpPr>
        <p:spPr>
          <a:xfrm>
            <a:off x="7155810" y="4503713"/>
            <a:ext cx="2772003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0F321051-654A-4884-A19E-7167D8C22786}"/>
              </a:ext>
            </a:extLst>
          </p:cNvPr>
          <p:cNvSpPr txBox="1"/>
          <p:nvPr/>
        </p:nvSpPr>
        <p:spPr>
          <a:xfrm>
            <a:off x="10053689" y="3857381"/>
            <a:ext cx="1792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ST value </a:t>
            </a:r>
            <a:r>
              <a:rPr lang="fr-FR" sz="1200" dirty="0" err="1"/>
              <a:t>derived</a:t>
            </a:r>
            <a:r>
              <a:rPr lang="fr-FR" sz="1200" dirty="0"/>
              <a:t> </a:t>
            </a:r>
            <a:r>
              <a:rPr lang="fr-FR" sz="1200" dirty="0" err="1"/>
              <a:t>from</a:t>
            </a:r>
            <a:r>
              <a:rPr lang="fr-FR" sz="1200" dirty="0"/>
              <a:t> </a:t>
            </a:r>
            <a:r>
              <a:rPr lang="fr-FR" sz="1200" dirty="0" err="1"/>
              <a:t>fits</a:t>
            </a:r>
            <a:r>
              <a:rPr lang="fr-FR" sz="1200" dirty="0"/>
              <a:t> of Ellison, MW’04, Stogryn97 </a:t>
            </a:r>
            <a:r>
              <a:rPr lang="fr-FR" sz="1200" dirty="0" err="1"/>
              <a:t>models</a:t>
            </a:r>
            <a:endParaRPr lang="fr-FR" sz="1200" dirty="0"/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4E9E73C9-94C4-466E-8398-A6014DE13236}"/>
              </a:ext>
            </a:extLst>
          </p:cNvPr>
          <p:cNvCxnSpPr>
            <a:cxnSpLocks/>
          </p:cNvCxnSpPr>
          <p:nvPr/>
        </p:nvCxnSpPr>
        <p:spPr>
          <a:xfrm flipH="1">
            <a:off x="9183757" y="4144779"/>
            <a:ext cx="894521" cy="358933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7751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0939" y="32061"/>
            <a:ext cx="11247783" cy="1325563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solidFill>
                  <a:srgbClr val="0070C0"/>
                </a:solidFill>
              </a:rPr>
              <a:t>New BV </a:t>
            </a:r>
            <a:r>
              <a:rPr lang="fr-FR" sz="3600" b="1" dirty="0" err="1">
                <a:solidFill>
                  <a:srgbClr val="0070C0"/>
                </a:solidFill>
              </a:rPr>
              <a:t>parametrization</a:t>
            </a:r>
            <a:r>
              <a:rPr lang="fr-FR" sz="3600" b="1" dirty="0">
                <a:solidFill>
                  <a:srgbClr val="0070C0"/>
                </a:solidFill>
              </a:rPr>
              <a:t> of </a:t>
            </a:r>
            <a:r>
              <a:rPr lang="fr-FR" sz="3600" b="1" dirty="0" err="1">
                <a:solidFill>
                  <a:srgbClr val="0070C0"/>
                </a:solidFill>
              </a:rPr>
              <a:t>dielectric</a:t>
            </a:r>
            <a:r>
              <a:rPr lang="fr-FR" sz="3600" b="1" dirty="0">
                <a:solidFill>
                  <a:srgbClr val="0070C0"/>
                </a:solidFill>
              </a:rPr>
              <a:t> constant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057A99-904F-46AC-830E-88CA43E1C9BA}"/>
              </a:ext>
            </a:extLst>
          </p:cNvPr>
          <p:cNvSpPr/>
          <p:nvPr/>
        </p:nvSpPr>
        <p:spPr>
          <a:xfrm>
            <a:off x="4250955" y="3361757"/>
            <a:ext cx="2117035" cy="6659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696EEC0-8381-4881-92AA-86461890CB2A}"/>
              </a:ext>
            </a:extLst>
          </p:cNvPr>
          <p:cNvSpPr/>
          <p:nvPr/>
        </p:nvSpPr>
        <p:spPr>
          <a:xfrm>
            <a:off x="6186977" y="3078492"/>
            <a:ext cx="1820970" cy="7415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D1D207A0-3426-499F-A913-8B7E3D77CD28}"/>
              </a:ext>
            </a:extLst>
          </p:cNvPr>
          <p:cNvCxnSpPr/>
          <p:nvPr/>
        </p:nvCxnSpPr>
        <p:spPr>
          <a:xfrm flipV="1">
            <a:off x="6750185" y="3078492"/>
            <a:ext cx="556181" cy="609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639A92F3-4758-4A79-9333-033ADD8150A6}"/>
              </a:ext>
            </a:extLst>
          </p:cNvPr>
          <p:cNvSpPr/>
          <p:nvPr/>
        </p:nvSpPr>
        <p:spPr>
          <a:xfrm>
            <a:off x="6014894" y="2974234"/>
            <a:ext cx="1943776" cy="7134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C20F70F2-FC30-4AC2-A95B-B04AFB46D5CA}"/>
              </a:ext>
            </a:extLst>
          </p:cNvPr>
          <p:cNvGrpSpPr/>
          <p:nvPr/>
        </p:nvGrpSpPr>
        <p:grpSpPr>
          <a:xfrm>
            <a:off x="3510587" y="2263797"/>
            <a:ext cx="5288272" cy="1322857"/>
            <a:chOff x="3510587" y="2263797"/>
            <a:chExt cx="5288272" cy="1322857"/>
          </a:xfrm>
        </p:grpSpPr>
        <p:pic>
          <p:nvPicPr>
            <p:cNvPr id="22" name="Image 21">
              <a:extLst>
                <a:ext uri="{FF2B5EF4-FFF2-40B4-BE49-F238E27FC236}">
                  <a16:creationId xmlns:a16="http://schemas.microsoft.com/office/drawing/2014/main" id="{318D13AF-CFE6-4D26-93E5-4B057B2154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54924"/>
            <a:stretch/>
          </p:blipFill>
          <p:spPr>
            <a:xfrm>
              <a:off x="3510587" y="2263797"/>
              <a:ext cx="5288272" cy="643380"/>
            </a:xfrm>
            <a:prstGeom prst="rect">
              <a:avLst/>
            </a:prstGeom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C2DAAC3-0C8E-431F-A1EF-0CDDDC53E71E}"/>
                </a:ext>
              </a:extLst>
            </p:cNvPr>
            <p:cNvSpPr/>
            <p:nvPr/>
          </p:nvSpPr>
          <p:spPr>
            <a:xfrm>
              <a:off x="6096000" y="2977456"/>
              <a:ext cx="2567569" cy="6091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7F104575-C350-4810-BCF7-12C5923C3EAA}"/>
              </a:ext>
            </a:extLst>
          </p:cNvPr>
          <p:cNvSpPr/>
          <p:nvPr/>
        </p:nvSpPr>
        <p:spPr>
          <a:xfrm>
            <a:off x="2982277" y="3002093"/>
            <a:ext cx="1943776" cy="7134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6" name="Image 25">
            <a:extLst>
              <a:ext uri="{FF2B5EF4-FFF2-40B4-BE49-F238E27FC236}">
                <a16:creationId xmlns:a16="http://schemas.microsoft.com/office/drawing/2014/main" id="{C8513B6A-9931-4E35-B733-CBD0FE964F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1546" r="6189" b="75225"/>
          <a:stretch/>
        </p:blipFill>
        <p:spPr>
          <a:xfrm>
            <a:off x="4902701" y="2415128"/>
            <a:ext cx="648596" cy="353609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F8063EE9-5993-491B-94E1-931F685DC264}"/>
              </a:ext>
            </a:extLst>
          </p:cNvPr>
          <p:cNvSpPr/>
          <p:nvPr/>
        </p:nvSpPr>
        <p:spPr>
          <a:xfrm>
            <a:off x="6842812" y="2336813"/>
            <a:ext cx="484575" cy="284248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86921" y="1408228"/>
            <a:ext cx="10836206" cy="2374903"/>
          </a:xfrm>
        </p:spPr>
        <p:txBody>
          <a:bodyPr>
            <a:normAutofit fontScale="92500" lnSpcReduction="10000"/>
          </a:bodyPr>
          <a:lstStyle/>
          <a:p>
            <a:r>
              <a:rPr lang="fr-FR" dirty="0" err="1"/>
              <a:t>Modelled</a:t>
            </a:r>
            <a:r>
              <a:rPr lang="fr-FR" dirty="0"/>
              <a:t> Tb </a:t>
            </a:r>
            <a:r>
              <a:rPr lang="fr-FR" dirty="0" err="1"/>
              <a:t>Adjust</a:t>
            </a:r>
            <a:r>
              <a:rPr lang="fr-FR" dirty="0"/>
              <a:t> </a:t>
            </a:r>
            <a:r>
              <a:rPr lang="fr-FR" dirty="0" err="1"/>
              <a:t>specific</a:t>
            </a:r>
            <a:r>
              <a:rPr lang="fr-FR" dirty="0"/>
              <a:t> </a:t>
            </a:r>
            <a:r>
              <a:rPr lang="fr-FR" dirty="0" err="1"/>
              <a:t>permittivity</a:t>
            </a:r>
            <a:r>
              <a:rPr lang="fr-FR" dirty="0"/>
              <a:t> (</a:t>
            </a:r>
            <a:r>
              <a:rPr lang="el-GR" dirty="0"/>
              <a:t>α</a:t>
            </a:r>
            <a:r>
              <a:rPr lang="fr-FR" dirty="0"/>
              <a:t> </a:t>
            </a:r>
            <a:r>
              <a:rPr lang="fr-FR" dirty="0" err="1"/>
              <a:t>parameter</a:t>
            </a:r>
            <a:r>
              <a:rPr lang="fr-FR" dirty="0"/>
              <a:t>) in ST model at L-Band:</a:t>
            </a:r>
            <a:endParaRPr lang="fr-FR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fr-FR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fr-FR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fr-FR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fr-FR" dirty="0">
                <a:sym typeface="Symbol" panose="05050102010706020507" pitchFamily="18" charset="2"/>
              </a:rPr>
              <a:t> 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28" name="Image 27">
            <a:extLst>
              <a:ext uri="{FF2B5EF4-FFF2-40B4-BE49-F238E27FC236}">
                <a16:creationId xmlns:a16="http://schemas.microsoft.com/office/drawing/2014/main" id="{1250C28C-A8B8-4C9A-BC92-F5064BC04FD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626360" y="2974234"/>
            <a:ext cx="4927951" cy="3420769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D6EFA672-730E-4B4F-B3EF-8FDB410AE5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3830" y="2426734"/>
            <a:ext cx="1196093" cy="562569"/>
          </a:xfrm>
          <a:prstGeom prst="rect">
            <a:avLst/>
          </a:prstGeom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72B99238-D76C-4A48-BEC5-FF36FAEC7C8C}"/>
              </a:ext>
            </a:extLst>
          </p:cNvPr>
          <p:cNvCxnSpPr/>
          <p:nvPr/>
        </p:nvCxnSpPr>
        <p:spPr>
          <a:xfrm flipV="1">
            <a:off x="3245779" y="4266563"/>
            <a:ext cx="3787759" cy="3052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72BDA606-A915-4665-80BC-DAFE1C3F09B4}"/>
              </a:ext>
            </a:extLst>
          </p:cNvPr>
          <p:cNvSpPr txBox="1"/>
          <p:nvPr/>
        </p:nvSpPr>
        <p:spPr>
          <a:xfrm>
            <a:off x="7144772" y="6231521"/>
            <a:ext cx="17064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/>
              <a:t>Boutin et al., 2020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E77FB84B-F532-4BC5-8EDE-3D0359953E44}"/>
              </a:ext>
            </a:extLst>
          </p:cNvPr>
          <p:cNvSpPr txBox="1"/>
          <p:nvPr/>
        </p:nvSpPr>
        <p:spPr>
          <a:xfrm>
            <a:off x="8192720" y="3586654"/>
            <a:ext cx="32671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New </a:t>
            </a:r>
            <a:r>
              <a:rPr lang="fr-FR" sz="2000" dirty="0" err="1"/>
              <a:t>parametrization</a:t>
            </a:r>
            <a:r>
              <a:rPr lang="fr-FR" sz="2000" dirty="0"/>
              <a:t> =&gt; close to KS at </a:t>
            </a:r>
            <a:r>
              <a:rPr lang="fr-FR" sz="2000" dirty="0" err="1"/>
              <a:t>moderate</a:t>
            </a:r>
            <a:r>
              <a:rPr lang="fr-FR" sz="2000" dirty="0"/>
              <a:t> SST, variation at </a:t>
            </a:r>
            <a:r>
              <a:rPr lang="fr-FR" sz="2000" dirty="0" err="1"/>
              <a:t>low</a:t>
            </a:r>
            <a:r>
              <a:rPr lang="fr-FR" sz="2000" dirty="0"/>
              <a:t> and high T </a:t>
            </a:r>
            <a:r>
              <a:rPr lang="fr-FR" sz="2000" dirty="0" err="1"/>
              <a:t>parallel</a:t>
            </a:r>
            <a:r>
              <a:rPr lang="fr-FR" sz="2000" dirty="0"/>
              <a:t> to Zhou at 35 and 33pss (</a:t>
            </a:r>
            <a:r>
              <a:rPr lang="fr-FR" sz="2000" dirty="0" err="1"/>
              <a:t>absolute</a:t>
            </a:r>
            <a:r>
              <a:rPr lang="fr-FR" sz="2000" dirty="0"/>
              <a:t> calibration </a:t>
            </a:r>
            <a:r>
              <a:rPr lang="fr-FR" sz="2000" dirty="0" err="1"/>
              <a:t>is</a:t>
            </a:r>
            <a:r>
              <a:rPr lang="fr-FR" sz="2000" dirty="0"/>
              <a:t> </a:t>
            </a:r>
            <a:r>
              <a:rPr lang="fr-FR" sz="2000" dirty="0" err="1"/>
              <a:t>arbitrary</a:t>
            </a:r>
            <a:r>
              <a:rPr lang="fr-FR" sz="2000" dirty="0"/>
              <a:t>)</a:t>
            </a: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115455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D295A7-9D93-4875-9F92-A50DEDBEF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Validation </a:t>
            </a:r>
            <a:r>
              <a:rPr lang="fr-FR" b="1" dirty="0" err="1">
                <a:solidFill>
                  <a:schemeClr val="accent5">
                    <a:lumMod val="75000"/>
                  </a:schemeClr>
                </a:solidFill>
              </a:rPr>
              <a:t>using</a:t>
            </a:r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 Aquarius data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7E4C05-805A-4BD0-B660-E8AF383FD8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52" name="Image 26">
            <a:extLst>
              <a:ext uri="{FF2B5EF4-FFF2-40B4-BE49-F238E27FC236}">
                <a16:creationId xmlns:a16="http://schemas.microsoft.com/office/drawing/2014/main" id="{F3510ED8-3612-4CCD-8BA2-5C62494F96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4834" y="1112384"/>
            <a:ext cx="5847521" cy="4792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C5B5D2B7-0595-491D-A3EE-4E89B248719B}"/>
              </a:ext>
            </a:extLst>
          </p:cNvPr>
          <p:cNvCxnSpPr>
            <a:cxnSpLocks/>
          </p:cNvCxnSpPr>
          <p:nvPr/>
        </p:nvCxnSpPr>
        <p:spPr>
          <a:xfrm flipH="1">
            <a:off x="8277640" y="2953631"/>
            <a:ext cx="308113" cy="606287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4A0105DB-2739-45DA-B403-04E47C7EC3EC}"/>
              </a:ext>
            </a:extLst>
          </p:cNvPr>
          <p:cNvSpPr txBox="1"/>
          <p:nvPr/>
        </p:nvSpPr>
        <p:spPr>
          <a:xfrm>
            <a:off x="8451575" y="2584299"/>
            <a:ext cx="59663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MW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BF7339DD-D737-4410-8E90-546436A3E4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645" y="1112384"/>
            <a:ext cx="5624322" cy="4633231"/>
          </a:xfrm>
          <a:prstGeom prst="rect">
            <a:avLst/>
          </a:prstGeom>
        </p:spPr>
      </p:pic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AA45E9FD-A5F9-4D6C-992E-480F81E520BC}"/>
              </a:ext>
            </a:extLst>
          </p:cNvPr>
          <p:cNvCxnSpPr>
            <a:cxnSpLocks/>
          </p:cNvCxnSpPr>
          <p:nvPr/>
        </p:nvCxnSpPr>
        <p:spPr>
          <a:xfrm flipH="1">
            <a:off x="2433723" y="2878295"/>
            <a:ext cx="308113" cy="606287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id="{8ABD87A3-306F-4521-8655-24EA172ABF31}"/>
              </a:ext>
            </a:extLst>
          </p:cNvPr>
          <p:cNvSpPr txBox="1"/>
          <p:nvPr/>
        </p:nvSpPr>
        <p:spPr>
          <a:xfrm>
            <a:off x="2651628" y="2508963"/>
            <a:ext cx="59663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MW</a:t>
            </a:r>
          </a:p>
        </p:txBody>
      </p: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13FBAEFC-3987-498C-8A2A-D24B5DD73EC5}"/>
              </a:ext>
            </a:extLst>
          </p:cNvPr>
          <p:cNvCxnSpPr>
            <a:cxnSpLocks/>
          </p:cNvCxnSpPr>
          <p:nvPr/>
        </p:nvCxnSpPr>
        <p:spPr>
          <a:xfrm flipH="1">
            <a:off x="1286580" y="1983451"/>
            <a:ext cx="308113" cy="606287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BBDF2E52-0E70-4D57-A4C5-18E12A09CAEF}"/>
              </a:ext>
            </a:extLst>
          </p:cNvPr>
          <p:cNvSpPr txBox="1"/>
          <p:nvPr/>
        </p:nvSpPr>
        <p:spPr>
          <a:xfrm>
            <a:off x="1460515" y="1614119"/>
            <a:ext cx="41864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KS</a:t>
            </a:r>
          </a:p>
        </p:txBody>
      </p: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514550D2-8CA2-4923-9CDC-A2D2148147A7}"/>
              </a:ext>
            </a:extLst>
          </p:cNvPr>
          <p:cNvCxnSpPr>
            <a:cxnSpLocks/>
          </p:cNvCxnSpPr>
          <p:nvPr/>
        </p:nvCxnSpPr>
        <p:spPr>
          <a:xfrm flipH="1" flipV="1">
            <a:off x="7434470" y="4114800"/>
            <a:ext cx="109330" cy="75537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>
            <a:extLst>
              <a:ext uri="{FF2B5EF4-FFF2-40B4-BE49-F238E27FC236}">
                <a16:creationId xmlns:a16="http://schemas.microsoft.com/office/drawing/2014/main" id="{7C350626-F6D5-43CC-85A4-7875FCF9BA88}"/>
              </a:ext>
            </a:extLst>
          </p:cNvPr>
          <p:cNvSpPr txBox="1"/>
          <p:nvPr/>
        </p:nvSpPr>
        <p:spPr>
          <a:xfrm>
            <a:off x="6937513" y="4870174"/>
            <a:ext cx="368043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/>
              <a:t>BV + SMOS-Liebe93+ SST </a:t>
            </a:r>
            <a:r>
              <a:rPr lang="fr-FR" dirty="0" err="1"/>
              <a:t>cond</a:t>
            </a:r>
            <a:r>
              <a:rPr lang="fr-FR" dirty="0"/>
              <a:t>. </a:t>
            </a:r>
            <a:r>
              <a:rPr lang="fr-FR" dirty="0" err="1"/>
              <a:t>effect</a:t>
            </a:r>
            <a:endParaRPr lang="fr-FR" dirty="0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D2F51DBB-D8AC-407C-BD85-9EE7C6E92EAD}"/>
              </a:ext>
            </a:extLst>
          </p:cNvPr>
          <p:cNvSpPr txBox="1"/>
          <p:nvPr/>
        </p:nvSpPr>
        <p:spPr>
          <a:xfrm>
            <a:off x="6236052" y="5701773"/>
            <a:ext cx="5624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New BV </a:t>
            </a:r>
            <a:r>
              <a:rPr lang="fr-FR" dirty="0" err="1"/>
              <a:t>dielectric</a:t>
            </a:r>
            <a:r>
              <a:rPr lang="fr-FR" dirty="0"/>
              <a:t> constant =&gt; |</a:t>
            </a:r>
            <a:r>
              <a:rPr lang="fr-FR" dirty="0" err="1"/>
              <a:t>SSSaq-SSSargo</a:t>
            </a:r>
            <a:r>
              <a:rPr lang="fr-FR" dirty="0"/>
              <a:t>| &lt;0.1 </a:t>
            </a:r>
          </a:p>
          <a:p>
            <a:r>
              <a:rPr lang="fr-FR" dirty="0"/>
              <a:t>(and &lt;0.05  </a:t>
            </a:r>
            <a:r>
              <a:rPr lang="fr-FR" dirty="0" err="1"/>
              <a:t>between</a:t>
            </a:r>
            <a:r>
              <a:rPr lang="fr-FR" dirty="0"/>
              <a:t> 5 and 25°C) – </a:t>
            </a:r>
            <a:r>
              <a:rPr lang="fr-FR" dirty="0" err="1"/>
              <a:t>similar</a:t>
            </a:r>
            <a:r>
              <a:rPr lang="fr-FR" dirty="0"/>
              <a:t> </a:t>
            </a:r>
            <a:r>
              <a:rPr lang="fr-FR" dirty="0" err="1"/>
              <a:t>results</a:t>
            </a:r>
            <a:r>
              <a:rPr lang="fr-FR" dirty="0"/>
              <a:t> </a:t>
            </a:r>
            <a:r>
              <a:rPr lang="fr-FR" dirty="0" err="1"/>
              <a:t>when</a:t>
            </a:r>
            <a:r>
              <a:rPr lang="fr-FR" dirty="0"/>
              <a:t> </a:t>
            </a:r>
            <a:r>
              <a:rPr lang="fr-FR" dirty="0" err="1"/>
              <a:t>applied</a:t>
            </a:r>
            <a:r>
              <a:rPr lang="fr-FR" dirty="0"/>
              <a:t> in SMOS </a:t>
            </a:r>
            <a:r>
              <a:rPr lang="fr-FR" dirty="0" err="1"/>
              <a:t>processing</a:t>
            </a:r>
            <a:endParaRPr lang="fr-FR" dirty="0"/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E237361F-1EA5-4433-A4A0-8F29F1A4AD59}"/>
              </a:ext>
            </a:extLst>
          </p:cNvPr>
          <p:cNvCxnSpPr>
            <a:cxnSpLocks/>
          </p:cNvCxnSpPr>
          <p:nvPr/>
        </p:nvCxnSpPr>
        <p:spPr>
          <a:xfrm>
            <a:off x="10064485" y="3376136"/>
            <a:ext cx="0" cy="828044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ED6C8E81-EDF9-426A-A8C2-88772B6C83BD}"/>
              </a:ext>
            </a:extLst>
          </p:cNvPr>
          <p:cNvSpPr txBox="1"/>
          <p:nvPr/>
        </p:nvSpPr>
        <p:spPr>
          <a:xfrm>
            <a:off x="9571208" y="3006804"/>
            <a:ext cx="1312411" cy="36933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BV-</a:t>
            </a:r>
            <a:r>
              <a:rPr lang="fr-FR" dirty="0" err="1">
                <a:solidFill>
                  <a:schemeClr val="accent6">
                    <a:lumMod val="75000"/>
                  </a:schemeClr>
                </a:solidFill>
              </a:rPr>
              <a:t>Liebe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 92</a:t>
            </a:r>
          </a:p>
        </p:txBody>
      </p: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930BED87-33E4-4DCC-BC07-1C9356D21C58}"/>
              </a:ext>
            </a:extLst>
          </p:cNvPr>
          <p:cNvCxnSpPr>
            <a:cxnSpLocks/>
          </p:cNvCxnSpPr>
          <p:nvPr/>
        </p:nvCxnSpPr>
        <p:spPr>
          <a:xfrm flipH="1">
            <a:off x="10803835" y="4114800"/>
            <a:ext cx="159568" cy="357809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>
            <a:extLst>
              <a:ext uri="{FF2B5EF4-FFF2-40B4-BE49-F238E27FC236}">
                <a16:creationId xmlns:a16="http://schemas.microsoft.com/office/drawing/2014/main" id="{F89B6424-A886-4555-9BB5-7B8B6270327E}"/>
              </a:ext>
            </a:extLst>
          </p:cNvPr>
          <p:cNvSpPr txBox="1"/>
          <p:nvPr/>
        </p:nvSpPr>
        <p:spPr>
          <a:xfrm>
            <a:off x="10118035" y="3745468"/>
            <a:ext cx="2023601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BV-SMOS-</a:t>
            </a:r>
            <a:r>
              <a:rPr lang="fr-FR" dirty="0" err="1">
                <a:solidFill>
                  <a:schemeClr val="accent2">
                    <a:lumMod val="75000"/>
                  </a:schemeClr>
                </a:solidFill>
              </a:rPr>
              <a:t>Liebe</a:t>
            </a:r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 93</a:t>
            </a:r>
          </a:p>
        </p:txBody>
      </p:sp>
    </p:spTree>
    <p:extLst>
      <p:ext uri="{BB962C8B-B14F-4D97-AF65-F5344CB8AC3E}">
        <p14:creationId xmlns:p14="http://schemas.microsoft.com/office/powerpoint/2010/main" val="651546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14462</TotalTime>
  <Words>273</Words>
  <Application>Microsoft Office PowerPoint</Application>
  <PresentationFormat>Grand écran</PresentationFormat>
  <Paragraphs>35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Times New Roman</vt:lpstr>
      <vt:lpstr>Verdana</vt:lpstr>
      <vt:lpstr>Thème Office</vt:lpstr>
      <vt:lpstr>Correcting sea surface temperature spurious effects in salinity retrieved from spaceborne L-band Radiometer measurements  J. Boutin(1), J.L. Vergely(2) , E. Dinnat (3), P. Waldteufel (4), Francesco D’Amico(5), N. Reul(6), A. Supply(1) and Clovis Thouvenin-Masson(1)</vt:lpstr>
      <vt:lpstr>Adjustment of permittivity model</vt:lpstr>
      <vt:lpstr>New BV parametrization of dielectric constant</vt:lpstr>
      <vt:lpstr>Validation using Aquarius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Jacqueline Boutin</dc:creator>
  <cp:lastModifiedBy>Jacqueline Boutin</cp:lastModifiedBy>
  <cp:revision>268</cp:revision>
  <dcterms:created xsi:type="dcterms:W3CDTF">2018-08-27T12:52:50Z</dcterms:created>
  <dcterms:modified xsi:type="dcterms:W3CDTF">2020-04-30T06:18:30Z</dcterms:modified>
</cp:coreProperties>
</file>