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homas Meissner" initials="TM" lastIdx="1" clrIdx="0">
    <p:extLst>
      <p:ext uri="{19B8F6BF-5375-455C-9EA6-DF929625EA0E}">
        <p15:presenceInfo xmlns:p15="http://schemas.microsoft.com/office/powerpoint/2012/main" userId="b281ca277ce8618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71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66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211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039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64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35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17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81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3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10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7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38" r:id="rId6"/>
    <p:sldLayoutId id="2147483734" r:id="rId7"/>
    <p:sldLayoutId id="2147483735" r:id="rId8"/>
    <p:sldLayoutId id="2147483736" r:id="rId9"/>
    <p:sldLayoutId id="2147483737" r:id="rId10"/>
    <p:sldLayoutId id="214748373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3">
            <a:extLst>
              <a:ext uri="{FF2B5EF4-FFF2-40B4-BE49-F238E27FC236}">
                <a16:creationId xmlns:a16="http://schemas.microsoft.com/office/drawing/2014/main" id="{730D0912-87BA-4FE1-85CE-879F12A7BE9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t="6094" b="963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F57E07-4DF7-4019-9ED5-75E550C371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Dielectric Model Uncertainty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21B549-A31E-4820-AD34-14B79AD49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Thomas Meissner</a:t>
            </a:r>
          </a:p>
        </p:txBody>
      </p:sp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04807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46AE1CD-6A91-4031-A565-34D75377B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483164"/>
              </p:ext>
            </p:extLst>
          </p:nvPr>
        </p:nvGraphicFramePr>
        <p:xfrm>
          <a:off x="1944100" y="2178588"/>
          <a:ext cx="8303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0760">
                  <a:extLst>
                    <a:ext uri="{9D8B030D-6E8A-4147-A177-3AD203B41FA5}">
                      <a16:colId xmlns:a16="http://schemas.microsoft.com/office/drawing/2014/main" val="1775819964"/>
                    </a:ext>
                  </a:extLst>
                </a:gridCol>
                <a:gridCol w="1660760">
                  <a:extLst>
                    <a:ext uri="{9D8B030D-6E8A-4147-A177-3AD203B41FA5}">
                      <a16:colId xmlns:a16="http://schemas.microsoft.com/office/drawing/2014/main" val="957984904"/>
                    </a:ext>
                  </a:extLst>
                </a:gridCol>
                <a:gridCol w="1660760">
                  <a:extLst>
                    <a:ext uri="{9D8B030D-6E8A-4147-A177-3AD203B41FA5}">
                      <a16:colId xmlns:a16="http://schemas.microsoft.com/office/drawing/2014/main" val="383692147"/>
                    </a:ext>
                  </a:extLst>
                </a:gridCol>
                <a:gridCol w="1660760">
                  <a:extLst>
                    <a:ext uri="{9D8B030D-6E8A-4147-A177-3AD203B41FA5}">
                      <a16:colId xmlns:a16="http://schemas.microsoft.com/office/drawing/2014/main" val="3771559288"/>
                    </a:ext>
                  </a:extLst>
                </a:gridCol>
                <a:gridCol w="1660760">
                  <a:extLst>
                    <a:ext uri="{9D8B030D-6E8A-4147-A177-3AD203B41FA5}">
                      <a16:colId xmlns:a16="http://schemas.microsoft.com/office/drawing/2014/main" val="276304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Freq [GHz]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Bias v-pol [K]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Bias h-pol [K]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SDEV v-pol [K]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SDEV h-pol [K]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705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7719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303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611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5335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026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89.0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822130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05DD325-FDED-4292-A2D1-A7B912ED39D6}"/>
              </a:ext>
            </a:extLst>
          </p:cNvPr>
          <p:cNvSpPr txBox="1"/>
          <p:nvPr/>
        </p:nvSpPr>
        <p:spPr>
          <a:xfrm>
            <a:off x="2943546" y="405832"/>
            <a:ext cx="54350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Ellison – Meissner Wentz 2012.</a:t>
            </a:r>
          </a:p>
          <a:p>
            <a:r>
              <a:rPr lang="en-US" dirty="0"/>
              <a:t>SST from 0°C to 30°C in steps of 1°C.</a:t>
            </a:r>
          </a:p>
          <a:p>
            <a:r>
              <a:rPr lang="en-US" dirty="0"/>
              <a:t>SSS from 30 psu to 38 psu in steps of 0.5 psu.</a:t>
            </a:r>
          </a:p>
          <a:p>
            <a:r>
              <a:rPr lang="en-US" dirty="0">
                <a:latin typeface="Constantia" panose="02030602050306030303" pitchFamily="18" charset="0"/>
              </a:rPr>
              <a:t>∆</a:t>
            </a:r>
            <a:r>
              <a:rPr lang="en-US" dirty="0"/>
              <a:t>TB surface = </a:t>
            </a:r>
            <a:r>
              <a:rPr lang="en-US" dirty="0">
                <a:latin typeface="Constantia" panose="02030602050306030303" pitchFamily="18" charset="0"/>
              </a:rPr>
              <a:t>∆</a:t>
            </a:r>
            <a:r>
              <a:rPr lang="en-US" dirty="0"/>
              <a:t>Emissivity ·SST (Kelvin).</a:t>
            </a:r>
          </a:p>
          <a:p>
            <a:r>
              <a:rPr lang="en-US" dirty="0"/>
              <a:t>Earth Incidence Angle = 55°.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B32485-421B-4CAE-B948-2B8FED6C27F2}"/>
              </a:ext>
            </a:extLst>
          </p:cNvPr>
          <p:cNvSpPr txBox="1"/>
          <p:nvPr/>
        </p:nvSpPr>
        <p:spPr>
          <a:xfrm>
            <a:off x="801384" y="5142216"/>
            <a:ext cx="10572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Remove biases (systematic differences). </a:t>
            </a:r>
          </a:p>
          <a:p>
            <a:r>
              <a:rPr lang="en-US" dirty="0"/>
              <a:t>Part of ocean target calibration: </a:t>
            </a:r>
            <a:r>
              <a:rPr lang="en-US" b="1" dirty="0"/>
              <a:t>&lt;TB (satellite)&gt; = &lt;TB (ocean)&gt;</a:t>
            </a:r>
            <a:r>
              <a:rPr lang="en-US" dirty="0"/>
              <a:t>. </a:t>
            </a:r>
          </a:p>
          <a:p>
            <a:r>
              <a:rPr lang="en-US" dirty="0"/>
              <a:t>Focus on standard deviations. </a:t>
            </a:r>
          </a:p>
        </p:txBody>
      </p:sp>
    </p:spTree>
    <p:extLst>
      <p:ext uri="{BB962C8B-B14F-4D97-AF65-F5344CB8AC3E}">
        <p14:creationId xmlns:p14="http://schemas.microsoft.com/office/powerpoint/2010/main" val="490171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02FE4D3-DF26-4C37-A8E9-623E63C8D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0" y="251512"/>
            <a:ext cx="5715000" cy="4762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F439038-31F1-44A9-8E2E-937DCAE9D1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1512"/>
            <a:ext cx="5715000" cy="4762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4603CC2-9BC7-4E2E-A308-8E22A16DB633}"/>
              </a:ext>
            </a:extLst>
          </p:cNvPr>
          <p:cNvSpPr txBox="1"/>
          <p:nvPr/>
        </p:nvSpPr>
        <p:spPr>
          <a:xfrm>
            <a:off x="1263721" y="5260369"/>
            <a:ext cx="9894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Error bar in emissivity = RMS difference between blue and red-dashed curves.</a:t>
            </a:r>
          </a:p>
        </p:txBody>
      </p:sp>
    </p:spTree>
    <p:extLst>
      <p:ext uri="{BB962C8B-B14F-4D97-AF65-F5344CB8AC3E}">
        <p14:creationId xmlns:p14="http://schemas.microsoft.com/office/powerpoint/2010/main" val="125357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C83997-13AA-4341-9D0B-5999C639C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2201"/>
            <a:ext cx="5715000" cy="47625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33DB31C-B757-46C5-9EA7-F4648E9FBD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652201"/>
            <a:ext cx="5715000" cy="47625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4364386-3CC4-4DE4-B8EF-A9A3D4E3942E}"/>
              </a:ext>
            </a:extLst>
          </p:cNvPr>
          <p:cNvSpPr txBox="1"/>
          <p:nvPr/>
        </p:nvSpPr>
        <p:spPr>
          <a:xfrm>
            <a:off x="1263721" y="5260369"/>
            <a:ext cx="9894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Error bar in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Re(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)/Im(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)  </a:t>
            </a:r>
            <a:r>
              <a:rPr lang="en-US" dirty="0"/>
              <a:t>= RMS difference between blue and red-dashed curves.</a:t>
            </a:r>
          </a:p>
          <a:p>
            <a:r>
              <a:rPr lang="en-US" dirty="0"/>
              <a:t>Same method can be used to determine error bars in Debye parameters: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l-GR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∞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ν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ν</a:t>
            </a:r>
            <a:r>
              <a:rPr lang="en-US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l-GR" dirty="0">
                <a:latin typeface="Calibri" panose="020F0502020204030204" pitchFamily="34" charset="0"/>
                <a:cs typeface="Calibri" panose="020F0502020204030204" pitchFamily="34" charset="0"/>
              </a:rPr>
              <a:t>σ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9595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LeftStep">
      <a:dk1>
        <a:srgbClr val="000000"/>
      </a:dk1>
      <a:lt1>
        <a:srgbClr val="FFFFFF"/>
      </a:lt1>
      <a:dk2>
        <a:srgbClr val="244131"/>
      </a:dk2>
      <a:lt2>
        <a:srgbClr val="EDE9E8"/>
      </a:lt2>
      <a:accent1>
        <a:srgbClr val="37ABD9"/>
      </a:accent1>
      <a:accent2>
        <a:srgbClr val="21B4A1"/>
      </a:accent2>
      <a:accent3>
        <a:srgbClr val="2FB96D"/>
      </a:accent3>
      <a:accent4>
        <a:srgbClr val="22B928"/>
      </a:accent4>
      <a:accent5>
        <a:srgbClr val="61B42D"/>
      </a:accent5>
      <a:accent6>
        <a:srgbClr val="91AE20"/>
      </a:accent6>
      <a:hlink>
        <a:srgbClr val="C4704E"/>
      </a:hlink>
      <a:folHlink>
        <a:srgbClr val="848484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</TotalTime>
  <Words>201</Words>
  <Application>Microsoft Office PowerPoint</Application>
  <PresentationFormat>Widescreen</PresentationFormat>
  <Paragraphs>48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Constantia</vt:lpstr>
      <vt:lpstr>Georgia Pro Cond Light</vt:lpstr>
      <vt:lpstr>Speak Pro</vt:lpstr>
      <vt:lpstr>RetrospectVTI</vt:lpstr>
      <vt:lpstr>Dielectric Model Uncertainty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Dielectric Model Uncertainty</dc:title>
  <dc:creator>Thomas Meissner</dc:creator>
  <cp:lastModifiedBy>Thomas Meissner</cp:lastModifiedBy>
  <cp:revision>11</cp:revision>
  <dcterms:created xsi:type="dcterms:W3CDTF">2020-04-14T00:32:23Z</dcterms:created>
  <dcterms:modified xsi:type="dcterms:W3CDTF">2020-04-27T21:38:33Z</dcterms:modified>
</cp:coreProperties>
</file>