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2" r:id="rId2"/>
    <p:sldId id="269" r:id="rId3"/>
    <p:sldId id="273" r:id="rId4"/>
    <p:sldId id="275" r:id="rId5"/>
    <p:sldId id="274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31" autoAdjust="0"/>
    <p:restoredTop sz="79484" autoAdjust="0"/>
  </p:normalViewPr>
  <p:slideViewPr>
    <p:cSldViewPr snapToGrid="0">
      <p:cViewPr varScale="1">
        <p:scale>
          <a:sx n="72" d="100"/>
          <a:sy n="72" d="100"/>
        </p:scale>
        <p:origin x="108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5" Type="http://schemas.openxmlformats.org/officeDocument/2006/relationships/image" Target="../media/image10.wmf"/><Relationship Id="rId4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A8185-D669-4C58-ADAF-62567C5D0D6E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A38AC-C065-46AB-B701-8A76C8EDB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08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5EB39-567F-4D34-B8D2-205494ACE0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4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8AC-C065-46AB-B701-8A76C8EDB3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21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8AC-C065-46AB-B701-8A76C8EDB3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93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8AC-C065-46AB-B701-8A76C8EDB3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27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8AC-C065-46AB-B701-8A76C8EDB3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14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6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6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8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88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1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0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8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9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E9027-363D-4AD0-9FC3-8A13576FC1E6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D877E-F2AF-4F2E-AE4F-44782937BB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7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e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emf"/><Relationship Id="rId1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03167" y="-4956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+mj-lt"/>
              </a:rPr>
              <a:t>A Reference Quality Model </a:t>
            </a:r>
            <a:r>
              <a:rPr lang="en-US" b="1" dirty="0" smtClean="0">
                <a:solidFill>
                  <a:srgbClr val="002060"/>
                </a:solidFill>
                <a:latin typeface="+mj-lt"/>
              </a:rPr>
              <a:t>for 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Ocean Surface Emissivity </a:t>
            </a:r>
            <a:r>
              <a:rPr lang="en-US" b="1" dirty="0" smtClean="0">
                <a:solidFill>
                  <a:srgbClr val="002060"/>
                </a:solidFill>
                <a:latin typeface="+mj-lt"/>
              </a:rPr>
              <a:t>and 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Backscatter </a:t>
            </a:r>
            <a:r>
              <a:rPr lang="en-US" b="1" dirty="0" smtClean="0">
                <a:solidFill>
                  <a:srgbClr val="002060"/>
                </a:solidFill>
                <a:latin typeface="+mj-lt"/>
              </a:rPr>
              <a:t>from the 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Microwave </a:t>
            </a:r>
            <a:r>
              <a:rPr lang="en-US" b="1" dirty="0" smtClean="0">
                <a:solidFill>
                  <a:srgbClr val="002060"/>
                </a:solidFill>
                <a:latin typeface="+mj-lt"/>
              </a:rPr>
              <a:t>to the Infrared</a:t>
            </a:r>
          </a:p>
          <a:p>
            <a:endParaRPr lang="en-US" b="1" dirty="0">
              <a:solidFill>
                <a:srgbClr val="002060"/>
              </a:solidFill>
              <a:latin typeface="+mj-lt"/>
            </a:endParaRPr>
          </a:p>
          <a:p>
            <a:pPr algn="r"/>
            <a:r>
              <a:rPr lang="en-US" b="1" dirty="0" smtClean="0">
                <a:solidFill>
                  <a:srgbClr val="002060"/>
                </a:solidFill>
                <a:latin typeface="+mj-lt"/>
              </a:rPr>
              <a:t>Team 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led by S. English (UK) &amp; C. </a:t>
            </a:r>
            <a:r>
              <a:rPr lang="en-US" b="1" dirty="0" err="1">
                <a:solidFill>
                  <a:srgbClr val="002060"/>
                </a:solidFill>
                <a:latin typeface="+mj-lt"/>
              </a:rPr>
              <a:t>Prigent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 (FR</a:t>
            </a:r>
            <a:r>
              <a:rPr lang="en-US" b="1" dirty="0" smtClean="0">
                <a:solidFill>
                  <a:srgbClr val="002060"/>
                </a:solidFill>
                <a:latin typeface="+mj-lt"/>
              </a:rPr>
              <a:t>)</a:t>
            </a:r>
          </a:p>
          <a:p>
            <a:pPr algn="r"/>
            <a:r>
              <a:rPr lang="en-US" b="1" dirty="0" smtClean="0">
                <a:solidFill>
                  <a:srgbClr val="002060"/>
                </a:solidFill>
                <a:latin typeface="+mj-lt"/>
              </a:rPr>
              <a:t>Sponsor: </a:t>
            </a:r>
            <a:r>
              <a:rPr lang="en-US" b="1" dirty="0">
                <a:solidFill>
                  <a:srgbClr val="002060"/>
                </a:solidFill>
                <a:latin typeface="+mj-lt"/>
              </a:rPr>
              <a:t>ISSI </a:t>
            </a:r>
            <a:r>
              <a:rPr lang="en-US" b="1" dirty="0" smtClean="0">
                <a:solidFill>
                  <a:srgbClr val="002060"/>
                </a:solidFill>
                <a:latin typeface="+mj-lt"/>
              </a:rPr>
              <a:t> 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International Space Science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Institute)</a:t>
            </a:r>
            <a:endParaRPr lang="en-US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9959" y="1300785"/>
            <a:ext cx="11728579" cy="2509213"/>
          </a:xfrm>
        </p:spPr>
        <p:txBody>
          <a:bodyPr>
            <a:normAutofit fontScale="90000"/>
          </a:bodyPr>
          <a:lstStyle/>
          <a:p>
            <a:r>
              <a:rPr lang="en-US" dirty="0"/>
              <a:t>Sea foam </a:t>
            </a:r>
            <a:r>
              <a:rPr lang="en-US" dirty="0" smtClean="0"/>
              <a:t>modeling from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 </a:t>
            </a:r>
            <a:r>
              <a:rPr lang="en-US" dirty="0"/>
              <a:t>band to millimeter wave </a:t>
            </a:r>
            <a:r>
              <a:rPr lang="en-US" dirty="0" smtClean="0"/>
              <a:t>frequencies</a:t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Progress report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 smtClean="0">
              <a:solidFill>
                <a:srgbClr val="002060"/>
              </a:solidFill>
              <a:cs typeface="Arial"/>
            </a:endParaRPr>
          </a:p>
          <a:p>
            <a:r>
              <a:rPr lang="en-US" sz="3600" dirty="0" smtClean="0">
                <a:solidFill>
                  <a:srgbClr val="002060"/>
                </a:solidFill>
                <a:cs typeface="Arial"/>
              </a:rPr>
              <a:t>Magdalena </a:t>
            </a:r>
            <a:r>
              <a:rPr lang="en-US" sz="3600" dirty="0">
                <a:solidFill>
                  <a:srgbClr val="002060"/>
                </a:solidFill>
                <a:cs typeface="Arial"/>
              </a:rPr>
              <a:t>D. </a:t>
            </a:r>
            <a:r>
              <a:rPr lang="en-US" sz="3600" dirty="0" smtClean="0">
                <a:solidFill>
                  <a:srgbClr val="002060"/>
                </a:solidFill>
                <a:cs typeface="Arial"/>
              </a:rPr>
              <a:t>Anguelova</a:t>
            </a:r>
            <a:endParaRPr lang="en-US" sz="3600" dirty="0">
              <a:solidFill>
                <a:srgbClr val="002060"/>
              </a:solidFill>
              <a:cs typeface="Arial"/>
            </a:endParaRPr>
          </a:p>
          <a:p>
            <a:pPr algn="r"/>
            <a:r>
              <a:rPr lang="en-US" sz="2000" dirty="0">
                <a:solidFill>
                  <a:srgbClr val="002060"/>
                </a:solidFill>
                <a:cs typeface="Arial"/>
              </a:rPr>
              <a:t>maggie.anguelova@nrl.navy.mil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488134" y="5257800"/>
            <a:ext cx="8689976" cy="1371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  <a:defRPr sz="2200" kern="1200" cap="all" baseline="0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2000" kern="1200" cap="all" baseline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800" kern="1200" cap="all" baseline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002060"/>
                </a:solidFill>
              </a:rPr>
              <a:t>Science team </a:t>
            </a:r>
            <a:r>
              <a:rPr lang="en-US" dirty="0" smtClean="0">
                <a:solidFill>
                  <a:srgbClr val="002060"/>
                </a:solidFill>
              </a:rPr>
              <a:t>meeting 2</a:t>
            </a:r>
            <a:endParaRPr lang="en-US" dirty="0" smtClean="0">
              <a:solidFill>
                <a:srgbClr val="002060"/>
              </a:solidFill>
            </a:endParaRP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30 April 2020</a:t>
            </a:r>
            <a:endParaRPr lang="en-US" dirty="0" smtClean="0">
              <a:solidFill>
                <a:srgbClr val="002060"/>
              </a:solidFill>
            </a:endParaRPr>
          </a:p>
          <a:p>
            <a:pPr algn="l"/>
            <a:r>
              <a:rPr lang="en-US" dirty="0" smtClean="0">
                <a:solidFill>
                  <a:srgbClr val="002060"/>
                </a:solidFill>
              </a:rPr>
              <a:t>Via Internet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8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related to modeling foam emissivity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64809" y="2540000"/>
                <a:ext cx="10515600" cy="400594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Model foam emissivity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n-US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 smtClean="0">
                    <a:ea typeface="Cambria Math" panose="02040503050406030204" pitchFamily="18" charset="0"/>
                  </a:rPr>
                  <a:t>Current code status</a:t>
                </a:r>
              </a:p>
              <a:p>
                <a:r>
                  <a:rPr lang="en-US" dirty="0" smtClean="0"/>
                  <a:t>Parameterize whitecap </a:t>
                </a:r>
                <a:r>
                  <a:rPr lang="en-US" dirty="0" smtClean="0"/>
                  <a:t>fraction </a:t>
                </a: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i="1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SW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, </a:t>
                </a: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T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)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Database of satellite-based </a:t>
                </a:r>
                <a:r>
                  <a:rPr lang="en-US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</a:t>
                </a:r>
                <a:r>
                  <a:rPr lang="en-US" dirty="0" smtClean="0"/>
                  <a:t> values</a:t>
                </a:r>
              </a:p>
              <a:p>
                <a:r>
                  <a:rPr lang="en-US" dirty="0" smtClean="0"/>
                  <a:t>Assess uncertainties </a:t>
                </a:r>
                <a:r>
                  <a:rPr lang="en-US" dirty="0" smtClean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:r>
                  <a:rPr lang="en-US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4809" y="2540000"/>
                <a:ext cx="10515600" cy="4005943"/>
              </a:xfrm>
              <a:blipFill>
                <a:blip r:embed="rId2"/>
                <a:stretch>
                  <a:fillRect l="-1043" t="-22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675295" y="1753993"/>
                <a:ext cx="5864988" cy="557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𝑒</m:t>
                    </m:r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𝑊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</m:d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en-US" sz="2800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295" y="1753993"/>
                <a:ext cx="5864988" cy="557717"/>
              </a:xfrm>
              <a:prstGeom prst="rect">
                <a:avLst/>
              </a:prstGeom>
              <a:blipFill>
                <a:blip r:embed="rId3"/>
                <a:stretch>
                  <a:fillRect t="-13187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7272997" y="1771241"/>
                <a:ext cx="251342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𝑊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𝑈</m:t>
                    </m:r>
                    <m:r>
                      <a:rPr lang="en-US" sz="28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𝑎𝑈</m:t>
                    </m:r>
                    <m:r>
                      <a:rPr lang="en-US" sz="2800" b="0" i="1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2800" baseline="30000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2800" dirty="0" smtClean="0">
                    <a:solidFill>
                      <a:srgbClr val="002060"/>
                    </a:solidFill>
                  </a:rPr>
                  <a:t>    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997" y="1771241"/>
                <a:ext cx="251342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96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RTM for foam emissivity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46760" y="1690688"/>
                <a:ext cx="11154508" cy="468197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>
                    <a:ea typeface="Cambria Math" panose="02040503050406030204" pitchFamily="18" charset="0"/>
                  </a:rPr>
                  <a:t>Frequency 1 to 37 GHz</a:t>
                </a:r>
              </a:p>
              <a:p>
                <a:r>
                  <a:rPr lang="en-US" dirty="0" smtClean="0">
                    <a:ea typeface="Cambria Math" panose="02040503050406030204" pitchFamily="18" charset="0"/>
                  </a:rPr>
                  <a:t>Foam permittivity </a:t>
                </a:r>
              </a:p>
              <a:p>
                <a:pPr lvl="1"/>
                <a:r>
                  <a:rPr lang="en-US" dirty="0" smtClean="0">
                    <a:ea typeface="Cambria Math" panose="02040503050406030204" pitchFamily="18" charset="0"/>
                  </a:rPr>
                  <a:t>Inhomogeneous dielectric profile </a:t>
                </a:r>
              </a:p>
              <a:p>
                <a:pPr lvl="1"/>
                <a:r>
                  <a:rPr lang="en-US" dirty="0" smtClean="0">
                    <a:ea typeface="Cambria Math" panose="02040503050406030204" pitchFamily="18" charset="0"/>
                  </a:rPr>
                  <a:t>with Quadratic mixing rule</a:t>
                </a:r>
              </a:p>
              <a:p>
                <a:pPr lvl="2"/>
                <a:r>
                  <a:rPr lang="en-US" dirty="0">
                    <a:ea typeface="Cambria Math" panose="02040503050406030204" pitchFamily="18" charset="0"/>
                  </a:rPr>
                  <a:t>Vertical profile of void fraction</a:t>
                </a:r>
              </a:p>
              <a:p>
                <a:pPr lvl="2"/>
                <a:r>
                  <a:rPr lang="en-US" dirty="0" smtClean="0">
                    <a:ea typeface="Cambria Math" panose="02040503050406030204" pitchFamily="18" charset="0"/>
                  </a:rPr>
                  <a:t>Seawater permittivity with </a:t>
                </a:r>
              </a:p>
              <a:p>
                <a:pPr lvl="3"/>
                <a:r>
                  <a:rPr lang="en-US" dirty="0" smtClean="0">
                    <a:ea typeface="Cambria Math" panose="02040503050406030204" pitchFamily="18" charset="0"/>
                  </a:rPr>
                  <a:t>Klein &amp; Swift (1977) for L band</a:t>
                </a:r>
              </a:p>
              <a:p>
                <a:pPr lvl="3"/>
                <a:r>
                  <a:rPr lang="en-US" dirty="0" smtClean="0">
                    <a:ea typeface="Cambria Math" panose="02040503050406030204" pitchFamily="18" charset="0"/>
                  </a:rPr>
                  <a:t>Meissner &amp; Wentz (2004, 2012) for 6 to 37 GHz</a:t>
                </a:r>
              </a:p>
              <a:p>
                <a:pPr lvl="3"/>
                <a:r>
                  <a:rPr lang="en-US" dirty="0" smtClean="0">
                    <a:ea typeface="Cambria Math" panose="02040503050406030204" pitchFamily="18" charset="0"/>
                  </a:rPr>
                  <a:t>Transition to one formulation (Thomas Meissner)</a:t>
                </a:r>
              </a:p>
              <a:p>
                <a:r>
                  <a:rPr lang="en-US" dirty="0" smtClean="0">
                    <a:ea typeface="Cambria Math" panose="02040503050406030204" pitchFamily="18" charset="0"/>
                  </a:rPr>
                  <a:t>Foam layer thickness choice: fixed value or log-normal distribution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Scattering ignored: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  ;   </m:t>
                        </m:r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sub>
                    </m:sSub>
                    <m:r>
                      <a:rPr lang="en-US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  <m:r>
                      <a:rPr lang="en-US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r>
                      <a:rPr lang="en-US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Formulation: Incoherent emissivity</a:t>
                </a:r>
                <a:endParaRPr lang="en-US" dirty="0" smtClean="0">
                  <a:ea typeface="Cambria Math" panose="02040503050406030204" pitchFamily="18" charset="0"/>
                </a:endParaRPr>
              </a:p>
              <a:p>
                <a:pPr lvl="1"/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6760" y="1690688"/>
                <a:ext cx="11154508" cy="4681976"/>
              </a:xfrm>
              <a:blipFill>
                <a:blip r:embed="rId3"/>
                <a:stretch>
                  <a:fillRect l="-984" t="-2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7324484" y="1427369"/>
            <a:ext cx="3953886" cy="2175791"/>
            <a:chOff x="7282282" y="1195252"/>
            <a:chExt cx="3953886" cy="2175791"/>
          </a:xfrm>
        </p:grpSpPr>
        <p:sp>
          <p:nvSpPr>
            <p:cNvPr id="7" name="Text Box 104"/>
            <p:cNvSpPr txBox="1">
              <a:spLocks noChangeArrowheads="1"/>
            </p:cNvSpPr>
            <p:nvPr/>
          </p:nvSpPr>
          <p:spPr bwMode="auto">
            <a:xfrm>
              <a:off x="7282282" y="1608695"/>
              <a:ext cx="65274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z </a:t>
              </a:r>
              <a:r>
                <a:rPr lang="en-US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= 0</a:t>
              </a:r>
            </a:p>
          </p:txBody>
        </p:sp>
        <p:sp>
          <p:nvSpPr>
            <p:cNvPr id="8" name="Text Box 105"/>
            <p:cNvSpPr txBox="1">
              <a:spLocks noChangeArrowheads="1"/>
            </p:cNvSpPr>
            <p:nvPr/>
          </p:nvSpPr>
          <p:spPr bwMode="auto">
            <a:xfrm>
              <a:off x="7282282" y="2863887"/>
              <a:ext cx="63511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z </a:t>
              </a:r>
              <a:r>
                <a:rPr lang="en-US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/>
            <a:srcRect r="5964" b="4440"/>
            <a:stretch/>
          </p:blipFill>
          <p:spPr>
            <a:xfrm>
              <a:off x="7901098" y="1195252"/>
              <a:ext cx="2842143" cy="2175791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0335033" y="1261214"/>
              <a:ext cx="8729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Air, </a:t>
              </a:r>
              <a:r>
                <a:rPr lang="en-US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en-US" sz="1400" baseline="-250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stem"/>
                </a:rPr>
                <a:t>0</a:t>
              </a:r>
              <a:r>
                <a:rPr lang="en-US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stem"/>
                </a:rPr>
                <a:t>=1</a:t>
              </a:r>
              <a:endParaRPr lang="en-US" sz="14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854727" y="3016599"/>
              <a:ext cx="10937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Seawater, </a:t>
              </a:r>
              <a:r>
                <a:rPr lang="en-US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endParaRPr lang="en-US" sz="14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180302" y="2155732"/>
              <a:ext cx="10558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Foam, </a:t>
              </a:r>
              <a:r>
                <a:rPr lang="en-US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i="1" dirty="0" err="1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en-US" sz="1400" i="1" baseline="-25000" dirty="0" err="1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40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stem"/>
                </a:rPr>
                <a:t> </a:t>
              </a:r>
              <a:r>
                <a:rPr lang="en-US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stem"/>
                </a:rPr>
                <a:t>(</a:t>
              </a:r>
              <a:r>
                <a:rPr lang="en-US" sz="1400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stem"/>
                </a:rPr>
                <a:t>z</a:t>
              </a:r>
              <a:r>
                <a:rPr lang="en-US" sz="1400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  <a:sym typeface="System"/>
                </a:rPr>
                <a:t>)</a:t>
              </a:r>
              <a:endParaRPr lang="en-US" sz="14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AutoShape 29"/>
            <p:cNvSpPr>
              <a:spLocks noChangeArrowheads="1"/>
            </p:cNvSpPr>
            <p:nvPr/>
          </p:nvSpPr>
          <p:spPr bwMode="auto">
            <a:xfrm rot="5400000">
              <a:off x="8237564" y="2060597"/>
              <a:ext cx="1399624" cy="612551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tx2">
                    <a:lumMod val="50000"/>
                    <a:lumOff val="5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350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21114"/>
            <a:ext cx="11353800" cy="1325563"/>
          </a:xfrm>
        </p:spPr>
        <p:txBody>
          <a:bodyPr/>
          <a:lstStyle/>
          <a:p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Formulation of incoherent emissivity for a profile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4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613288"/>
              </p:ext>
            </p:extLst>
          </p:nvPr>
        </p:nvGraphicFramePr>
        <p:xfrm>
          <a:off x="1302302" y="4698297"/>
          <a:ext cx="45593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" name="Equation" r:id="rId4" imgW="2158920" imgH="965160" progId="Equation.3">
                  <p:embed/>
                </p:oleObj>
              </mc:Choice>
              <mc:Fallback>
                <p:oleObj name="Equation" r:id="rId4" imgW="2158920" imgH="965160" progId="Equation.3">
                  <p:embed/>
                  <p:pic>
                    <p:nvPicPr>
                      <p:cNvPr id="64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2302" y="4698297"/>
                        <a:ext cx="4559300" cy="2032000"/>
                      </a:xfrm>
                      <a:prstGeom prst="rect">
                        <a:avLst/>
                      </a:prstGeom>
                      <a:noFill/>
                      <a:ln w="57150" cmpd="thickThin">
                        <a:solidFill>
                          <a:srgbClr val="00CC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20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229035"/>
              </p:ext>
            </p:extLst>
          </p:nvPr>
        </p:nvGraphicFramePr>
        <p:xfrm>
          <a:off x="6657294" y="4703059"/>
          <a:ext cx="1855788" cy="202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" name="Equation" r:id="rId6" imgW="1091880" imgH="1193760" progId="Equation.3">
                  <p:embed/>
                </p:oleObj>
              </mc:Choice>
              <mc:Fallback>
                <p:oleObj name="Equation" r:id="rId6" imgW="1091880" imgH="1193760" progId="Equation.3">
                  <p:embed/>
                  <p:pic>
                    <p:nvPicPr>
                      <p:cNvPr id="64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7294" y="4703059"/>
                        <a:ext cx="1855788" cy="2027238"/>
                      </a:xfrm>
                      <a:prstGeom prst="rect">
                        <a:avLst/>
                      </a:prstGeom>
                      <a:noFill/>
                      <a:ln w="57150" cmpd="thickThin">
                        <a:solidFill>
                          <a:srgbClr val="9900CC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052403"/>
              </p:ext>
            </p:extLst>
          </p:nvPr>
        </p:nvGraphicFramePr>
        <p:xfrm>
          <a:off x="8787364" y="5962592"/>
          <a:ext cx="286543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" name="Equation" r:id="rId8" imgW="1358640" imgH="304560" progId="Equation.3">
                  <p:embed/>
                </p:oleObj>
              </mc:Choice>
              <mc:Fallback>
                <p:oleObj name="Equation" r:id="rId8" imgW="1358640" imgH="304560" progId="Equation.3">
                  <p:embed/>
                  <p:pic>
                    <p:nvPicPr>
                      <p:cNvPr id="64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7364" y="5962592"/>
                        <a:ext cx="2865437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362502" y="2482423"/>
            <a:ext cx="5499100" cy="2032000"/>
            <a:chOff x="1179513" y="2100262"/>
            <a:chExt cx="5499100" cy="2032000"/>
          </a:xfrm>
        </p:grpSpPr>
        <p:graphicFrame>
          <p:nvGraphicFramePr>
            <p:cNvPr id="642051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1447525"/>
                </p:ext>
              </p:extLst>
            </p:nvPr>
          </p:nvGraphicFramePr>
          <p:xfrm>
            <a:off x="1179513" y="2100262"/>
            <a:ext cx="5499100" cy="203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4" name="Equation" r:id="rId10" imgW="2603160" imgH="965160" progId="Equation.3">
                    <p:embed/>
                  </p:oleObj>
                </mc:Choice>
                <mc:Fallback>
                  <p:oleObj name="Equation" r:id="rId10" imgW="2603160" imgH="965160" progId="Equation.3">
                    <p:embed/>
                    <p:pic>
                      <p:nvPicPr>
                        <p:cNvPr id="642051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9513" y="2100262"/>
                          <a:ext cx="5499100" cy="203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42052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2346382"/>
                </p:ext>
              </p:extLst>
            </p:nvPr>
          </p:nvGraphicFramePr>
          <p:xfrm>
            <a:off x="4413250" y="3744912"/>
            <a:ext cx="1143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5" name="Equation" r:id="rId12" imgW="114120" imgH="215640" progId="Equation.3">
                    <p:embed/>
                  </p:oleObj>
                </mc:Choice>
                <mc:Fallback>
                  <p:oleObj name="Equation" r:id="rId12" imgW="114120" imgH="215640" progId="Equation.3">
                    <p:embed/>
                    <p:pic>
                      <p:nvPicPr>
                        <p:cNvPr id="642052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3250" y="3744912"/>
                          <a:ext cx="114300" cy="215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2057" name="Line 9"/>
            <p:cNvSpPr>
              <a:spLocks noChangeShapeType="1"/>
            </p:cNvSpPr>
            <p:nvPr/>
          </p:nvSpPr>
          <p:spPr bwMode="auto">
            <a:xfrm>
              <a:off x="5842000" y="2786062"/>
              <a:ext cx="457200" cy="0"/>
            </a:xfrm>
            <a:prstGeom prst="line">
              <a:avLst/>
            </a:prstGeom>
            <a:noFill/>
            <a:ln w="57150" cmpd="thinThick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2058" name="Line 10"/>
            <p:cNvSpPr>
              <a:spLocks noChangeShapeType="1"/>
            </p:cNvSpPr>
            <p:nvPr/>
          </p:nvSpPr>
          <p:spPr bwMode="auto">
            <a:xfrm>
              <a:off x="5842000" y="3776662"/>
              <a:ext cx="457200" cy="0"/>
            </a:xfrm>
            <a:prstGeom prst="line">
              <a:avLst/>
            </a:prstGeom>
            <a:noFill/>
            <a:ln w="57150" cmpd="thinThick">
              <a:solidFill>
                <a:srgbClr val="00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2059" name="Line 11"/>
            <p:cNvSpPr>
              <a:spLocks noChangeShapeType="1"/>
            </p:cNvSpPr>
            <p:nvPr/>
          </p:nvSpPr>
          <p:spPr bwMode="auto">
            <a:xfrm>
              <a:off x="2794000" y="2862262"/>
              <a:ext cx="457200" cy="0"/>
            </a:xfrm>
            <a:prstGeom prst="line">
              <a:avLst/>
            </a:prstGeom>
            <a:noFill/>
            <a:ln w="57150" cmpd="thinThick">
              <a:solidFill>
                <a:srgbClr val="9900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2060" name="Line 12"/>
            <p:cNvSpPr>
              <a:spLocks noChangeShapeType="1"/>
            </p:cNvSpPr>
            <p:nvPr/>
          </p:nvSpPr>
          <p:spPr bwMode="auto">
            <a:xfrm>
              <a:off x="2794000" y="3852862"/>
              <a:ext cx="457200" cy="0"/>
            </a:xfrm>
            <a:prstGeom prst="line">
              <a:avLst/>
            </a:prstGeom>
            <a:noFill/>
            <a:ln w="57150" cmpd="thinThick">
              <a:solidFill>
                <a:srgbClr val="9900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7945440" y="1426464"/>
            <a:ext cx="3586845" cy="2175791"/>
            <a:chOff x="8502653" y="2164128"/>
            <a:chExt cx="3586845" cy="2175791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4"/>
            <a:srcRect r="5964" b="4440"/>
            <a:stretch/>
          </p:blipFill>
          <p:spPr>
            <a:xfrm>
              <a:off x="8503349" y="2164128"/>
              <a:ext cx="2842143" cy="2175791"/>
            </a:xfrm>
            <a:prstGeom prst="rect">
              <a:avLst/>
            </a:prstGeom>
          </p:spPr>
        </p:pic>
        <p:grpSp>
          <p:nvGrpSpPr>
            <p:cNvPr id="642062" name="Group 14"/>
            <p:cNvGrpSpPr>
              <a:grpSpLocks/>
            </p:cNvGrpSpPr>
            <p:nvPr/>
          </p:nvGrpSpPr>
          <p:grpSpPr bwMode="auto">
            <a:xfrm>
              <a:off x="8502653" y="2850199"/>
              <a:ext cx="3586845" cy="369888"/>
              <a:chOff x="4399" y="1307"/>
              <a:chExt cx="1282" cy="233"/>
            </a:xfrm>
          </p:grpSpPr>
          <p:sp>
            <p:nvSpPr>
              <p:cNvPr id="642063" name="Line 15"/>
              <p:cNvSpPr>
                <a:spLocks noChangeShapeType="1"/>
              </p:cNvSpPr>
              <p:nvPr/>
            </p:nvSpPr>
            <p:spPr bwMode="auto">
              <a:xfrm>
                <a:off x="4399" y="1409"/>
                <a:ext cx="105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42064" name="Line 16"/>
              <p:cNvSpPr>
                <a:spLocks noChangeShapeType="1"/>
              </p:cNvSpPr>
              <p:nvPr/>
            </p:nvSpPr>
            <p:spPr bwMode="auto">
              <a:xfrm>
                <a:off x="4399" y="1487"/>
                <a:ext cx="105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42065" name="Text Box 17"/>
              <p:cNvSpPr txBox="1">
                <a:spLocks noChangeArrowheads="1"/>
              </p:cNvSpPr>
              <p:nvPr/>
            </p:nvSpPr>
            <p:spPr bwMode="auto">
              <a:xfrm>
                <a:off x="5430" y="1307"/>
                <a:ext cx="251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66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i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dz</a:t>
                </a:r>
                <a:endParaRPr lang="en-US" alt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4950548" y="2045250"/>
            <a:ext cx="2806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dT</a:t>
            </a:r>
            <a:r>
              <a:rPr lang="en-US" sz="2400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str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sz="2400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400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sec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</a:t>
            </a:r>
            <a:r>
              <a:rPr lang="en-US" sz="2400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dz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44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of incoherent emissivity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88" y="1553028"/>
            <a:ext cx="6043612" cy="246890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LOCEAN implementation </a:t>
            </a:r>
          </a:p>
          <a:p>
            <a:pPr lvl="1"/>
            <a:r>
              <a:rPr lang="en-US" dirty="0" smtClean="0"/>
              <a:t>Yin et al. (2016) based on NRL model </a:t>
            </a:r>
          </a:p>
          <a:p>
            <a:pPr lvl="1"/>
            <a:r>
              <a:rPr lang="en-US" dirty="0" smtClean="0"/>
              <a:t>F90 code from </a:t>
            </a:r>
            <a:r>
              <a:rPr lang="en-US" dirty="0" err="1" smtClean="0"/>
              <a:t>Lise</a:t>
            </a:r>
            <a:r>
              <a:rPr lang="en-US" dirty="0" smtClean="0"/>
              <a:t> </a:t>
            </a:r>
            <a:r>
              <a:rPr lang="en-US" dirty="0" err="1" smtClean="0"/>
              <a:t>Kilic</a:t>
            </a:r>
            <a:r>
              <a:rPr lang="en-US" dirty="0" smtClean="0"/>
              <a:t> (</a:t>
            </a:r>
            <a:r>
              <a:rPr lang="en-US" dirty="0" err="1" smtClean="0"/>
              <a:t>Kilic</a:t>
            </a:r>
            <a:r>
              <a:rPr lang="en-US" dirty="0" smtClean="0"/>
              <a:t> et al., 2019)</a:t>
            </a:r>
          </a:p>
          <a:p>
            <a:r>
              <a:rPr lang="en-US" dirty="0" smtClean="0"/>
              <a:t>NRL implementation</a:t>
            </a:r>
          </a:p>
          <a:p>
            <a:pPr lvl="1"/>
            <a:r>
              <a:rPr lang="en-US" dirty="0" smtClean="0"/>
              <a:t>Anguelova &amp; </a:t>
            </a:r>
            <a:r>
              <a:rPr lang="en-US" dirty="0" err="1" smtClean="0"/>
              <a:t>Gaiser</a:t>
            </a:r>
            <a:r>
              <a:rPr lang="en-US" dirty="0" smtClean="0"/>
              <a:t> (2013)</a:t>
            </a:r>
          </a:p>
          <a:p>
            <a:pPr lvl="1"/>
            <a:r>
              <a:rPr lang="en-US" dirty="0" smtClean="0"/>
              <a:t>IDL code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6879" y="1553028"/>
            <a:ext cx="5554492" cy="462393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Implementations</a:t>
            </a:r>
            <a:r>
              <a:rPr lang="en-US" dirty="0" smtClean="0"/>
              <a:t> differences </a:t>
            </a:r>
          </a:p>
          <a:p>
            <a:pPr lvl="1"/>
            <a:r>
              <a:rPr lang="en-US" dirty="0" smtClean="0"/>
              <a:t>Numerical integration</a:t>
            </a:r>
          </a:p>
          <a:p>
            <a:pPr lvl="2"/>
            <a:r>
              <a:rPr lang="en-US" dirty="0" smtClean="0"/>
              <a:t>Trapezoid vs. Simpson rules</a:t>
            </a:r>
            <a:endParaRPr lang="en-US" dirty="0"/>
          </a:p>
          <a:p>
            <a:pPr lvl="1"/>
            <a:r>
              <a:rPr lang="en-US" dirty="0" smtClean="0"/>
              <a:t>Calculations of </a:t>
            </a:r>
            <a:r>
              <a:rPr lang="en-US" i="1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 smtClean="0"/>
              <a:t> </a:t>
            </a:r>
          </a:p>
          <a:p>
            <a:pPr lvl="2"/>
            <a:r>
              <a:rPr lang="en-US" dirty="0" smtClean="0"/>
              <a:t>Formula error in NRL</a:t>
            </a:r>
          </a:p>
          <a:p>
            <a:pPr lvl="2"/>
            <a:r>
              <a:rPr lang="en-US" dirty="0" smtClean="0"/>
              <a:t>Improper subroutine inputs in LOCEAN</a:t>
            </a:r>
          </a:p>
          <a:p>
            <a:pPr lvl="1"/>
            <a:r>
              <a:rPr lang="en-US" dirty="0" smtClean="0"/>
              <a:t>Incoherent emissivity formulation</a:t>
            </a:r>
          </a:p>
          <a:p>
            <a:pPr lvl="2"/>
            <a:r>
              <a:rPr lang="en-US" dirty="0"/>
              <a:t>NRL </a:t>
            </a:r>
            <a:r>
              <a:rPr lang="en-US" dirty="0" smtClean="0"/>
              <a:t>code uses the general </a:t>
            </a:r>
            <a:r>
              <a:rPr lang="en-US" i="1" dirty="0" err="1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-25000" dirty="0" err="1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inc</a:t>
            </a:r>
            <a:r>
              <a:rPr lang="en-US" dirty="0" smtClean="0"/>
              <a:t> </a:t>
            </a:r>
            <a:r>
              <a:rPr lang="en-US" dirty="0"/>
              <a:t>formulation </a:t>
            </a:r>
          </a:p>
          <a:p>
            <a:pPr lvl="2"/>
            <a:r>
              <a:rPr lang="en-US" dirty="0" err="1" smtClean="0"/>
              <a:t>Ulaby</a:t>
            </a:r>
            <a:r>
              <a:rPr lang="en-US" dirty="0" smtClean="0"/>
              <a:t> </a:t>
            </a:r>
            <a:r>
              <a:rPr lang="en-US" dirty="0"/>
              <a:t>et al. (1986) give formula for </a:t>
            </a:r>
            <a:r>
              <a:rPr lang="en-US" i="1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-25000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inc</a:t>
            </a:r>
            <a:r>
              <a:rPr lang="en-US" dirty="0"/>
              <a:t> of a dielectric layer with constant parameters</a:t>
            </a:r>
          </a:p>
          <a:p>
            <a:pPr lvl="2"/>
            <a:r>
              <a:rPr lang="en-US" dirty="0" smtClean="0"/>
              <a:t>LOCEAN code </a:t>
            </a:r>
            <a:r>
              <a:rPr lang="en-US" dirty="0"/>
              <a:t>uses a mix of the two </a:t>
            </a:r>
            <a:r>
              <a:rPr lang="en-US" dirty="0" smtClean="0"/>
              <a:t>formulations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39316" y="3864995"/>
            <a:ext cx="6161484" cy="3012281"/>
            <a:chOff x="239316" y="3864995"/>
            <a:chExt cx="6161484" cy="3012281"/>
          </a:xfrm>
        </p:grpSpPr>
        <p:grpSp>
          <p:nvGrpSpPr>
            <p:cNvPr id="13" name="Group 12"/>
            <p:cNvGrpSpPr/>
            <p:nvPr/>
          </p:nvGrpSpPr>
          <p:grpSpPr>
            <a:xfrm>
              <a:off x="239316" y="3864995"/>
              <a:ext cx="6161484" cy="3012281"/>
              <a:chOff x="104776" y="3703579"/>
              <a:chExt cx="6161484" cy="3012281"/>
            </a:xfrm>
          </p:grpSpPr>
          <p:graphicFrame>
            <p:nvGraphicFramePr>
              <p:cNvPr id="6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3122156"/>
                  </p:ext>
                </p:extLst>
              </p:nvPr>
            </p:nvGraphicFramePr>
            <p:xfrm>
              <a:off x="392227" y="3703579"/>
              <a:ext cx="5499100" cy="2032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24" name="Equation" r:id="rId4" imgW="2603160" imgH="965160" progId="Equation.3">
                      <p:embed/>
                    </p:oleObj>
                  </mc:Choice>
                  <mc:Fallback>
                    <p:oleObj name="Equation" r:id="rId4" imgW="2603160" imgH="965160" progId="Equation.3">
                      <p:embed/>
                      <p:pic>
                        <p:nvPicPr>
                          <p:cNvPr id="642051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2227" y="3703579"/>
                            <a:ext cx="5499100" cy="20320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" name="Rectangle 7"/>
              <p:cNvSpPr/>
              <p:nvPr/>
            </p:nvSpPr>
            <p:spPr>
              <a:xfrm>
                <a:off x="104776" y="4664868"/>
                <a:ext cx="5965031" cy="12501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7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49897334"/>
                  </p:ext>
                </p:extLst>
              </p:nvPr>
            </p:nvGraphicFramePr>
            <p:xfrm>
              <a:off x="443027" y="4683860"/>
              <a:ext cx="4559300" cy="2032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25" name="Equation" r:id="rId6" imgW="2158920" imgH="965160" progId="Equation.3">
                      <p:embed/>
                    </p:oleObj>
                  </mc:Choice>
                  <mc:Fallback>
                    <p:oleObj name="Equation" r:id="rId6" imgW="2158920" imgH="965160" progId="Equation.3">
                      <p:embed/>
                      <p:pic>
                        <p:nvPicPr>
                          <p:cNvPr id="642053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3027" y="4683860"/>
                            <a:ext cx="4559300" cy="2032000"/>
                          </a:xfrm>
                          <a:prstGeom prst="rect">
                            <a:avLst/>
                          </a:prstGeom>
                          <a:noFill/>
                          <a:ln w="57150" cmpd="thickThin">
                            <a:noFill/>
                            <a:miter lim="800000"/>
                            <a:headEnd/>
                            <a:tailEnd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9" name="Rectangle 8"/>
              <p:cNvSpPr/>
              <p:nvPr/>
            </p:nvSpPr>
            <p:spPr>
              <a:xfrm>
                <a:off x="301229" y="5754571"/>
                <a:ext cx="5965031" cy="91054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12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30594911"/>
                  </p:ext>
                </p:extLst>
              </p:nvPr>
            </p:nvGraphicFramePr>
            <p:xfrm>
              <a:off x="443027" y="5789157"/>
              <a:ext cx="2865437" cy="6429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26" name="Equation" r:id="rId8" imgW="1358640" imgH="304560" progId="Equation.3">
                      <p:embed/>
                    </p:oleObj>
                  </mc:Choice>
                  <mc:Fallback>
                    <p:oleObj name="Equation" r:id="rId8" imgW="1358640" imgH="304560" progId="Equation.3">
                      <p:embed/>
                      <p:pic>
                        <p:nvPicPr>
                          <p:cNvPr id="642055" name="Object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3027" y="5789157"/>
                            <a:ext cx="2865437" cy="6429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8" name="TextBox 17"/>
            <p:cNvSpPr txBox="1"/>
            <p:nvPr/>
          </p:nvSpPr>
          <p:spPr>
            <a:xfrm>
              <a:off x="2228349" y="6294713"/>
              <a:ext cx="29398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39398" y="6272042"/>
              <a:ext cx="29398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687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3028"/>
            <a:ext cx="5181600" cy="5014685"/>
          </a:xfrm>
        </p:spPr>
        <p:txBody>
          <a:bodyPr>
            <a:normAutofit/>
          </a:bodyPr>
          <a:lstStyle/>
          <a:p>
            <a:r>
              <a:rPr lang="en-US" dirty="0" smtClean="0"/>
              <a:t>Compare codes as they are</a:t>
            </a:r>
          </a:p>
          <a:p>
            <a:pPr lvl="1"/>
            <a:r>
              <a:rPr lang="en-US" dirty="0" smtClean="0"/>
              <a:t>1.4 GHz, fixed EIA</a:t>
            </a:r>
          </a:p>
          <a:p>
            <a:pPr lvl="1"/>
            <a:r>
              <a:rPr lang="en-US" dirty="0" smtClean="0"/>
              <a:t>Fixed layer thickness of 2 cm</a:t>
            </a:r>
          </a:p>
          <a:p>
            <a:pPr lvl="1"/>
            <a:r>
              <a:rPr lang="en-US" dirty="0" smtClean="0"/>
              <a:t>Void fraction from 95% to 1%</a:t>
            </a:r>
          </a:p>
          <a:p>
            <a:pPr lvl="1"/>
            <a:r>
              <a:rPr lang="en-US" dirty="0" err="1" smtClean="0"/>
              <a:t>MetOC</a:t>
            </a:r>
            <a:r>
              <a:rPr lang="en-US" dirty="0" smtClean="0"/>
              <a:t> conditions SST</a:t>
            </a:r>
            <a:r>
              <a:rPr lang="en-US" dirty="0"/>
              <a:t> </a:t>
            </a:r>
            <a:r>
              <a:rPr lang="en-US" dirty="0" smtClean="0"/>
              <a:t>&amp; SSS</a:t>
            </a:r>
          </a:p>
          <a:p>
            <a:r>
              <a:rPr lang="en-US" dirty="0" smtClean="0"/>
              <a:t>Results: Small differences</a:t>
            </a:r>
            <a:endParaRPr lang="en-US" dirty="0"/>
          </a:p>
          <a:p>
            <a:pPr lvl="2"/>
            <a:r>
              <a:rPr lang="en-US" dirty="0" smtClean="0"/>
              <a:t>1% </a:t>
            </a:r>
            <a:r>
              <a:rPr lang="en-US" dirty="0"/>
              <a:t>for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dirty="0" smtClean="0"/>
              <a:t>2% </a:t>
            </a:r>
            <a:r>
              <a:rPr lang="en-US" dirty="0"/>
              <a:t>for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i="1" dirty="0"/>
              <a:t>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1686" y="1553028"/>
            <a:ext cx="5181600" cy="4623935"/>
          </a:xfrm>
        </p:spPr>
        <p:txBody>
          <a:bodyPr>
            <a:normAutofit/>
          </a:bodyPr>
          <a:lstStyle/>
          <a:p>
            <a:r>
              <a:rPr lang="en-US" dirty="0" smtClean="0"/>
              <a:t>Code modifications</a:t>
            </a:r>
          </a:p>
          <a:p>
            <a:pPr lvl="1"/>
            <a:r>
              <a:rPr lang="en-US" dirty="0"/>
              <a:t>Calculations of </a:t>
            </a:r>
            <a:r>
              <a:rPr lang="en-US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/>
              <a:t> </a:t>
            </a:r>
          </a:p>
          <a:p>
            <a:pPr lvl="2"/>
            <a:r>
              <a:rPr lang="en-US" dirty="0"/>
              <a:t>Formula error in </a:t>
            </a:r>
            <a:r>
              <a:rPr lang="en-US" dirty="0" smtClean="0"/>
              <a:t>NRL fixed</a:t>
            </a:r>
            <a:endParaRPr lang="en-US" dirty="0"/>
          </a:p>
          <a:p>
            <a:pPr lvl="2"/>
            <a:r>
              <a:rPr lang="en-US" dirty="0"/>
              <a:t>LOCEAN</a:t>
            </a:r>
            <a:r>
              <a:rPr lang="en-US" dirty="0" smtClean="0"/>
              <a:t> </a:t>
            </a:r>
            <a:r>
              <a:rPr lang="en-US" dirty="0"/>
              <a:t>subroutine inputs </a:t>
            </a:r>
            <a:r>
              <a:rPr lang="en-US" dirty="0" smtClean="0"/>
              <a:t>changed</a:t>
            </a:r>
          </a:p>
          <a:p>
            <a:pPr lvl="1"/>
            <a:r>
              <a:rPr lang="en-US" dirty="0" smtClean="0"/>
              <a:t>Everything else remains the same</a:t>
            </a:r>
          </a:p>
          <a:p>
            <a:r>
              <a:rPr lang="en-US" dirty="0" smtClean="0"/>
              <a:t>New comparison results</a:t>
            </a:r>
          </a:p>
          <a:p>
            <a:pPr lvl="1"/>
            <a:r>
              <a:rPr lang="en-US" dirty="0" smtClean="0"/>
              <a:t>Increase in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i="1" dirty="0" smtClean="0"/>
              <a:t> </a:t>
            </a:r>
            <a:r>
              <a:rPr lang="en-US" dirty="0" smtClean="0"/>
              <a:t>by 1%-2% with both LOCEAN and NRL codes</a:t>
            </a:r>
          </a:p>
          <a:p>
            <a:pPr lvl="1"/>
            <a:r>
              <a:rPr lang="en-US" dirty="0" smtClean="0"/>
              <a:t>LOCEAN and NRL results differ by at most 1% for L band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ts val="2400"/>
            </a:pPr>
            <a:r>
              <a:rPr lang="en-US" dirty="0" smtClean="0"/>
              <a:t>Write all formulae to give to team members for check</a:t>
            </a:r>
          </a:p>
          <a:p>
            <a:pPr>
              <a:buSzPts val="2400"/>
            </a:pPr>
            <a:r>
              <a:rPr lang="en-US" dirty="0" smtClean="0"/>
              <a:t>Use LOCEAN F90 code as is with only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modified for 6 to 37 GHz</a:t>
            </a:r>
          </a:p>
          <a:p>
            <a:pPr>
              <a:buSzPts val="2400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Compare to NRL IDL code</a:t>
            </a:r>
          </a:p>
          <a:p>
            <a:pPr>
              <a:buSzPts val="2400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Depending on differences, decide which formulation to use: full profile versus mixed profile-constant parameters</a:t>
            </a:r>
          </a:p>
          <a:p>
            <a:pPr>
              <a:buSzPts val="2400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New module for thickness distribution as a choice</a:t>
            </a:r>
          </a:p>
          <a:p>
            <a:pPr>
              <a:buSzPts val="2400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Continue work on scattering modeling for higher frequencies</a:t>
            </a:r>
          </a:p>
          <a:p>
            <a:pPr>
              <a:buSzPts val="2400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Modify incoherent emissivity code to incorporate scattering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5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Whitecap fraction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Made whitecap database for 2014 and 2017</a:t>
            </a:r>
          </a:p>
          <a:p>
            <a:pPr lvl="1"/>
            <a:r>
              <a:rPr lang="en-US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W</a:t>
            </a:r>
            <a:r>
              <a:rPr lang="en-US" dirty="0" smtClean="0"/>
              <a:t>  from </a:t>
            </a:r>
            <a:r>
              <a:rPr lang="en-US" dirty="0" err="1" smtClean="0"/>
              <a:t>WindSat</a:t>
            </a:r>
            <a:endParaRPr lang="en-US" dirty="0" smtClean="0"/>
          </a:p>
          <a:p>
            <a:pPr lvl="1"/>
            <a:r>
              <a:rPr lang="en-US" dirty="0" err="1" smtClean="0"/>
              <a:t>Meteo</a:t>
            </a:r>
            <a:r>
              <a:rPr lang="en-US" dirty="0" smtClean="0"/>
              <a:t> variables from NAVGEM and ECMWF Reanalysis (ERA Interim)</a:t>
            </a:r>
          </a:p>
          <a:p>
            <a:pPr lvl="1"/>
            <a:r>
              <a:rPr lang="en-US" dirty="0" smtClean="0"/>
              <a:t>Ocean variables from </a:t>
            </a:r>
            <a:r>
              <a:rPr lang="en-US" dirty="0" err="1" smtClean="0"/>
              <a:t>WaveWatch</a:t>
            </a:r>
            <a:r>
              <a:rPr lang="en-US" dirty="0" smtClean="0"/>
              <a:t> III model: Partition </a:t>
            </a:r>
            <a:r>
              <a:rPr lang="en-US" dirty="0" err="1" smtClean="0"/>
              <a:t>windsea</a:t>
            </a:r>
            <a:r>
              <a:rPr lang="en-US" dirty="0" smtClean="0"/>
              <a:t> and swell</a:t>
            </a:r>
          </a:p>
          <a:p>
            <a:r>
              <a:rPr lang="en-US" dirty="0" smtClean="0"/>
              <a:t>Parametrization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</a:t>
            </a:r>
            <a:r>
              <a:rPr lang="en-US" i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SW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endParaRPr lang="en-US" dirty="0" smtClean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1"/>
            <a:r>
              <a:rPr lang="en-US" dirty="0" smtClean="0"/>
              <a:t>New project starts in Oct 2020</a:t>
            </a:r>
          </a:p>
          <a:p>
            <a:pPr lvl="1"/>
            <a:r>
              <a:rPr lang="en-US" dirty="0" smtClean="0"/>
              <a:t>Will use this database to make new parametrizations</a:t>
            </a:r>
          </a:p>
          <a:p>
            <a:r>
              <a:rPr lang="en-US" dirty="0" smtClean="0"/>
              <a:t>New ideas to use this whitecap database to assess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</a:rPr>
              <a:t>W</a:t>
            </a:r>
            <a:r>
              <a:rPr lang="en-US" dirty="0"/>
              <a:t>  </a:t>
            </a:r>
            <a:r>
              <a:rPr lang="en-US" dirty="0" smtClean="0"/>
              <a:t>uncertainty</a:t>
            </a:r>
          </a:p>
          <a:p>
            <a:r>
              <a:rPr lang="en-US" dirty="0" smtClean="0"/>
              <a:t>This summer: update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</a:rPr>
              <a:t>W</a:t>
            </a:r>
            <a:r>
              <a:rPr lang="en-US" dirty="0"/>
              <a:t>  </a:t>
            </a:r>
            <a:r>
              <a:rPr lang="en-US" dirty="0" smtClean="0"/>
              <a:t>database from in situ data </a:t>
            </a:r>
          </a:p>
          <a:p>
            <a:pPr lvl="1"/>
            <a:r>
              <a:rPr lang="en-US" dirty="0" smtClean="0"/>
              <a:t>Use it for assessing the uncertainty of in situ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</a:rPr>
              <a:t>W</a:t>
            </a:r>
            <a:r>
              <a:rPr lang="en-US" dirty="0"/>
              <a:t> 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Decide if in situ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</a:rPr>
              <a:t>W</a:t>
            </a:r>
            <a:r>
              <a:rPr lang="en-US" dirty="0"/>
              <a:t>  </a:t>
            </a:r>
            <a:r>
              <a:rPr lang="en-US" dirty="0" smtClean="0"/>
              <a:t>data can serve as a reference for satellite </a:t>
            </a:r>
            <a:r>
              <a:rPr lang="en-US" i="1" dirty="0">
                <a:latin typeface="Cambria Math" panose="02040503050406030204" pitchFamily="18" charset="0"/>
                <a:ea typeface="Cambria Math" panose="02040503050406030204" pitchFamily="18" charset="0"/>
              </a:rPr>
              <a:t>W</a:t>
            </a:r>
            <a:r>
              <a:rPr lang="en-US" dirty="0"/>
              <a:t>  </a:t>
            </a:r>
            <a:r>
              <a:rPr lang="en-US" dirty="0" smtClean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37184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669</Words>
  <Application>Microsoft Office PowerPoint</Application>
  <PresentationFormat>Widescreen</PresentationFormat>
  <Paragraphs>102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Symbol</vt:lpstr>
      <vt:lpstr>System</vt:lpstr>
      <vt:lpstr>Times New Roman</vt:lpstr>
      <vt:lpstr>Office Theme</vt:lpstr>
      <vt:lpstr>Microsoft Equation 3.0</vt:lpstr>
      <vt:lpstr>Sea foam modeling from  L band to millimeter wave frequencies Progress report</vt:lpstr>
      <vt:lpstr>Topics related to modeling foam emissivity</vt:lpstr>
      <vt:lpstr>RTM for foam emissivity</vt:lpstr>
      <vt:lpstr>Formulation of incoherent emissivity for a profile</vt:lpstr>
      <vt:lpstr>Implementation of incoherent emissivity </vt:lpstr>
      <vt:lpstr>Compare codes</vt:lpstr>
      <vt:lpstr>To do next</vt:lpstr>
      <vt:lpstr>Whitecap fraction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Whitecap fraction and foam emissivity</dc:title>
  <dc:creator>Magdalena Anguelova</dc:creator>
  <cp:lastModifiedBy>Magdalena Anguelova</cp:lastModifiedBy>
  <cp:revision>149</cp:revision>
  <dcterms:created xsi:type="dcterms:W3CDTF">2019-11-21T14:36:53Z</dcterms:created>
  <dcterms:modified xsi:type="dcterms:W3CDTF">2020-04-29T16:07:00Z</dcterms:modified>
</cp:coreProperties>
</file>