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2" autoAdjust="0"/>
    <p:restoredTop sz="94660"/>
  </p:normalViewPr>
  <p:slideViewPr>
    <p:cSldViewPr snapToGrid="0">
      <p:cViewPr varScale="1">
        <p:scale>
          <a:sx n="65" d="100"/>
          <a:sy n="65" d="100"/>
        </p:scale>
        <p:origin x="5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CD829-602C-4084-B08F-40B7E0812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7EB4E7-689E-405C-BF61-0D56B70030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A4705-8E7C-43AC-898F-8AD8C39C7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7F625-F097-462D-960E-21AA54007DBA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F02DF-F964-4CE6-8F4F-045EC983E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584E5-E20A-4CE7-9F38-63E222B40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7CEF1-B277-4C62-8C22-A220994E3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86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C121B-AE9D-4DA1-AA3C-80044260D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8A87D8-5833-4877-8F6E-0497EEAEE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93A5E-FDE8-46C8-8A47-1A5622B16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7F625-F097-462D-960E-21AA54007DBA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448FB-2556-4397-893E-D690B480F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3B7D8-E861-4C06-B8D0-30B4A4369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7CEF1-B277-4C62-8C22-A220994E3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45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1FACA4-E503-4A5C-A07D-40B77BA481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F8EE6C-E0B9-49A0-865C-04D4E8A27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89028-1F82-4BC6-97BF-F7C231CBB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7F625-F097-462D-960E-21AA54007DBA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80D6E-66CB-4F2B-BD57-DFCD5F4C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637D4-666A-4965-BE65-4C16533E4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7CEF1-B277-4C62-8C22-A220994E3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901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A6410-8AD7-4DB9-B395-127E8B5DF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A0FA4-64C2-494C-AC8B-8B24E5860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2B28F-BA2D-4691-814E-3917C565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7F625-F097-462D-960E-21AA54007DBA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A2A65-A8D8-4028-811B-381236928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5A3B8-CB8B-4B3B-9E28-0B1DF3C60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7CEF1-B277-4C62-8C22-A220994E3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638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B4D77-BD9F-4478-A76F-59D003D63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7516CF-71D6-4C21-91E3-24DC7438A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F4C66-13F1-4C62-A3DE-E4BE0468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7F625-F097-462D-960E-21AA54007DBA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5E278-4F28-44F2-895C-BD742FE28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C9005-F7B9-4717-A603-E8C7212C0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7CEF1-B277-4C62-8C22-A220994E3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22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8D682-D051-4D71-80D3-B11FAB3AA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637C1-8F10-40AF-AC06-1D9418F1C2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4C0B6A-2F87-4A73-A332-535492DC98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94BDF-DC00-45D0-A63A-6D2A134F6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7F625-F097-462D-960E-21AA54007DBA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7C6DBD-3156-44E3-B0B5-73A25CDF5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346940-7C8B-4547-8B68-81145423B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7CEF1-B277-4C62-8C22-A220994E3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58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6D920-6F2A-48A4-A0EA-849247969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552793-58AE-409C-B44A-2516989EC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54561B-A5D7-49B4-8B51-D81F79A5D8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9CD43F-1A2A-4FB3-8D13-4185D396E1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72C5BA-3DAC-4089-A1F9-0C166D7E56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CE7972-3B68-4797-9338-2B2C85007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7F625-F097-462D-960E-21AA54007DBA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28A1F1-336C-4C17-99AD-BE6CD4DC6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92482A-AB61-413A-B010-4C9BB08A8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7CEF1-B277-4C62-8C22-A220994E3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520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69F33-D87A-47B5-A274-5142050AF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6963CC-E62B-47FB-9061-1B668F28A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7F625-F097-462D-960E-21AA54007DBA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35CBB-E675-4FC8-AE8D-C7B19ADBD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006B9C-E345-4183-AAFB-905D7E6D7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7CEF1-B277-4C62-8C22-A220994E3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876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662BE7-0BB4-441F-8F02-A45B00108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7F625-F097-462D-960E-21AA54007DBA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ECA340-38F5-402C-B6B5-73432C4DA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9EC5C-86D5-4EC9-AD57-D8ED4058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7CEF1-B277-4C62-8C22-A220994E3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92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317E2-8635-4401-B449-96F403DE7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62B20-C76D-4B17-85E4-AA255E834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B357F2-059E-4BCE-9D8B-CBB60CF69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F8CA61-0432-4C5B-8704-59BD397C0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7F625-F097-462D-960E-21AA54007DBA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99F674-064A-495C-AEE8-3A669FCFD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4EF002-D3FC-42A5-9EEE-ED019481D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7CEF1-B277-4C62-8C22-A220994E3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48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620DF-AD90-4B2D-BE3C-52D3D26D0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DF5E5B-9DAC-43A1-8703-1047F89793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50CFA0-4CD7-489E-93B6-65914CF67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EE9E23-076A-4874-A878-4DA087EF4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7F625-F097-462D-960E-21AA54007DBA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18DEC-1596-4D0E-93BF-49C21EE1E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7DD98A-6280-436F-A399-E5FA6D8C4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7CEF1-B277-4C62-8C22-A220994E3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29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465E4D-51A4-43A8-ABDD-4A2959E59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C07BA-0C8C-4851-9802-6F13A7273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78571-E12A-4456-B70C-F99F944672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7F625-F097-462D-960E-21AA54007DBA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750AA-FB99-4DFC-9274-BACF79927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3F7AF-9D8B-4D76-84DD-3297E57077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7CEF1-B277-4C62-8C22-A220994E3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100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C8839-7955-422E-8B83-6BB1EF4857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58581"/>
          </a:xfrm>
        </p:spPr>
        <p:txBody>
          <a:bodyPr>
            <a:normAutofit/>
          </a:bodyPr>
          <a:lstStyle/>
          <a:p>
            <a:r>
              <a:rPr lang="en-GB" sz="4800" dirty="0"/>
              <a:t>Initial MW/IR model comparison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A90186-2656-4611-B41C-538159DE69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Stu Newman</a:t>
            </a:r>
          </a:p>
          <a:p>
            <a:r>
              <a:rPr lang="en-GB" dirty="0"/>
              <a:t>ISSI team progress meeting</a:t>
            </a:r>
          </a:p>
          <a:p>
            <a:r>
              <a:rPr lang="en-GB" dirty="0"/>
              <a:t>8 December 2020</a:t>
            </a:r>
          </a:p>
        </p:txBody>
      </p:sp>
    </p:spTree>
    <p:extLst>
      <p:ext uri="{BB962C8B-B14F-4D97-AF65-F5344CB8AC3E}">
        <p14:creationId xmlns:p14="http://schemas.microsoft.com/office/powerpoint/2010/main" val="364911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1C821BE-11B4-44C7-8589-B4D1DC1FD6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560814"/>
              </p:ext>
            </p:extLst>
          </p:nvPr>
        </p:nvGraphicFramePr>
        <p:xfrm>
          <a:off x="653796" y="640080"/>
          <a:ext cx="10884408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8136">
                  <a:extLst>
                    <a:ext uri="{9D8B030D-6E8A-4147-A177-3AD203B41FA5}">
                      <a16:colId xmlns:a16="http://schemas.microsoft.com/office/drawing/2014/main" val="3077458958"/>
                    </a:ext>
                  </a:extLst>
                </a:gridCol>
                <a:gridCol w="3628136">
                  <a:extLst>
                    <a:ext uri="{9D8B030D-6E8A-4147-A177-3AD203B41FA5}">
                      <a16:colId xmlns:a16="http://schemas.microsoft.com/office/drawing/2014/main" val="3948786593"/>
                    </a:ext>
                  </a:extLst>
                </a:gridCol>
                <a:gridCol w="3628136">
                  <a:extLst>
                    <a:ext uri="{9D8B030D-6E8A-4147-A177-3AD203B41FA5}">
                      <a16:colId xmlns:a16="http://schemas.microsoft.com/office/drawing/2014/main" val="2947036728"/>
                    </a:ext>
                  </a:extLst>
                </a:gridCol>
              </a:tblGrid>
              <a:tr h="712404">
                <a:tc>
                  <a:txBody>
                    <a:bodyPr/>
                    <a:lstStyle/>
                    <a:p>
                      <a:r>
                        <a:rPr lang="en-GB" sz="2400" dirty="0"/>
                        <a:t>Summary of models: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Ocean reference model</a:t>
                      </a:r>
                    </a:p>
                    <a:p>
                      <a:r>
                        <a:rPr lang="en-GB" sz="2400" dirty="0"/>
                        <a:t>(E. Dinnat)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IREMIS in RTTOV</a:t>
                      </a:r>
                    </a:p>
                    <a:p>
                      <a:r>
                        <a:rPr lang="en-GB" sz="2400" dirty="0"/>
                        <a:t>(J. Hocking, M. Matricardi)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745150"/>
                  </a:ext>
                </a:extLst>
              </a:tr>
              <a:tr h="712404">
                <a:tc>
                  <a:txBody>
                    <a:bodyPr/>
                    <a:lstStyle/>
                    <a:p>
                      <a:r>
                        <a:rPr lang="en-GB" sz="2400" dirty="0"/>
                        <a:t>Dielectric properties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Klein &amp; Swift (1977)</a:t>
                      </a:r>
                    </a:p>
                    <a:p>
                      <a:r>
                        <a:rPr lang="en-GB" sz="2400" dirty="0"/>
                        <a:t>or Ellison (1998)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Hale &amp; </a:t>
                      </a:r>
                      <a:r>
                        <a:rPr lang="en-GB" sz="2400" dirty="0" err="1"/>
                        <a:t>Querry</a:t>
                      </a:r>
                      <a:r>
                        <a:rPr lang="en-GB" sz="2400" dirty="0"/>
                        <a:t> (1973)</a:t>
                      </a:r>
                    </a:p>
                    <a:p>
                      <a:r>
                        <a:rPr lang="en-GB" sz="2400" dirty="0" err="1"/>
                        <a:t>Pinkley</a:t>
                      </a:r>
                      <a:r>
                        <a:rPr lang="en-GB" sz="2400" dirty="0"/>
                        <a:t> &amp; Williams (1976)</a:t>
                      </a:r>
                    </a:p>
                    <a:p>
                      <a:r>
                        <a:rPr lang="en-GB" sz="2400" dirty="0"/>
                        <a:t>Newman et al. (2005)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47044"/>
                  </a:ext>
                </a:extLst>
              </a:tr>
              <a:tr h="712404">
                <a:tc>
                  <a:txBody>
                    <a:bodyPr/>
                    <a:lstStyle/>
                    <a:p>
                      <a:r>
                        <a:rPr lang="en-GB" sz="2400" dirty="0"/>
                        <a:t>Geometric optics </a:t>
                      </a:r>
                    </a:p>
                    <a:p>
                      <a:r>
                        <a:rPr lang="en-GB" sz="2400" dirty="0"/>
                        <a:t>(large scales, slope variance)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Cox &amp; Munk (1954);</a:t>
                      </a:r>
                    </a:p>
                    <a:p>
                      <a:r>
                        <a:rPr lang="en-GB" sz="2400" dirty="0"/>
                        <a:t>or </a:t>
                      </a:r>
                      <a:r>
                        <a:rPr lang="en-GB" sz="2400" dirty="0" err="1"/>
                        <a:t>Elfouhaily</a:t>
                      </a:r>
                      <a:r>
                        <a:rPr lang="en-GB" sz="2400" dirty="0"/>
                        <a:t> (1997), Durden &amp; </a:t>
                      </a:r>
                      <a:r>
                        <a:rPr lang="en-GB" sz="2400" dirty="0" err="1"/>
                        <a:t>Vesecky</a:t>
                      </a:r>
                      <a:r>
                        <a:rPr lang="en-GB" sz="2400" dirty="0"/>
                        <a:t> (1985) sea spectrum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Masuda (2006) including multiple reflections</a:t>
                      </a:r>
                    </a:p>
                    <a:p>
                      <a:r>
                        <a:rPr lang="en-GB" sz="2400" dirty="0"/>
                        <a:t>Cox &amp; Munk (1954)</a:t>
                      </a:r>
                    </a:p>
                    <a:p>
                      <a:r>
                        <a:rPr lang="en-GB" sz="2400" dirty="0"/>
                        <a:t>or </a:t>
                      </a:r>
                      <a:r>
                        <a:rPr lang="en-GB" sz="2400" dirty="0" err="1"/>
                        <a:t>Ebuchi</a:t>
                      </a:r>
                      <a:r>
                        <a:rPr lang="en-GB" sz="2400" dirty="0"/>
                        <a:t> &amp; </a:t>
                      </a:r>
                      <a:r>
                        <a:rPr lang="en-GB" sz="2400" dirty="0" err="1"/>
                        <a:t>Kizu</a:t>
                      </a:r>
                      <a:r>
                        <a:rPr lang="en-GB" sz="2400" dirty="0"/>
                        <a:t> (2002)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29671"/>
                  </a:ext>
                </a:extLst>
              </a:tr>
              <a:tr h="712404">
                <a:tc>
                  <a:txBody>
                    <a:bodyPr/>
                    <a:lstStyle/>
                    <a:p>
                      <a:r>
                        <a:rPr lang="en-GB" sz="2400" dirty="0"/>
                        <a:t>Bragg scattering </a:t>
                      </a:r>
                    </a:p>
                    <a:p>
                      <a:r>
                        <a:rPr lang="en-GB" sz="2400" dirty="0"/>
                        <a:t>(small scales)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Small perturbation method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(two scale model)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988268"/>
                  </a:ext>
                </a:extLst>
              </a:tr>
              <a:tr h="712404">
                <a:tc>
                  <a:txBody>
                    <a:bodyPr/>
                    <a:lstStyle/>
                    <a:p>
                      <a:r>
                        <a:rPr lang="en-GB" sz="2400" dirty="0"/>
                        <a:t>Foam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e.g. Monahan (1986) or other options for fraction;</a:t>
                      </a:r>
                    </a:p>
                    <a:p>
                      <a:r>
                        <a:rPr lang="en-GB" sz="2400" dirty="0" err="1"/>
                        <a:t>Stogryn</a:t>
                      </a:r>
                      <a:r>
                        <a:rPr lang="en-GB" sz="2400" dirty="0"/>
                        <a:t> (1972) emissivity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None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294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1260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65769636-4A94-4E7B-BE2F-31661F3ECB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" y="0"/>
            <a:ext cx="1114425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F3D3411-72F7-4CB3-92EE-696BA5872F65}"/>
              </a:ext>
            </a:extLst>
          </p:cNvPr>
          <p:cNvSpPr/>
          <p:nvPr/>
        </p:nvSpPr>
        <p:spPr>
          <a:xfrm>
            <a:off x="6108700" y="0"/>
            <a:ext cx="58801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E458F2-048C-4D68-BC20-74E1F9BC8577}"/>
              </a:ext>
            </a:extLst>
          </p:cNvPr>
          <p:cNvSpPr/>
          <p:nvPr/>
        </p:nvSpPr>
        <p:spPr>
          <a:xfrm>
            <a:off x="2692400" y="1994238"/>
            <a:ext cx="34163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The complex dielectric constant of pure and sea water from microwave satellite observations</a:t>
            </a:r>
          </a:p>
          <a:p>
            <a:r>
              <a:rPr lang="en-GB" sz="1200" dirty="0"/>
              <a:t>T. Meissner; F.J. Wentz (2004)</a:t>
            </a:r>
          </a:p>
        </p:txBody>
      </p:sp>
    </p:spTree>
    <p:extLst>
      <p:ext uri="{BB962C8B-B14F-4D97-AF65-F5344CB8AC3E}">
        <p14:creationId xmlns:p14="http://schemas.microsoft.com/office/powerpoint/2010/main" val="133268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40421754-B48F-4189-A1E7-C1B1F8C268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" y="0"/>
            <a:ext cx="1114425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F3D3411-72F7-4CB3-92EE-696BA5872F65}"/>
              </a:ext>
            </a:extLst>
          </p:cNvPr>
          <p:cNvSpPr/>
          <p:nvPr/>
        </p:nvSpPr>
        <p:spPr>
          <a:xfrm>
            <a:off x="6108700" y="0"/>
            <a:ext cx="58801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52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A3753B6-204B-43A1-83C8-D079E9CBC7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" y="0"/>
            <a:ext cx="11144250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FED9041-C99E-4EFD-8CDB-2BC1F7435345}"/>
              </a:ext>
            </a:extLst>
          </p:cNvPr>
          <p:cNvSpPr/>
          <p:nvPr/>
        </p:nvSpPr>
        <p:spPr>
          <a:xfrm>
            <a:off x="2192203" y="1686772"/>
            <a:ext cx="8675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30000 GHz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851A9F-69FE-4099-9BB1-58BC6F45EDEB}"/>
              </a:ext>
            </a:extLst>
          </p:cNvPr>
          <p:cNvCxnSpPr>
            <a:cxnSpLocks/>
          </p:cNvCxnSpPr>
          <p:nvPr/>
        </p:nvCxnSpPr>
        <p:spPr>
          <a:xfrm>
            <a:off x="2625976" y="1933954"/>
            <a:ext cx="0" cy="5963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250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AC9CAF4C-03F6-499D-B344-989AA79104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" y="0"/>
            <a:ext cx="11144250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560424C-1DA9-4908-9008-BA9903B926B4}"/>
              </a:ext>
            </a:extLst>
          </p:cNvPr>
          <p:cNvSpPr/>
          <p:nvPr/>
        </p:nvSpPr>
        <p:spPr>
          <a:xfrm>
            <a:off x="7443536" y="940151"/>
            <a:ext cx="40426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Two-scale </a:t>
            </a:r>
            <a:r>
              <a:rPr lang="en-GB" sz="1600" dirty="0" err="1"/>
              <a:t>cutoff</a:t>
            </a:r>
            <a:r>
              <a:rPr lang="en-GB" sz="1600" dirty="0"/>
              <a:t> wavenumber(s) (rad/m) </a:t>
            </a:r>
          </a:p>
          <a:p>
            <a:r>
              <a:rPr lang="en-GB" sz="1600" dirty="0"/>
              <a:t>[Used 2*pi/wavelength/N with N = 5]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E84E3B-9C7D-4113-945E-3354F1C25802}"/>
              </a:ext>
            </a:extLst>
          </p:cNvPr>
          <p:cNvSpPr/>
          <p:nvPr/>
        </p:nvSpPr>
        <p:spPr>
          <a:xfrm>
            <a:off x="2555958" y="827855"/>
            <a:ext cx="404261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40° incidence angle</a:t>
            </a:r>
          </a:p>
          <a:p>
            <a:r>
              <a:rPr lang="en-GB" sz="1600" dirty="0"/>
              <a:t>12 m/s wind speed</a:t>
            </a:r>
          </a:p>
          <a:p>
            <a:r>
              <a:rPr lang="en-GB" sz="1600" dirty="0"/>
              <a:t>SST = 25°C</a:t>
            </a:r>
          </a:p>
          <a:p>
            <a:r>
              <a:rPr lang="en-GB" sz="1600" dirty="0"/>
              <a:t>SSS = 36</a:t>
            </a:r>
          </a:p>
          <a:p>
            <a:r>
              <a:rPr lang="en-GB" sz="1600" dirty="0"/>
              <a:t>Klein &amp; Swift (1977) dielectric properties</a:t>
            </a:r>
          </a:p>
          <a:p>
            <a:r>
              <a:rPr lang="en-GB" sz="1600" dirty="0"/>
              <a:t>Durden &amp; </a:t>
            </a:r>
            <a:r>
              <a:rPr lang="en-GB" sz="1600" dirty="0" err="1"/>
              <a:t>Vesecky</a:t>
            </a:r>
            <a:r>
              <a:rPr lang="en-GB" sz="1600" dirty="0"/>
              <a:t> sea spectrum</a:t>
            </a:r>
          </a:p>
          <a:p>
            <a:r>
              <a:rPr lang="en-GB" sz="1600" dirty="0"/>
              <a:t>Monahan (1986) foam fraction</a:t>
            </a:r>
          </a:p>
          <a:p>
            <a:r>
              <a:rPr lang="en-GB" sz="1600" dirty="0" err="1"/>
              <a:t>Stogryn</a:t>
            </a:r>
            <a:r>
              <a:rPr lang="en-GB" sz="1600" dirty="0"/>
              <a:t> (1972) foam emissivity</a:t>
            </a:r>
          </a:p>
        </p:txBody>
      </p:sp>
    </p:spTree>
    <p:extLst>
      <p:ext uri="{BB962C8B-B14F-4D97-AF65-F5344CB8AC3E}">
        <p14:creationId xmlns:p14="http://schemas.microsoft.com/office/powerpoint/2010/main" val="1256286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4A1A7-EBE8-4D5D-9F2F-1083DB34C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9EDA0-8814-4B41-9F6B-DDC128D03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2126"/>
            <a:ext cx="10515600" cy="5133474"/>
          </a:xfrm>
        </p:spPr>
        <p:txBody>
          <a:bodyPr>
            <a:normAutofit lnSpcReduction="10000"/>
          </a:bodyPr>
          <a:lstStyle/>
          <a:p>
            <a:r>
              <a:rPr lang="en-GB" dirty="0"/>
              <a:t>In IR we have limited data on temperature and salinity dependence of water optical properties (preferably with uncertainty estimates)</a:t>
            </a:r>
          </a:p>
          <a:p>
            <a:r>
              <a:rPr lang="en-GB" dirty="0"/>
              <a:t>Consider how to extend IR dielectric properties consistent with MW dielectric properties for full spectral coverage (Hale &amp; </a:t>
            </a:r>
            <a:r>
              <a:rPr lang="en-GB" dirty="0" err="1"/>
              <a:t>Querry</a:t>
            </a:r>
            <a:r>
              <a:rPr lang="en-GB" dirty="0"/>
              <a:t> data baseline in the IR)</a:t>
            </a:r>
          </a:p>
          <a:p>
            <a:r>
              <a:rPr lang="en-GB" dirty="0"/>
              <a:t>Issue of frequency range of applicability for single/double Debye models in MW</a:t>
            </a:r>
          </a:p>
          <a:p>
            <a:r>
              <a:rPr lang="en-GB" dirty="0"/>
              <a:t>Consider appropriate two-scale </a:t>
            </a:r>
            <a:r>
              <a:rPr lang="en-GB" dirty="0" err="1"/>
              <a:t>cutoff</a:t>
            </a:r>
            <a:r>
              <a:rPr lang="en-GB" dirty="0"/>
              <a:t> wavenumber for extended spectral range in reference model</a:t>
            </a:r>
          </a:p>
          <a:p>
            <a:r>
              <a:rPr lang="en-GB" dirty="0"/>
              <a:t>Next steps: compare E. </a:t>
            </a:r>
            <a:r>
              <a:rPr lang="en-GB" dirty="0" err="1"/>
              <a:t>Dinnat’s</a:t>
            </a:r>
            <a:r>
              <a:rPr lang="en-GB" dirty="0"/>
              <a:t> model with IREMIS for common inputs (same dielectric properties, same [Cox &amp; Munk] slope distribution)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5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3537</TotalTime>
  <Words>351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Initial MW/IR model comparison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Initial MW/IR model comparison</dc:title>
  <dc:creator>Newman, Stuart</dc:creator>
  <cp:lastModifiedBy>Newman, Stuart</cp:lastModifiedBy>
  <cp:revision>16</cp:revision>
  <dcterms:created xsi:type="dcterms:W3CDTF">2020-12-07T11:56:39Z</dcterms:created>
  <dcterms:modified xsi:type="dcterms:W3CDTF">2021-01-06T07:58:36Z</dcterms:modified>
</cp:coreProperties>
</file>