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2" r:id="rId2"/>
    <p:sldId id="269" r:id="rId3"/>
    <p:sldId id="273" r:id="rId4"/>
    <p:sldId id="274" r:id="rId5"/>
    <p:sldId id="283" r:id="rId6"/>
    <p:sldId id="280" r:id="rId7"/>
    <p:sldId id="279" r:id="rId8"/>
    <p:sldId id="282" r:id="rId9"/>
    <p:sldId id="281" r:id="rId10"/>
    <p:sldId id="27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131" autoAdjust="0"/>
    <p:restoredTop sz="79484" autoAdjust="0"/>
  </p:normalViewPr>
  <p:slideViewPr>
    <p:cSldViewPr snapToGrid="0">
      <p:cViewPr varScale="1">
        <p:scale>
          <a:sx n="65" d="100"/>
          <a:sy n="65" d="100"/>
        </p:scale>
        <p:origin x="73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8" d="100"/>
        <a:sy n="98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6A8185-D669-4C58-ADAF-62567C5D0D6E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0A38AC-C065-46AB-B701-8A76C8EDB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2085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5EB39-567F-4D34-B8D2-205494ACE00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5426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A38AC-C065-46AB-B701-8A76C8EDB35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7213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A38AC-C065-46AB-B701-8A76C8EDB35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3273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A38AC-C065-46AB-B701-8A76C8EDB35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164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E9027-363D-4AD0-9FC3-8A13576FC1E6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D877E-F2AF-4F2E-AE4F-44782937B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465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E9027-363D-4AD0-9FC3-8A13576FC1E6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D877E-F2AF-4F2E-AE4F-44782937B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761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E9027-363D-4AD0-9FC3-8A13576FC1E6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D877E-F2AF-4F2E-AE4F-44782937B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23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E9027-363D-4AD0-9FC3-8A13576FC1E6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D877E-F2AF-4F2E-AE4F-44782937B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183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E9027-363D-4AD0-9FC3-8A13576FC1E6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D877E-F2AF-4F2E-AE4F-44782937B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488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E9027-363D-4AD0-9FC3-8A13576FC1E6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D877E-F2AF-4F2E-AE4F-44782937B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613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E9027-363D-4AD0-9FC3-8A13576FC1E6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D877E-F2AF-4F2E-AE4F-44782937B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603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E9027-363D-4AD0-9FC3-8A13576FC1E6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D877E-F2AF-4F2E-AE4F-44782937B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27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E9027-363D-4AD0-9FC3-8A13576FC1E6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D877E-F2AF-4F2E-AE4F-44782937B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0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E9027-363D-4AD0-9FC3-8A13576FC1E6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D877E-F2AF-4F2E-AE4F-44782937B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089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E9027-363D-4AD0-9FC3-8A13576FC1E6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D877E-F2AF-4F2E-AE4F-44782937B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97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DE9027-363D-4AD0-9FC3-8A13576FC1E6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6D877E-F2AF-4F2E-AE4F-44782937B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676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903167" y="-49563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2060"/>
                </a:solidFill>
                <a:latin typeface="+mj-lt"/>
              </a:rPr>
              <a:t>A Reference Quality Model for Ocean Surface Emissivity and Backscatter from the Microwave to the Infrared</a:t>
            </a:r>
          </a:p>
          <a:p>
            <a:endParaRPr lang="en-US" b="1" dirty="0">
              <a:solidFill>
                <a:srgbClr val="002060"/>
              </a:solidFill>
              <a:latin typeface="+mj-lt"/>
            </a:endParaRPr>
          </a:p>
          <a:p>
            <a:pPr algn="r"/>
            <a:r>
              <a:rPr lang="en-US" b="1" dirty="0">
                <a:solidFill>
                  <a:srgbClr val="002060"/>
                </a:solidFill>
                <a:latin typeface="+mj-lt"/>
              </a:rPr>
              <a:t>Team led by S. English (UK) &amp; C. </a:t>
            </a:r>
            <a:r>
              <a:rPr lang="en-US" b="1" dirty="0" err="1">
                <a:solidFill>
                  <a:srgbClr val="002060"/>
                </a:solidFill>
                <a:latin typeface="+mj-lt"/>
              </a:rPr>
              <a:t>Prigent</a:t>
            </a:r>
            <a:r>
              <a:rPr lang="en-US" b="1" dirty="0">
                <a:solidFill>
                  <a:srgbClr val="002060"/>
                </a:solidFill>
                <a:latin typeface="+mj-lt"/>
              </a:rPr>
              <a:t> (FR)</a:t>
            </a:r>
          </a:p>
          <a:p>
            <a:pPr algn="r"/>
            <a:r>
              <a:rPr lang="en-US" b="1" dirty="0">
                <a:solidFill>
                  <a:srgbClr val="002060"/>
                </a:solidFill>
                <a:latin typeface="+mj-lt"/>
              </a:rPr>
              <a:t>Sponsor: ISSI   </a:t>
            </a:r>
            <a:r>
              <a:rPr lang="en-US" dirty="0">
                <a:solidFill>
                  <a:srgbClr val="002060"/>
                </a:solidFill>
                <a:latin typeface="+mj-lt"/>
              </a:rPr>
              <a:t>(International Space Science Institute)</a:t>
            </a:r>
            <a:endParaRPr lang="en-US" b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39959" y="1300785"/>
            <a:ext cx="11728579" cy="2509213"/>
          </a:xfrm>
        </p:spPr>
        <p:txBody>
          <a:bodyPr>
            <a:normAutofit fontScale="90000"/>
          </a:bodyPr>
          <a:lstStyle/>
          <a:p>
            <a:r>
              <a:rPr lang="en-US" dirty="0"/>
              <a:t>Sea foam modeling from </a:t>
            </a:r>
            <a:br>
              <a:rPr lang="en-US" dirty="0"/>
            </a:br>
            <a:r>
              <a:rPr lang="en-US" dirty="0"/>
              <a:t>L band to millimeter wave frequencies</a:t>
            </a:r>
            <a:br>
              <a:rPr lang="en-US" dirty="0"/>
            </a:br>
            <a:r>
              <a:rPr lang="en-US" dirty="0">
                <a:solidFill>
                  <a:srgbClr val="C00000"/>
                </a:solidFill>
              </a:rPr>
              <a:t>Progress report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sz="3600" dirty="0">
              <a:solidFill>
                <a:srgbClr val="002060"/>
              </a:solidFill>
              <a:cs typeface="Arial"/>
            </a:endParaRPr>
          </a:p>
          <a:p>
            <a:r>
              <a:rPr lang="en-US" sz="3600" dirty="0">
                <a:solidFill>
                  <a:srgbClr val="002060"/>
                </a:solidFill>
                <a:cs typeface="Arial"/>
              </a:rPr>
              <a:t>Magdalena D. Anguelova</a:t>
            </a:r>
          </a:p>
          <a:p>
            <a:pPr algn="r"/>
            <a:r>
              <a:rPr lang="en-US" sz="2000" dirty="0">
                <a:solidFill>
                  <a:srgbClr val="002060"/>
                </a:solidFill>
                <a:cs typeface="Arial"/>
              </a:rPr>
              <a:t>maggie.anguelova@nrl.navy.mil</a:t>
            </a:r>
          </a:p>
          <a:p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51ED035-B024-4A1D-B84C-FBA0AF1A76F8}"/>
              </a:ext>
            </a:extLst>
          </p:cNvPr>
          <p:cNvSpPr/>
          <p:nvPr/>
        </p:nvSpPr>
        <p:spPr>
          <a:xfrm>
            <a:off x="3140851" y="6358572"/>
            <a:ext cx="69992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DISTRIBUTION A: Approved for public release, distribution is unlimited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17878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do next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SzPts val="2400"/>
            </a:pPr>
            <a:r>
              <a:rPr lang="en-US" dirty="0"/>
              <a:t>On foam emissivity </a:t>
            </a:r>
            <a:r>
              <a:rPr lang="en-US" i="1" dirty="0" err="1"/>
              <a:t>e</a:t>
            </a:r>
            <a:r>
              <a:rPr lang="en-US" i="1" baseline="-25000" dirty="0" err="1"/>
              <a:t>f</a:t>
            </a:r>
            <a:r>
              <a:rPr lang="en-US" dirty="0"/>
              <a:t>  </a:t>
            </a:r>
          </a:p>
          <a:p>
            <a:pPr lvl="1">
              <a:buSzPts val="2400"/>
            </a:pPr>
            <a:r>
              <a:rPr lang="en-US" dirty="0" err="1"/>
              <a:t>RefRTM</a:t>
            </a:r>
            <a:r>
              <a:rPr lang="en-US" dirty="0"/>
              <a:t> code version </a:t>
            </a:r>
            <a:r>
              <a:rPr lang="en-US"/>
              <a:t>with quasi-closed </a:t>
            </a:r>
            <a:r>
              <a:rPr lang="en-US" dirty="0"/>
              <a:t>form </a:t>
            </a:r>
            <a:r>
              <a:rPr lang="en-US" i="1" dirty="0" err="1"/>
              <a:t>e</a:t>
            </a:r>
            <a:r>
              <a:rPr lang="en-US" i="1" baseline="-25000" dirty="0" err="1"/>
              <a:t>f</a:t>
            </a:r>
            <a:r>
              <a:rPr lang="en-US" dirty="0"/>
              <a:t>, MW, Simpson</a:t>
            </a:r>
          </a:p>
          <a:p>
            <a:pPr lvl="1">
              <a:buSzPts val="2400"/>
            </a:pPr>
            <a:r>
              <a:rPr lang="en-US" dirty="0"/>
              <a:t>Module for general form </a:t>
            </a:r>
            <a:r>
              <a:rPr lang="en-US" i="1" dirty="0" err="1"/>
              <a:t>e</a:t>
            </a:r>
            <a:r>
              <a:rPr lang="en-US" i="1" baseline="-25000" dirty="0" err="1"/>
              <a:t>f</a:t>
            </a:r>
            <a:r>
              <a:rPr lang="en-US" dirty="0"/>
              <a:t>   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1">
              <a:buSzPts val="2400"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Module for thickness distribution as a choice (translate IDL to F90)</a:t>
            </a:r>
          </a:p>
          <a:p>
            <a:pPr>
              <a:buSzPts val="2400"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Foam emissivity at higher (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mmW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)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freqs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1">
              <a:buSzPts val="2400"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Report results on scattering in foam at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mmW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freqs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1">
              <a:buSzPts val="2400"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Modify incoherent emissivity code to incorporate scattering</a:t>
            </a:r>
          </a:p>
          <a:p>
            <a:pPr>
              <a:buSzPts val="2400"/>
            </a:pPr>
            <a:r>
              <a:rPr lang="en-US" i="1" dirty="0">
                <a:solidFill>
                  <a:srgbClr val="000000"/>
                </a:solidFill>
                <a:latin typeface="Calibri" panose="020F0502020204030204" pitchFamily="34" charset="0"/>
              </a:rPr>
              <a:t>W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 parameterizations</a:t>
            </a:r>
          </a:p>
          <a:p>
            <a:pPr lvl="1">
              <a:buSzPts val="2400"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Have the data, work upcoming</a:t>
            </a:r>
          </a:p>
          <a:p>
            <a:pPr>
              <a:buSzPts val="2400"/>
            </a:pPr>
            <a:r>
              <a:rPr lang="en-US" i="1" dirty="0">
                <a:solidFill>
                  <a:srgbClr val="000000"/>
                </a:solidFill>
                <a:latin typeface="Calibri" panose="020F0502020204030204" pitchFamily="34" charset="0"/>
              </a:rPr>
              <a:t>W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 uncertainty</a:t>
            </a:r>
          </a:p>
          <a:p>
            <a:pPr lvl="1">
              <a:buSzPts val="2400"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First results on observation error of satellite </a:t>
            </a:r>
            <a:r>
              <a:rPr lang="en-US" i="1" dirty="0">
                <a:solidFill>
                  <a:srgbClr val="000000"/>
                </a:solidFill>
                <a:latin typeface="Calibri" panose="020F0502020204030204" pitchFamily="34" charset="0"/>
              </a:rPr>
              <a:t>W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 data</a:t>
            </a:r>
          </a:p>
          <a:p>
            <a:pPr lvl="1">
              <a:buSzPts val="2400"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Convectional stats for in situ </a:t>
            </a:r>
            <a:r>
              <a:rPr lang="en-US" i="1" dirty="0">
                <a:solidFill>
                  <a:srgbClr val="000000"/>
                </a:solidFill>
                <a:latin typeface="Calibri" panose="020F0502020204030204" pitchFamily="34" charset="0"/>
              </a:rPr>
              <a:t>W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 data </a:t>
            </a:r>
          </a:p>
          <a:p>
            <a:pPr>
              <a:buSzPts val="2400"/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953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 related to modeling foam emissivity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931355" y="2238917"/>
                <a:ext cx="10515600" cy="4440663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Model foam emissivity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sub>
                    </m:sSub>
                  </m:oMath>
                </a14:m>
                <a:endParaRPr lang="en-US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lvl="1"/>
                <a:r>
                  <a:rPr lang="en-US" dirty="0">
                    <a:ea typeface="Cambria Math" panose="02040503050406030204" pitchFamily="18" charset="0"/>
                  </a:rPr>
                  <a:t>Code differences understood and reconciled</a:t>
                </a:r>
              </a:p>
              <a:p>
                <a:pPr lvl="1"/>
                <a:r>
                  <a:rPr lang="en-US" dirty="0">
                    <a:ea typeface="Cambria Math" panose="02040503050406030204" pitchFamily="18" charset="0"/>
                  </a:rPr>
                  <a:t>Detailed model and code description done</a:t>
                </a:r>
              </a:p>
              <a:p>
                <a:r>
                  <a:rPr lang="en-US" dirty="0"/>
                  <a:t>Parameterize whitecap fraction </a:t>
                </a:r>
                <a:r>
                  <a:rPr lang="en-US" i="1" dirty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W </a:t>
                </a:r>
                <a:r>
                  <a:rPr lang="en-US" dirty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i="1" dirty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U</a:t>
                </a:r>
                <a:r>
                  <a:rPr lang="en-US" dirty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i="1" dirty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H</a:t>
                </a:r>
                <a:r>
                  <a:rPr lang="en-US" i="1" baseline="-25000" dirty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SW </a:t>
                </a:r>
                <a:r>
                  <a:rPr lang="en-US" dirty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dirty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</a:t>
                </a:r>
                <a:r>
                  <a:rPr lang="en-US" i="1" dirty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T</a:t>
                </a:r>
                <a:r>
                  <a:rPr lang="en-US" dirty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, </a:t>
                </a:r>
                <a:r>
                  <a:rPr lang="en-US" i="1" dirty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T</a:t>
                </a:r>
                <a:r>
                  <a:rPr lang="en-US" dirty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)</a:t>
                </a:r>
                <a:endParaRPr lang="en-US" dirty="0"/>
              </a:p>
              <a:p>
                <a:pPr lvl="1"/>
                <a:r>
                  <a:rPr lang="en-US" dirty="0"/>
                  <a:t>Database of satellite-based </a:t>
                </a:r>
                <a:r>
                  <a:rPr lang="en-US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W</a:t>
                </a:r>
                <a:r>
                  <a:rPr lang="en-US" dirty="0"/>
                  <a:t> values </a:t>
                </a:r>
              </a:p>
              <a:p>
                <a:pPr lvl="1"/>
                <a:r>
                  <a:rPr lang="en-US" dirty="0"/>
                  <a:t>New project started Oct 2020</a:t>
                </a:r>
              </a:p>
              <a:p>
                <a:pPr lvl="2"/>
                <a:r>
                  <a:rPr lang="en-US" dirty="0"/>
                  <a:t>Work plan in place</a:t>
                </a:r>
              </a:p>
              <a:p>
                <a:pPr lvl="2"/>
                <a:r>
                  <a:rPr lang="en-US" dirty="0"/>
                  <a:t>No new results yet</a:t>
                </a:r>
              </a:p>
              <a:p>
                <a:r>
                  <a:rPr lang="en-US" dirty="0"/>
                  <a:t>Assess uncertainties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sub>
                    </m:sSub>
                  </m:oMath>
                </a14:m>
                <a:r>
                  <a:rPr lang="en-US" dirty="0"/>
                  <a:t> and </a:t>
                </a:r>
                <a:r>
                  <a:rPr lang="en-US" i="1" dirty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dirty="0"/>
                  <a:t> </a:t>
                </a:r>
              </a:p>
              <a:p>
                <a:pPr lvl="1"/>
                <a:r>
                  <a:rPr lang="en-US" dirty="0"/>
                  <a:t>Work within the new project </a:t>
                </a:r>
              </a:p>
              <a:p>
                <a:pPr lvl="1"/>
                <a:r>
                  <a:rPr lang="en-US" dirty="0"/>
                  <a:t>In situ and satellite data stats and errors</a:t>
                </a:r>
              </a:p>
              <a:p>
                <a:pPr lvl="1"/>
                <a:r>
                  <a:rPr lang="en-US" dirty="0"/>
                  <a:t>Work still in progress</a:t>
                </a:r>
              </a:p>
              <a:p>
                <a:pPr lvl="1"/>
                <a:r>
                  <a:rPr lang="en-US" dirty="0"/>
                  <a:t>Will report on this in spring 2021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31355" y="2238917"/>
                <a:ext cx="10515600" cy="4440663"/>
              </a:xfrm>
              <a:blipFill>
                <a:blip r:embed="rId2"/>
                <a:stretch>
                  <a:fillRect l="-928" t="-31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1708748" y="1557627"/>
                <a:ext cx="5864988" cy="55771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𝑒</m:t>
                    </m:r>
                    <m:r>
                      <a:rPr lang="en-US" sz="28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8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𝑊</m:t>
                    </m:r>
                    <m:sSub>
                      <m:sSubPr>
                        <m:ctrlPr>
                          <a:rPr lang="en-US" sz="2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𝑒</m:t>
                        </m:r>
                      </m:e>
                      <m:sub>
                        <m:r>
                          <a:rPr lang="en-US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sub>
                    </m:sSub>
                    <m:r>
                      <a:rPr lang="en-US" sz="28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d>
                      <m:dPr>
                        <m:ctrlP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1−</m:t>
                        </m:r>
                        <m:r>
                          <a:rPr lang="en-US" sz="2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𝑊</m:t>
                        </m:r>
                      </m:e>
                    </m:d>
                    <m:sSub>
                      <m:sSubPr>
                        <m:ctrlP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sz="28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 </m:t>
                        </m:r>
                        <m:r>
                          <a:rPr lang="en-US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𝑒</m:t>
                        </m:r>
                      </m:e>
                      <m:sub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𝑟</m:t>
                        </m:r>
                      </m:sub>
                    </m:sSub>
                  </m:oMath>
                </a14:m>
                <a:r>
                  <a:rPr lang="en-US" sz="2800" dirty="0">
                    <a:solidFill>
                      <a:srgbClr val="00206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)</a:t>
                </a: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8748" y="1557627"/>
                <a:ext cx="5864988" cy="557717"/>
              </a:xfrm>
              <a:prstGeom prst="rect">
                <a:avLst/>
              </a:prstGeom>
              <a:blipFill>
                <a:blip r:embed="rId3"/>
                <a:stretch>
                  <a:fillRect t="-13187" b="-230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7306450" y="1574875"/>
                <a:ext cx="2513429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𝑊</m:t>
                    </m:r>
                    <m:r>
                      <a:rPr lang="en-US" sz="28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28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𝑈</m:t>
                    </m:r>
                    <m:r>
                      <a:rPr lang="en-US" sz="28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  <m:r>
                      <a:rPr lang="en-US" sz="28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8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𝑎𝑈</m:t>
                    </m:r>
                    <m:r>
                      <a:rPr lang="en-US" sz="2800" b="0" i="1" baseline="3000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𝑏</m:t>
                    </m:r>
                  </m:oMath>
                </a14:m>
                <a:r>
                  <a:rPr lang="en-US" sz="2800" baseline="30000" dirty="0">
                    <a:solidFill>
                      <a:srgbClr val="002060"/>
                    </a:solidFill>
                  </a:rPr>
                  <a:t> </a:t>
                </a:r>
                <a:r>
                  <a:rPr lang="en-US" sz="2800" dirty="0">
                    <a:solidFill>
                      <a:srgbClr val="002060"/>
                    </a:solidFill>
                  </a:rPr>
                  <a:t>    </a:t>
                </a: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6450" y="1574875"/>
                <a:ext cx="2513429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4966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RTM for foam emissivity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1019" y="1788171"/>
            <a:ext cx="6017942" cy="4351338"/>
          </a:xfrm>
        </p:spPr>
        <p:txBody>
          <a:bodyPr>
            <a:normAutofit fontScale="85000" lnSpcReduction="20000"/>
          </a:bodyPr>
          <a:lstStyle/>
          <a:p>
            <a:r>
              <a:rPr lang="en-US" dirty="0">
                <a:ea typeface="Cambria Math" panose="02040503050406030204" pitchFamily="18" charset="0"/>
              </a:rPr>
              <a:t>Frequency 1 to 89 GHz</a:t>
            </a:r>
          </a:p>
          <a:p>
            <a:r>
              <a:rPr lang="en-US" dirty="0">
                <a:ea typeface="Cambria Math" panose="02040503050406030204" pitchFamily="18" charset="0"/>
              </a:rPr>
              <a:t>Foam permittivity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ε</a:t>
            </a:r>
            <a:r>
              <a:rPr lang="en-US" i="1" baseline="-25000" dirty="0" err="1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stem"/>
              </a:rPr>
              <a:t> </a:t>
            </a:r>
            <a:endParaRPr lang="en-US" dirty="0">
              <a:ea typeface="Cambria Math" panose="02040503050406030204" pitchFamily="18" charset="0"/>
            </a:endParaRPr>
          </a:p>
          <a:p>
            <a:pPr lvl="1"/>
            <a:r>
              <a:rPr lang="en-US" dirty="0">
                <a:ea typeface="Cambria Math" panose="02040503050406030204" pitchFamily="18" charset="0"/>
              </a:rPr>
              <a:t>Inhomogeneous dielectric profile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ε</a:t>
            </a:r>
            <a:r>
              <a:rPr lang="en-US" i="1" baseline="-25000" dirty="0" err="1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stem"/>
              </a:rPr>
              <a:t> (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stem"/>
              </a:rPr>
              <a:t>z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stem"/>
              </a:rPr>
              <a:t>)</a:t>
            </a:r>
            <a:endParaRPr lang="en-US" dirty="0">
              <a:ea typeface="Cambria Math" panose="02040503050406030204" pitchFamily="18" charset="0"/>
            </a:endParaRPr>
          </a:p>
          <a:p>
            <a:pPr lvl="1"/>
            <a:r>
              <a:rPr lang="en-US" dirty="0">
                <a:ea typeface="Cambria Math" panose="02040503050406030204" pitchFamily="18" charset="0"/>
              </a:rPr>
              <a:t>Use Quadratic mixing rule</a:t>
            </a:r>
          </a:p>
          <a:p>
            <a:pPr lvl="2"/>
            <a:r>
              <a:rPr lang="en-US" dirty="0">
                <a:ea typeface="Cambria Math" panose="02040503050406030204" pitchFamily="18" charset="0"/>
              </a:rPr>
              <a:t>Vertical profile of void fraction </a:t>
            </a:r>
            <a:r>
              <a:rPr lang="en-US" i="1" dirty="0">
                <a:ea typeface="Cambria Math" panose="02040503050406030204" pitchFamily="18" charset="0"/>
              </a:rPr>
              <a:t>f</a:t>
            </a:r>
            <a:r>
              <a:rPr lang="en-US" i="1" baseline="-25000" dirty="0">
                <a:ea typeface="Cambria Math" panose="02040503050406030204" pitchFamily="18" charset="0"/>
              </a:rPr>
              <a:t>a</a:t>
            </a:r>
            <a:r>
              <a:rPr lang="en-US" dirty="0">
                <a:ea typeface="Cambria Math" panose="02040503050406030204" pitchFamily="18" charset="0"/>
              </a:rPr>
              <a:t>(</a:t>
            </a:r>
            <a:r>
              <a:rPr lang="en-US" i="1" dirty="0">
                <a:ea typeface="Cambria Math" panose="02040503050406030204" pitchFamily="18" charset="0"/>
              </a:rPr>
              <a:t>z</a:t>
            </a:r>
            <a:r>
              <a:rPr lang="en-US" dirty="0">
                <a:ea typeface="Cambria Math" panose="02040503050406030204" pitchFamily="18" charset="0"/>
              </a:rPr>
              <a:t>)</a:t>
            </a:r>
          </a:p>
          <a:p>
            <a:pPr lvl="2"/>
            <a:r>
              <a:rPr lang="en-US" dirty="0">
                <a:ea typeface="Cambria Math" panose="02040503050406030204" pitchFamily="18" charset="0"/>
              </a:rPr>
              <a:t>Seawater permittivity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ε</a:t>
            </a:r>
            <a:endParaRPr lang="en-US" dirty="0">
              <a:ea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71418313-5BFC-426C-8B88-97E4E2B515E1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>
              <a:xfrm>
                <a:off x="6096000" y="1699290"/>
                <a:ext cx="5646016" cy="4351338"/>
              </a:xfrm>
            </p:spPr>
            <p:txBody>
              <a:bodyPr>
                <a:normAutofit fontScale="85000" lnSpcReduction="20000"/>
              </a:bodyPr>
              <a:lstStyle/>
              <a:p>
                <a:endParaRPr lang="en-US" dirty="0">
                  <a:solidFill>
                    <a:schemeClr val="tx1"/>
                  </a:solidFill>
                </a:endParaRPr>
              </a:p>
              <a:p>
                <a:endParaRPr lang="en-US" dirty="0">
                  <a:solidFill>
                    <a:schemeClr val="tx1"/>
                  </a:solidFill>
                </a:endParaRPr>
              </a:p>
              <a:p>
                <a:endParaRPr lang="en-US" dirty="0">
                  <a:solidFill>
                    <a:schemeClr val="tx1"/>
                  </a:solidFill>
                </a:endParaRPr>
              </a:p>
              <a:p>
                <a:r>
                  <a:rPr lang="en-US" dirty="0">
                    <a:solidFill>
                      <a:schemeClr val="tx1"/>
                    </a:solidFill>
                    <a:ea typeface="Cambria Math" panose="02040503050406030204" pitchFamily="18" charset="0"/>
                  </a:rPr>
                  <a:t>Foam layer thickness</a:t>
                </a:r>
              </a:p>
              <a:p>
                <a:pPr lvl="1"/>
                <a:r>
                  <a:rPr lang="en-US" dirty="0">
                    <a:solidFill>
                      <a:schemeClr val="tx1"/>
                    </a:solidFill>
                    <a:ea typeface="Cambria Math" panose="02040503050406030204" pitchFamily="18" charset="0"/>
                  </a:rPr>
                  <a:t>Currently work with a fixed value </a:t>
                </a:r>
              </a:p>
              <a:p>
                <a:pPr lvl="1"/>
                <a:r>
                  <a:rPr lang="en-US" dirty="0">
                    <a:solidFill>
                      <a:schemeClr val="tx1"/>
                    </a:solidFill>
                    <a:ea typeface="Cambria Math" panose="02040503050406030204" pitchFamily="18" charset="0"/>
                  </a:rPr>
                  <a:t>Will add module for log-normal distribution</a:t>
                </a:r>
              </a:p>
              <a:p>
                <a:r>
                  <a:rPr lang="en-US" dirty="0">
                    <a:solidFill>
                      <a:schemeClr val="tx1"/>
                    </a:solidFill>
                    <a:ea typeface="Cambria Math" panose="02040503050406030204" pitchFamily="18" charset="0"/>
                  </a:rPr>
                  <a:t>Scattering </a:t>
                </a:r>
              </a:p>
              <a:p>
                <a:pPr lvl="1"/>
                <a:r>
                  <a:rPr lang="en-US" dirty="0">
                    <a:solidFill>
                      <a:schemeClr val="tx1"/>
                    </a:solidFill>
                    <a:ea typeface="Cambria Math" panose="02040503050406030204" pitchFamily="18" charset="0"/>
                  </a:rPr>
                  <a:t>Currently ignored: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𝑠</m:t>
                            </m:r>
                          </m:sub>
                        </m:sSub>
                        <m:r>
                          <a:rPr lang="en-US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0  </m:t>
                        </m:r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𝑘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𝑒</m:t>
                        </m:r>
                      </m:sub>
                    </m:sSub>
                    <m:r>
                      <a:rPr lang="en-US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𝑘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sub>
                    </m:sSub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  <a:p>
                <a:pPr lvl="1"/>
                <a:r>
                  <a:rPr lang="en-US" dirty="0"/>
                  <a:t>Add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 </m:t>
                        </m:r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𝑘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𝑒</m:t>
                        </m:r>
                      </m:sub>
                    </m:sSub>
                    <m:r>
                      <a:rPr lang="en-US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𝑘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𝑘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for higher </a:t>
                </a:r>
                <a:r>
                  <a:rPr lang="en-US" dirty="0" err="1">
                    <a:solidFill>
                      <a:schemeClr val="tx1"/>
                    </a:solidFill>
                  </a:rPr>
                  <a:t>freqs</a:t>
                </a:r>
                <a:endParaRPr lang="en-US" dirty="0">
                  <a:solidFill>
                    <a:schemeClr val="tx1"/>
                  </a:solidFill>
                </a:endParaRPr>
              </a:p>
              <a:p>
                <a:pPr lvl="1"/>
                <a:r>
                  <a:rPr lang="en-US" dirty="0">
                    <a:solidFill>
                      <a:schemeClr val="tx1"/>
                    </a:solidFill>
                  </a:rPr>
                  <a:t>Work done 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𝑘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(will report  later)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Emissivity model approach </a:t>
                </a:r>
              </a:p>
              <a:p>
                <a:pPr lvl="1"/>
                <a:r>
                  <a:rPr lang="en-US" dirty="0">
                    <a:solidFill>
                      <a:schemeClr val="tx1"/>
                    </a:solidFill>
                  </a:rPr>
                  <a:t>Incoherent emissivity</a:t>
                </a:r>
              </a:p>
              <a:p>
                <a:pPr lvl="1"/>
                <a:r>
                  <a:rPr lang="en-US" dirty="0">
                    <a:ea typeface="Cambria Math" panose="02040503050406030204" pitchFamily="18" charset="0"/>
                  </a:rPr>
                  <a:t>Avoid bogus oscillations due to interference</a:t>
                </a:r>
                <a:endParaRPr lang="en-US" dirty="0">
                  <a:solidFill>
                    <a:schemeClr val="tx1"/>
                  </a:solidFill>
                  <a:ea typeface="Cambria Math" panose="02040503050406030204" pitchFamily="18" charset="0"/>
                </a:endParaRPr>
              </a:p>
              <a:p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71418313-5BFC-426C-8B88-97E4E2B515E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6096000" y="1699290"/>
                <a:ext cx="5646016" cy="4351338"/>
              </a:xfrm>
              <a:blipFill>
                <a:blip r:embed="rId3"/>
                <a:stretch>
                  <a:fillRect l="-14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Group 5"/>
          <p:cNvGrpSpPr/>
          <p:nvPr/>
        </p:nvGrpSpPr>
        <p:grpSpPr>
          <a:xfrm>
            <a:off x="7399914" y="267642"/>
            <a:ext cx="3953886" cy="2175791"/>
            <a:chOff x="7282282" y="1195252"/>
            <a:chExt cx="3953886" cy="2175791"/>
          </a:xfrm>
        </p:grpSpPr>
        <p:sp>
          <p:nvSpPr>
            <p:cNvPr id="7" name="Text Box 104"/>
            <p:cNvSpPr txBox="1">
              <a:spLocks noChangeArrowheads="1"/>
            </p:cNvSpPr>
            <p:nvPr/>
          </p:nvSpPr>
          <p:spPr bwMode="auto">
            <a:xfrm>
              <a:off x="7282282" y="1608695"/>
              <a:ext cx="652743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i="1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z </a:t>
              </a:r>
              <a:r>
                <a:rPr lang="en-US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= 0</a:t>
              </a:r>
            </a:p>
          </p:txBody>
        </p:sp>
        <p:sp>
          <p:nvSpPr>
            <p:cNvPr id="8" name="Text Box 105"/>
            <p:cNvSpPr txBox="1">
              <a:spLocks noChangeArrowheads="1"/>
            </p:cNvSpPr>
            <p:nvPr/>
          </p:nvSpPr>
          <p:spPr bwMode="auto">
            <a:xfrm>
              <a:off x="7282282" y="2863887"/>
              <a:ext cx="63511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i="1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z </a:t>
              </a:r>
              <a:r>
                <a:rPr lang="en-US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= </a:t>
              </a:r>
              <a:r>
                <a:rPr lang="en-US" i="1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4"/>
            <a:srcRect r="5964" b="4440"/>
            <a:stretch/>
          </p:blipFill>
          <p:spPr>
            <a:xfrm>
              <a:off x="7901098" y="1195252"/>
              <a:ext cx="2842143" cy="2175791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10335033" y="1261214"/>
              <a:ext cx="87293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accent5">
                      <a:lumMod val="20000"/>
                      <a:lumOff val="8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Air, </a:t>
              </a:r>
              <a:r>
                <a:rPr lang="en-US" sz="1400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1400" i="1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ε</a:t>
              </a:r>
              <a:r>
                <a:rPr lang="en-US" sz="1400" baseline="-25000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  <a:sym typeface="System"/>
                </a:rPr>
                <a:t>0</a:t>
              </a:r>
              <a:r>
                <a:rPr lang="en-US" sz="1400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  <a:sym typeface="System"/>
                </a:rPr>
                <a:t>=1</a:t>
              </a:r>
              <a:endParaRPr lang="en-US" sz="1400" dirty="0">
                <a:solidFill>
                  <a:schemeClr val="accent5">
                    <a:lumMod val="20000"/>
                    <a:lumOff val="8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9854727" y="3016599"/>
              <a:ext cx="109376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accent5">
                      <a:lumMod val="20000"/>
                      <a:lumOff val="8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Seawater, </a:t>
              </a:r>
              <a:r>
                <a:rPr lang="en-US" sz="1400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1400" i="1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ε</a:t>
              </a:r>
              <a:endParaRPr lang="en-US" sz="1400" dirty="0">
                <a:solidFill>
                  <a:schemeClr val="accent5">
                    <a:lumMod val="20000"/>
                    <a:lumOff val="8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0180302" y="2155732"/>
              <a:ext cx="105586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accent5">
                      <a:lumMod val="20000"/>
                      <a:lumOff val="8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Foam, </a:t>
              </a:r>
              <a:r>
                <a:rPr lang="en-US" sz="1400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i="1" dirty="0" err="1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ε</a:t>
              </a:r>
              <a:r>
                <a:rPr lang="en-US" sz="1400" i="1" baseline="-25000" dirty="0" err="1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en-US" sz="1400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  <a:sym typeface="System"/>
                </a:rPr>
                <a:t> (</a:t>
              </a:r>
              <a:r>
                <a:rPr lang="en-US" sz="1400" i="1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  <a:sym typeface="System"/>
                </a:rPr>
                <a:t>z</a:t>
              </a:r>
              <a:r>
                <a:rPr lang="en-US" sz="1400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  <a:sym typeface="System"/>
                </a:rPr>
                <a:t>)</a:t>
              </a:r>
              <a:endParaRPr lang="en-US" sz="1400" dirty="0">
                <a:solidFill>
                  <a:schemeClr val="accent5">
                    <a:lumMod val="20000"/>
                    <a:lumOff val="8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3" name="AutoShape 29"/>
            <p:cNvSpPr>
              <a:spLocks noChangeArrowheads="1"/>
            </p:cNvSpPr>
            <p:nvPr/>
          </p:nvSpPr>
          <p:spPr bwMode="auto">
            <a:xfrm rot="5400000">
              <a:off x="8237564" y="2060597"/>
              <a:ext cx="1399624" cy="612551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tx2">
                    <a:lumMod val="50000"/>
                    <a:lumOff val="5000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rgbClr val="002060"/>
                </a:solidFill>
              </a:endParaRPr>
            </a:p>
          </p:txBody>
        </p:sp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006081C4-85DD-4F11-B54C-95814E8F38CA}"/>
              </a:ext>
            </a:extLst>
          </p:cNvPr>
          <p:cNvSpPr/>
          <p:nvPr/>
        </p:nvSpPr>
        <p:spPr>
          <a:xfrm>
            <a:off x="449984" y="4211576"/>
            <a:ext cx="4824761" cy="1754326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LOCEAN implementation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Yin et al. (2016) based on NRL model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F90 code from </a:t>
            </a:r>
            <a:r>
              <a:rPr lang="en-US" dirty="0" err="1"/>
              <a:t>Lise</a:t>
            </a:r>
            <a:r>
              <a:rPr lang="en-US" dirty="0"/>
              <a:t> </a:t>
            </a:r>
            <a:r>
              <a:rPr lang="en-US" dirty="0" err="1"/>
              <a:t>Kilic</a:t>
            </a:r>
            <a:r>
              <a:rPr lang="en-US" dirty="0"/>
              <a:t> (</a:t>
            </a:r>
            <a:r>
              <a:rPr lang="en-US" dirty="0" err="1"/>
              <a:t>Kilic</a:t>
            </a:r>
            <a:r>
              <a:rPr lang="en-US" dirty="0"/>
              <a:t> et al., 2019)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NRL implementation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Anguelova &amp; Gaiser (2013)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IDL code </a:t>
            </a:r>
          </a:p>
        </p:txBody>
      </p:sp>
    </p:spTree>
    <p:extLst>
      <p:ext uri="{BB962C8B-B14F-4D97-AF65-F5344CB8AC3E}">
        <p14:creationId xmlns:p14="http://schemas.microsoft.com/office/powerpoint/2010/main" val="2053507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446FBD01-4DC6-4B68-B324-C06EC56D91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7717"/>
            <a:ext cx="10515600" cy="4965158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Permittivity model for seawater</a:t>
            </a:r>
            <a:r>
              <a:rPr lang="en-US" dirty="0">
                <a:ea typeface="Cambria Math" panose="02040503050406030204" pitchFamily="18" charset="0"/>
              </a:rPr>
              <a:t> </a:t>
            </a:r>
          </a:p>
          <a:p>
            <a:pPr lvl="1"/>
            <a:r>
              <a:rPr lang="en-US" dirty="0">
                <a:ea typeface="Cambria Math" panose="02040503050406030204" pitchFamily="18" charset="0"/>
              </a:rPr>
              <a:t>Klein &amp; Swift (1977) for L band </a:t>
            </a:r>
          </a:p>
          <a:p>
            <a:pPr lvl="2"/>
            <a:r>
              <a:rPr lang="en-US" dirty="0">
                <a:ea typeface="Cambria Math" panose="02040503050406030204" pitchFamily="18" charset="0"/>
              </a:rPr>
              <a:t>Used in LOCEAN </a:t>
            </a:r>
          </a:p>
          <a:p>
            <a:pPr lvl="1"/>
            <a:r>
              <a:rPr lang="en-US" dirty="0" err="1">
                <a:ea typeface="Cambria Math" panose="02040503050406030204" pitchFamily="18" charset="0"/>
              </a:rPr>
              <a:t>Stogryn</a:t>
            </a:r>
            <a:r>
              <a:rPr lang="en-US" dirty="0">
                <a:ea typeface="Cambria Math" panose="02040503050406030204" pitchFamily="18" charset="0"/>
              </a:rPr>
              <a:t> (1997) for 6 to 37 GHz</a:t>
            </a:r>
          </a:p>
          <a:p>
            <a:pPr lvl="2"/>
            <a:r>
              <a:rPr lang="en-US" dirty="0">
                <a:ea typeface="Cambria Math" panose="02040503050406030204" pitchFamily="18" charset="0"/>
              </a:rPr>
              <a:t>Used in NRL foam emissivity model</a:t>
            </a:r>
          </a:p>
          <a:p>
            <a:pPr lvl="1"/>
            <a:r>
              <a:rPr lang="en-US" dirty="0">
                <a:ea typeface="Cambria Math" panose="02040503050406030204" pitchFamily="18" charset="0"/>
              </a:rPr>
              <a:t>Meissner &amp; Wentz (2004, 2012) for 6 to 37 GHz</a:t>
            </a:r>
          </a:p>
          <a:p>
            <a:pPr lvl="2"/>
            <a:r>
              <a:rPr lang="en-US" dirty="0">
                <a:ea typeface="Cambria Math" panose="02040503050406030204" pitchFamily="18" charset="0"/>
              </a:rPr>
              <a:t>Transition to this one formulation </a:t>
            </a:r>
          </a:p>
          <a:p>
            <a:r>
              <a:rPr lang="en-US" dirty="0"/>
              <a:t>Calculations of </a:t>
            </a:r>
            <a:r>
              <a:rPr lang="en-US" i="1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r</a:t>
            </a:r>
            <a:r>
              <a:rPr lang="en-US" baseline="-250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lang="en-US" i="1" dirty="0"/>
              <a:t> </a:t>
            </a:r>
          </a:p>
          <a:p>
            <a:pPr lvl="1"/>
            <a:r>
              <a:rPr lang="en-US" dirty="0"/>
              <a:t>Formula error in NRL code fixed</a:t>
            </a:r>
          </a:p>
          <a:p>
            <a:pPr lvl="1"/>
            <a:r>
              <a:rPr lang="en-US" dirty="0"/>
              <a:t>Improper subroutine inputs in LOCEAN fixed</a:t>
            </a:r>
          </a:p>
          <a:p>
            <a:r>
              <a:rPr lang="en-US" dirty="0"/>
              <a:t>Numerical integration</a:t>
            </a:r>
          </a:p>
          <a:p>
            <a:pPr lvl="1"/>
            <a:r>
              <a:rPr lang="en-US" dirty="0"/>
              <a:t>Trapezoid vs. Simpson rules</a:t>
            </a:r>
          </a:p>
          <a:p>
            <a:pPr lvl="1"/>
            <a:r>
              <a:rPr lang="en-US" dirty="0"/>
              <a:t>Yield very small differences </a:t>
            </a:r>
          </a:p>
          <a:p>
            <a:pPr lvl="1"/>
            <a:r>
              <a:rPr lang="en-US" dirty="0"/>
              <a:t>Will use Simpson in the Reference RTM</a:t>
            </a:r>
          </a:p>
          <a:p>
            <a:r>
              <a:rPr lang="en-US" dirty="0"/>
              <a:t>Incoherent emissivity formulation</a:t>
            </a:r>
          </a:p>
          <a:p>
            <a:pPr lvl="1"/>
            <a:r>
              <a:rPr lang="en-US" dirty="0"/>
              <a:t>NRL code uses the general </a:t>
            </a:r>
            <a:r>
              <a:rPr lang="en-US" i="1" dirty="0" err="1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e</a:t>
            </a:r>
            <a:r>
              <a:rPr lang="en-US" i="1" baseline="-25000" dirty="0" err="1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inc</a:t>
            </a:r>
            <a:r>
              <a:rPr lang="en-US" dirty="0"/>
              <a:t> formulation for inhomogeneous layer</a:t>
            </a:r>
          </a:p>
          <a:p>
            <a:pPr lvl="1"/>
            <a:r>
              <a:rPr lang="en-US" dirty="0" err="1"/>
              <a:t>Ulaby</a:t>
            </a:r>
            <a:r>
              <a:rPr lang="en-US" dirty="0"/>
              <a:t> et al. (1986) give </a:t>
            </a:r>
            <a:r>
              <a:rPr lang="en-US" i="1" dirty="0" err="1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e</a:t>
            </a:r>
            <a:r>
              <a:rPr lang="en-US" i="1" baseline="-25000" dirty="0" err="1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inc</a:t>
            </a:r>
            <a:r>
              <a:rPr lang="en-US" dirty="0"/>
              <a:t> in closed form for homogeneous layer (constant </a:t>
            </a:r>
            <a:r>
              <a:rPr lang="en-US" i="1" dirty="0"/>
              <a:t>f</a:t>
            </a:r>
            <a:r>
              <a:rPr lang="en-US" i="1" baseline="-25000" dirty="0"/>
              <a:t>a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LOCEAN code uses a mix of the two formulations</a:t>
            </a:r>
          </a:p>
          <a:p>
            <a:pPr lvl="1"/>
            <a:r>
              <a:rPr lang="en-US" dirty="0"/>
              <a:t>Compare general vs closed form calculations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 differences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C34E45F-67EC-4838-BC03-6384FEA586CE}"/>
              </a:ext>
            </a:extLst>
          </p:cNvPr>
          <p:cNvSpPr/>
          <p:nvPr/>
        </p:nvSpPr>
        <p:spPr>
          <a:xfrm>
            <a:off x="7145742" y="5908100"/>
            <a:ext cx="487184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200" dirty="0">
                <a:solidFill>
                  <a:srgbClr val="000000"/>
                </a:solidFill>
                <a:latin typeface="Calibri" panose="020F0502020204030204" pitchFamily="34" charset="0"/>
              </a:rPr>
              <a:t>PD = |(a-b)/[(a+b)/2]|*100</a:t>
            </a:r>
            <a:r>
              <a:rPr lang="pt-BR" sz="3200" dirty="0"/>
              <a:t> </a:t>
            </a:r>
            <a:endParaRPr lang="en-US" sz="3200" dirty="0"/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588EFDEA-AD34-4FED-BE8B-134067FC3C6E}"/>
              </a:ext>
            </a:extLst>
          </p:cNvPr>
          <p:cNvGrpSpPr/>
          <p:nvPr/>
        </p:nvGrpSpPr>
        <p:grpSpPr>
          <a:xfrm>
            <a:off x="7944811" y="50378"/>
            <a:ext cx="3629722" cy="4911317"/>
            <a:chOff x="7944811" y="50378"/>
            <a:chExt cx="3629722" cy="4911317"/>
          </a:xfrm>
        </p:grpSpPr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B3F15986-E71D-4C3B-BB67-F0F5D629F482}"/>
                </a:ext>
              </a:extLst>
            </p:cNvPr>
            <p:cNvGrpSpPr/>
            <p:nvPr/>
          </p:nvGrpSpPr>
          <p:grpSpPr>
            <a:xfrm>
              <a:off x="7955963" y="50378"/>
              <a:ext cx="3618570" cy="2888123"/>
              <a:chOff x="7955963" y="50378"/>
              <a:chExt cx="3618570" cy="2888123"/>
            </a:xfrm>
          </p:grpSpPr>
          <p:pic>
            <p:nvPicPr>
              <p:cNvPr id="15" name="Picture 14">
                <a:extLst>
                  <a:ext uri="{FF2B5EF4-FFF2-40B4-BE49-F238E27FC236}">
                    <a16:creationId xmlns:a16="http://schemas.microsoft.com/office/drawing/2014/main" id="{25156DF8-70E6-41CE-909C-378E3FED1C7A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/>
              <a:srcRect t="16682" r="55987" b="12423"/>
              <a:stretch/>
            </p:blipFill>
            <p:spPr>
              <a:xfrm>
                <a:off x="7955963" y="50378"/>
                <a:ext cx="3618570" cy="2885228"/>
              </a:xfrm>
              <a:prstGeom prst="rect">
                <a:avLst/>
              </a:prstGeom>
            </p:spPr>
          </p:pic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DEEEB60F-962D-4C96-BE6F-121BB75F9C68}"/>
                  </a:ext>
                </a:extLst>
              </p:cNvPr>
              <p:cNvSpPr/>
              <p:nvPr/>
            </p:nvSpPr>
            <p:spPr>
              <a:xfrm>
                <a:off x="7955963" y="162047"/>
                <a:ext cx="3607419" cy="2776454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33D22F79-6232-45CA-A7A8-9913EB24724B}"/>
                </a:ext>
              </a:extLst>
            </p:cNvPr>
            <p:cNvGrpSpPr/>
            <p:nvPr/>
          </p:nvGrpSpPr>
          <p:grpSpPr>
            <a:xfrm>
              <a:off x="7944811" y="3058897"/>
              <a:ext cx="3618571" cy="1902798"/>
              <a:chOff x="8898429" y="3981494"/>
              <a:chExt cx="3618571" cy="1902798"/>
            </a:xfrm>
          </p:grpSpPr>
          <p:pic>
            <p:nvPicPr>
              <p:cNvPr id="24" name="Picture 23">
                <a:extLst>
                  <a:ext uri="{FF2B5EF4-FFF2-40B4-BE49-F238E27FC236}">
                    <a16:creationId xmlns:a16="http://schemas.microsoft.com/office/drawing/2014/main" id="{D923E6B4-8073-433D-8909-6842AC690DC6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/>
              <a:srcRect l="44946" t="10838" b="30677"/>
              <a:stretch/>
            </p:blipFill>
            <p:spPr>
              <a:xfrm>
                <a:off x="8898429" y="3981494"/>
                <a:ext cx="3618571" cy="1902798"/>
              </a:xfrm>
              <a:prstGeom prst="rect">
                <a:avLst/>
              </a:prstGeom>
            </p:spPr>
          </p:pic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996AD0FE-3C10-4076-9DB0-DFA22F386076}"/>
                  </a:ext>
                </a:extLst>
              </p:cNvPr>
              <p:cNvSpPr/>
              <p:nvPr/>
            </p:nvSpPr>
            <p:spPr>
              <a:xfrm>
                <a:off x="8904004" y="3981494"/>
                <a:ext cx="3607419" cy="1891374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646878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06636-2679-4225-86F5-E2CB30A56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Closed and general formulations of </a:t>
            </a:r>
            <a:r>
              <a:rPr lang="en-US" i="1" dirty="0" err="1"/>
              <a:t>e</a:t>
            </a:r>
            <a:r>
              <a:rPr lang="en-US" i="1" baseline="-25000" dirty="0" err="1"/>
              <a:t>f</a:t>
            </a:r>
            <a:r>
              <a:rPr lang="en-US" dirty="0"/>
              <a:t> 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8D1136E-98A7-4375-B57C-AFA9A324A7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4034" y="2292008"/>
            <a:ext cx="9316307" cy="4351338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Ulaby</a:t>
            </a:r>
            <a:r>
              <a:rPr lang="en-US" dirty="0"/>
              <a:t> et al. (1986): Closed form using homogeneous layer (e.g., foam with constant </a:t>
            </a:r>
            <a:r>
              <a:rPr lang="en-US" i="1" dirty="0"/>
              <a:t>f</a:t>
            </a:r>
            <a:r>
              <a:rPr lang="en-US" i="1" baseline="-25000" dirty="0"/>
              <a:t>a</a:t>
            </a:r>
            <a:r>
              <a:rPr lang="en-US" dirty="0"/>
              <a:t>)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LOCEAN (F90): Closed form (above), </a:t>
            </a:r>
          </a:p>
          <a:p>
            <a:pPr marL="0" indent="0">
              <a:buNone/>
            </a:pPr>
            <a:r>
              <a:rPr lang="en-US" dirty="0"/>
              <a:t>   but use </a:t>
            </a:r>
            <a:r>
              <a:rPr lang="en-US" i="1" dirty="0"/>
              <a:t>f</a:t>
            </a:r>
            <a:r>
              <a:rPr lang="en-US" i="1" baseline="-25000" dirty="0"/>
              <a:t>a</a:t>
            </a:r>
            <a:r>
              <a:rPr lang="en-US" dirty="0"/>
              <a:t> profile for </a:t>
            </a:r>
            <a:r>
              <a:rPr lang="en-US" i="1" dirty="0"/>
              <a:t>L</a:t>
            </a:r>
            <a:r>
              <a:rPr lang="en-US" baseline="-25000" dirty="0"/>
              <a:t>2</a:t>
            </a:r>
            <a:r>
              <a:rPr lang="en-US" dirty="0"/>
              <a:t>  (quasi-closed)</a:t>
            </a:r>
          </a:p>
          <a:p>
            <a:endParaRPr lang="en-US" dirty="0"/>
          </a:p>
          <a:p>
            <a:r>
              <a:rPr lang="en-US" dirty="0"/>
              <a:t>NRL (IDL): General form, </a:t>
            </a:r>
          </a:p>
          <a:p>
            <a:pPr marL="0" indent="0">
              <a:buNone/>
            </a:pPr>
            <a:r>
              <a:rPr lang="en-US" dirty="0"/>
              <a:t>   use profile </a:t>
            </a:r>
            <a:r>
              <a:rPr lang="en-US" i="1" dirty="0"/>
              <a:t>f</a:t>
            </a:r>
            <a:r>
              <a:rPr lang="en-US" i="1" baseline="-25000" dirty="0"/>
              <a:t>a</a:t>
            </a:r>
            <a:r>
              <a:rPr lang="en-US" i="1" dirty="0"/>
              <a:t> </a:t>
            </a:r>
            <a:r>
              <a:rPr lang="en-US" dirty="0"/>
              <a:t>for </a:t>
            </a:r>
            <a:r>
              <a:rPr lang="en-US" i="1" baseline="-25000" dirty="0"/>
              <a:t> </a:t>
            </a:r>
            <a:r>
              <a:rPr lang="en-US" i="1" dirty="0"/>
              <a:t>L</a:t>
            </a:r>
            <a:r>
              <a:rPr lang="en-US" baseline="-25000" dirty="0"/>
              <a:t>2</a:t>
            </a:r>
            <a:r>
              <a:rPr lang="en-US" dirty="0"/>
              <a:t> and separate terms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5759759-9B31-4C65-8BD0-BE12D88151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144278"/>
            <a:ext cx="6651789" cy="65558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B55D17D-AD99-44E9-AE6B-48481361A30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884"/>
          <a:stretch/>
        </p:blipFill>
        <p:spPr>
          <a:xfrm>
            <a:off x="7121597" y="4073390"/>
            <a:ext cx="3617085" cy="256995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E19CDF6-D94E-4B07-829A-5D82A5CA2BB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1558544"/>
            <a:ext cx="10165350" cy="590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277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A420CA-8CF3-4E19-9623-EF77D9255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Original LOCEAN F90 and NRL IDL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A37638D-8446-47EF-B996-2C6ACB72DC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333849"/>
            <a:ext cx="4968671" cy="268856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9C11ABF-C7FC-4F69-8A23-78C1051089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4022418"/>
            <a:ext cx="4968671" cy="268856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01A2E46-A7A5-4D03-B5C2-911BEF131F2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85131" y="2678133"/>
            <a:ext cx="4968671" cy="268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8853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Permittivity model for seawater</a:t>
            </a:r>
            <a:r>
              <a:rPr lang="en-US" dirty="0">
                <a:ea typeface="Cambria Math" panose="02040503050406030204" pitchFamily="18" charset="0"/>
              </a:rPr>
              <a:t>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BA691EA-44B7-4EF4-A0AB-A8C3133523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52191" y="1350381"/>
            <a:ext cx="4913802" cy="273734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5A10DD2-2312-41B2-81C9-D02A833D168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52191" y="4076571"/>
            <a:ext cx="4901609" cy="270496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F658BF4-B411-4221-9E40-C0816F60DE6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5439" y="1388002"/>
            <a:ext cx="4968671" cy="268856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9FD485E-291C-4BBA-8577-AD3BA42FE98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5439" y="4076571"/>
            <a:ext cx="4968671" cy="268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17069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510DE-A457-419B-9739-C33379FCD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LOCEAN (F90) vs NRL (IDL) with closed form </a:t>
            </a:r>
            <a:r>
              <a:rPr lang="en-US" i="1" dirty="0" err="1"/>
              <a:t>e</a:t>
            </a:r>
            <a:r>
              <a:rPr lang="en-US" i="1" baseline="-25000" dirty="0" err="1"/>
              <a:t>f</a:t>
            </a:r>
            <a:r>
              <a:rPr lang="en-US" dirty="0"/>
              <a:t>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E97117-F92C-46B2-84CA-D9FE5B1647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42878" y="1541424"/>
            <a:ext cx="5610922" cy="173959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All other variables fixed or the same</a:t>
            </a:r>
          </a:p>
          <a:p>
            <a:r>
              <a:rPr lang="en-US" dirty="0"/>
              <a:t>Differences:</a:t>
            </a:r>
          </a:p>
          <a:p>
            <a:pPr lvl="1"/>
            <a:r>
              <a:rPr lang="en-US" dirty="0"/>
              <a:t>Trapezoidal vs Simpson rule</a:t>
            </a:r>
          </a:p>
          <a:p>
            <a:pPr lvl="1"/>
            <a:r>
              <a:rPr lang="en-US" dirty="0"/>
              <a:t>Different coding of </a:t>
            </a:r>
            <a:r>
              <a:rPr lang="en-US" i="1" dirty="0"/>
              <a:t>r</a:t>
            </a:r>
            <a:r>
              <a:rPr lang="en-US" baseline="-25000" dirty="0"/>
              <a:t>2 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Precision (double, yet differences)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391107-F263-486B-BD31-F2B88E85CE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600" y="1467663"/>
            <a:ext cx="4968671" cy="268856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CC73EE8-D335-4F40-8DA0-2F1D0AFED7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600" y="4045514"/>
            <a:ext cx="4968671" cy="268856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3AA5608-8885-4297-8026-3BF911B39C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71384" y="3429000"/>
            <a:ext cx="4953910" cy="2674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6824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280143-0E86-4370-A11B-081AE1DB2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Closed (F90) vs General (IDL) formulation of </a:t>
            </a:r>
            <a:r>
              <a:rPr lang="en-US" i="1" dirty="0" err="1"/>
              <a:t>e</a:t>
            </a:r>
            <a:r>
              <a:rPr lang="en-US" i="1" baseline="-25000" dirty="0" err="1"/>
              <a:t>f</a:t>
            </a:r>
            <a:r>
              <a:rPr lang="en-US" i="1" baseline="-25000" dirty="0"/>
              <a:t>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386893-9D41-49C9-AC0A-3E6E4265B9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6124" y="4226873"/>
            <a:ext cx="5807622" cy="2266001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Quasi-closed form </a:t>
            </a:r>
            <a:r>
              <a:rPr lang="en-US" i="1" dirty="0" err="1"/>
              <a:t>e</a:t>
            </a:r>
            <a:r>
              <a:rPr lang="en-US" i="1" baseline="-25000" dirty="0" err="1"/>
              <a:t>f</a:t>
            </a:r>
            <a:r>
              <a:rPr lang="en-US" dirty="0"/>
              <a:t> is acceptable approximation of the general </a:t>
            </a:r>
            <a:r>
              <a:rPr lang="en-US" i="1" dirty="0" err="1"/>
              <a:t>e</a:t>
            </a:r>
            <a:r>
              <a:rPr lang="en-US" i="1" baseline="-25000" dirty="0" err="1"/>
              <a:t>f</a:t>
            </a:r>
            <a:r>
              <a:rPr lang="en-US" dirty="0"/>
              <a:t> form</a:t>
            </a:r>
          </a:p>
          <a:p>
            <a:r>
              <a:rPr lang="en-US" dirty="0"/>
              <a:t>Still, differences would be noticeable for </a:t>
            </a:r>
            <a:r>
              <a:rPr lang="en-US" i="1" dirty="0"/>
              <a:t>T</a:t>
            </a:r>
            <a:r>
              <a:rPr lang="en-US" i="1" baseline="-25000" dirty="0"/>
              <a:t>B</a:t>
            </a:r>
            <a:r>
              <a:rPr lang="en-US" dirty="0"/>
              <a:t> values, which are </a:t>
            </a:r>
            <a:r>
              <a:rPr lang="en-US" i="1" dirty="0"/>
              <a:t>O</a:t>
            </a:r>
            <a:r>
              <a:rPr lang="en-US" dirty="0"/>
              <a:t>(100)</a:t>
            </a:r>
          </a:p>
          <a:p>
            <a:r>
              <a:rPr lang="en-US" dirty="0"/>
              <a:t>Code for Reference RTM</a:t>
            </a:r>
          </a:p>
          <a:p>
            <a:pPr lvl="1"/>
            <a:r>
              <a:rPr lang="en-US" dirty="0"/>
              <a:t>Make a version with quasi-closed form </a:t>
            </a:r>
            <a:r>
              <a:rPr lang="en-US" i="1" dirty="0" err="1"/>
              <a:t>e</a:t>
            </a:r>
            <a:r>
              <a:rPr lang="en-US" i="1" baseline="-25000" dirty="0" err="1"/>
              <a:t>f</a:t>
            </a:r>
            <a:r>
              <a:rPr lang="en-US" dirty="0"/>
              <a:t>   </a:t>
            </a:r>
          </a:p>
          <a:p>
            <a:pPr lvl="2"/>
            <a:r>
              <a:rPr lang="en-US" dirty="0"/>
              <a:t>LOCEAN F90 with a few changes</a:t>
            </a:r>
          </a:p>
          <a:p>
            <a:pPr lvl="1"/>
            <a:r>
              <a:rPr lang="en-US" dirty="0"/>
              <a:t>Make a version for the general form </a:t>
            </a:r>
            <a:r>
              <a:rPr lang="en-US" i="1" dirty="0" err="1"/>
              <a:t>e</a:t>
            </a:r>
            <a:r>
              <a:rPr lang="en-US" i="1" baseline="-25000" dirty="0" err="1"/>
              <a:t>f</a:t>
            </a:r>
            <a:r>
              <a:rPr lang="en-US" dirty="0"/>
              <a:t>  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7D17CBA-BC37-47B3-A6E7-A1FE7B10B4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718" y="1393340"/>
            <a:ext cx="5255207" cy="268856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551DE5A-52B6-4449-B95B-2DF731D797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717" y="4030563"/>
            <a:ext cx="5255207" cy="268247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EDDA858-FA46-4D2A-AE0D-7DA6A075807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46124" y="1393340"/>
            <a:ext cx="4879761" cy="2637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7223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14435</TotalTime>
  <Words>713</Words>
  <Application>Microsoft Office PowerPoint</Application>
  <PresentationFormat>Widescreen</PresentationFormat>
  <Paragraphs>118</Paragraphs>
  <Slides>10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Symbol</vt:lpstr>
      <vt:lpstr>System</vt:lpstr>
      <vt:lpstr>Times New Roman</vt:lpstr>
      <vt:lpstr>Office Theme</vt:lpstr>
      <vt:lpstr>Sea foam modeling from  L band to millimeter wave frequencies Progress report</vt:lpstr>
      <vt:lpstr>Topics related to modeling foam emissivity</vt:lpstr>
      <vt:lpstr>RTM for foam emissivity</vt:lpstr>
      <vt:lpstr>Implementation differences</vt:lpstr>
      <vt:lpstr>Closed and general formulations of ef  </vt:lpstr>
      <vt:lpstr>Original LOCEAN F90 and NRL IDL</vt:lpstr>
      <vt:lpstr>Permittivity model for seawater </vt:lpstr>
      <vt:lpstr>LOCEAN (F90) vs NRL (IDL) with closed form ef </vt:lpstr>
      <vt:lpstr>Closed (F90) vs General (IDL) formulation of ef </vt:lpstr>
      <vt:lpstr>To do next</vt:lpstr>
    </vt:vector>
  </TitlesOfParts>
  <Company>U.S. Department of Defense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Whitecap fraction and foam emissivity</dc:title>
  <dc:creator>Magdalena Anguelova</dc:creator>
  <cp:lastModifiedBy>Stephen English</cp:lastModifiedBy>
  <cp:revision>228</cp:revision>
  <dcterms:created xsi:type="dcterms:W3CDTF">2019-11-21T14:36:53Z</dcterms:created>
  <dcterms:modified xsi:type="dcterms:W3CDTF">2021-01-07T09:16:29Z</dcterms:modified>
</cp:coreProperties>
</file>