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69" r:id="rId3"/>
    <p:sldId id="273" r:id="rId4"/>
    <p:sldId id="274" r:id="rId5"/>
    <p:sldId id="283" r:id="rId6"/>
    <p:sldId id="280" r:id="rId7"/>
    <p:sldId id="279" r:id="rId8"/>
    <p:sldId id="282" r:id="rId9"/>
    <p:sldId id="281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1" autoAdjust="0"/>
    <p:restoredTop sz="79484" autoAdjust="0"/>
  </p:normalViewPr>
  <p:slideViewPr>
    <p:cSldViewPr snapToGrid="0">
      <p:cViewPr varScale="1">
        <p:scale>
          <a:sx n="65" d="100"/>
          <a:sy n="65" d="100"/>
        </p:scale>
        <p:origin x="7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A8185-D669-4C58-ADAF-62567C5D0D6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8AC-C065-46AB-B701-8A76C8EDB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5EB39-567F-4D34-B8D2-205494ACE0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4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2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8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8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9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E9027-363D-4AD0-9FC3-8A13576FC1E6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7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3167" y="-4956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j-lt"/>
              </a:rPr>
              <a:t>A Reference Quality Model for Ocean Surface Emissivity and Backscatter from the Microwave to the Infrared</a:t>
            </a:r>
          </a:p>
          <a:p>
            <a:endParaRPr lang="en-US" b="1" dirty="0">
              <a:solidFill>
                <a:srgbClr val="002060"/>
              </a:solidFill>
              <a:latin typeface="+mj-lt"/>
            </a:endParaRPr>
          </a:p>
          <a:p>
            <a:pPr algn="r"/>
            <a:r>
              <a:rPr lang="en-US" b="1" dirty="0">
                <a:solidFill>
                  <a:srgbClr val="002060"/>
                </a:solidFill>
                <a:latin typeface="+mj-lt"/>
              </a:rPr>
              <a:t>Team led by S. English (UK) &amp; C. </a:t>
            </a:r>
            <a:r>
              <a:rPr lang="en-US" b="1" dirty="0" err="1">
                <a:solidFill>
                  <a:srgbClr val="002060"/>
                </a:solidFill>
                <a:latin typeface="+mj-lt"/>
              </a:rPr>
              <a:t>Prigent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 (FR)</a:t>
            </a:r>
          </a:p>
          <a:p>
            <a:pPr algn="r"/>
            <a:r>
              <a:rPr lang="en-US" b="1" dirty="0">
                <a:solidFill>
                  <a:srgbClr val="002060"/>
                </a:solidFill>
                <a:latin typeface="+mj-lt"/>
              </a:rPr>
              <a:t>Sponsor: ISSI  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(International Space Science Institute)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9959" y="1300785"/>
            <a:ext cx="11728579" cy="2509213"/>
          </a:xfrm>
        </p:spPr>
        <p:txBody>
          <a:bodyPr>
            <a:normAutofit fontScale="90000"/>
          </a:bodyPr>
          <a:lstStyle/>
          <a:p>
            <a:r>
              <a:rPr lang="en-US" dirty="0"/>
              <a:t>Sea foam modeling from </a:t>
            </a:r>
            <a:br>
              <a:rPr lang="en-US" dirty="0"/>
            </a:br>
            <a:r>
              <a:rPr lang="en-US" dirty="0"/>
              <a:t>L band to millimeter wave frequencies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Progress report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002060"/>
              </a:solidFill>
              <a:cs typeface="Arial"/>
            </a:endParaRPr>
          </a:p>
          <a:p>
            <a:r>
              <a:rPr lang="en-US" sz="3600" dirty="0">
                <a:solidFill>
                  <a:srgbClr val="002060"/>
                </a:solidFill>
                <a:cs typeface="Arial"/>
              </a:rPr>
              <a:t>Magdalena D. Anguelova</a:t>
            </a:r>
          </a:p>
          <a:p>
            <a:pPr algn="r"/>
            <a:r>
              <a:rPr lang="en-US" sz="2000" dirty="0">
                <a:solidFill>
                  <a:srgbClr val="002060"/>
                </a:solidFill>
                <a:cs typeface="Arial"/>
              </a:rPr>
              <a:t>maggie.anguelova@nrl.navy.mil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ED035-B024-4A1D-B84C-FBA0AF1A76F8}"/>
              </a:ext>
            </a:extLst>
          </p:cNvPr>
          <p:cNvSpPr/>
          <p:nvPr/>
        </p:nvSpPr>
        <p:spPr>
          <a:xfrm>
            <a:off x="3140851" y="6358572"/>
            <a:ext cx="6999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DISTRIBUTION A: Approved for public release, distribution is unlimited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8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ts val="2400"/>
            </a:pPr>
            <a:r>
              <a:rPr lang="en-US" dirty="0"/>
              <a:t>On foam emissivity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 </a:t>
            </a:r>
          </a:p>
          <a:p>
            <a:pPr lvl="1">
              <a:buSzPts val="2400"/>
            </a:pPr>
            <a:r>
              <a:rPr lang="en-US" dirty="0" err="1"/>
              <a:t>RefRTM</a:t>
            </a:r>
            <a:r>
              <a:rPr lang="en-US" dirty="0"/>
              <a:t> code version </a:t>
            </a:r>
            <a:r>
              <a:rPr lang="en-US"/>
              <a:t>with quasi-closed </a:t>
            </a:r>
            <a:r>
              <a:rPr lang="en-US" dirty="0"/>
              <a:t>form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, MW, Simpson</a:t>
            </a:r>
          </a:p>
          <a:p>
            <a:pPr lvl="1">
              <a:buSzPts val="2400"/>
            </a:pPr>
            <a:r>
              <a:rPr lang="en-US" dirty="0"/>
              <a:t>Module for general form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 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Module for thickness distribution as a choice (translate IDL to F90)</a:t>
            </a:r>
          </a:p>
          <a:p>
            <a:pPr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Foam emissivity at higher (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mmW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freqs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Report results on scattering in foam at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mmW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freqs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Modify incoherent emissivity code to incorporate scattering</a:t>
            </a:r>
          </a:p>
          <a:p>
            <a:pPr>
              <a:buSzPts val="2400"/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parameterizations</a:t>
            </a:r>
          </a:p>
          <a:p>
            <a:pPr lvl="1"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Have the data, work upcoming</a:t>
            </a:r>
          </a:p>
          <a:p>
            <a:pPr>
              <a:buSzPts val="2400"/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uncertainty</a:t>
            </a:r>
          </a:p>
          <a:p>
            <a:pPr lvl="1"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First results on observation error of satellite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data</a:t>
            </a:r>
          </a:p>
          <a:p>
            <a:pPr lvl="1">
              <a:buSzPts val="2400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Convectional stats for in situ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data </a:t>
            </a:r>
          </a:p>
          <a:p>
            <a:pPr>
              <a:buSzPts val="2400"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related to modeling foam emissivity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31355" y="2238917"/>
                <a:ext cx="10515600" cy="44406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Model foam emissivity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Code differences understood and reconciled</a:t>
                </a: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Detailed model and code description done</a:t>
                </a:r>
              </a:p>
              <a:p>
                <a:r>
                  <a:rPr lang="en-US" dirty="0"/>
                  <a:t>Parameterize whitecap fraction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i="1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SW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en-US" dirty="0"/>
              </a:p>
              <a:p>
                <a:pPr lvl="1"/>
                <a:r>
                  <a:rPr lang="en-US" dirty="0"/>
                  <a:t>Database of satellite-based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</a:t>
                </a:r>
                <a:r>
                  <a:rPr lang="en-US" dirty="0"/>
                  <a:t> values </a:t>
                </a:r>
              </a:p>
              <a:p>
                <a:pPr lvl="1"/>
                <a:r>
                  <a:rPr lang="en-US" dirty="0"/>
                  <a:t>New project started Oct 2020</a:t>
                </a:r>
              </a:p>
              <a:p>
                <a:pPr lvl="2"/>
                <a:r>
                  <a:rPr lang="en-US" dirty="0"/>
                  <a:t>Work plan in place</a:t>
                </a:r>
              </a:p>
              <a:p>
                <a:pPr lvl="2"/>
                <a:r>
                  <a:rPr lang="en-US" dirty="0"/>
                  <a:t>No new results yet</a:t>
                </a:r>
              </a:p>
              <a:p>
                <a:r>
                  <a:rPr lang="en-US" dirty="0"/>
                  <a:t>Assess uncertainties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Work within the new project </a:t>
                </a:r>
              </a:p>
              <a:p>
                <a:pPr lvl="1"/>
                <a:r>
                  <a:rPr lang="en-US" dirty="0"/>
                  <a:t>In situ and satellite data stats and errors</a:t>
                </a:r>
              </a:p>
              <a:p>
                <a:pPr lvl="1"/>
                <a:r>
                  <a:rPr lang="en-US" dirty="0"/>
                  <a:t>Work still in progress</a:t>
                </a:r>
              </a:p>
              <a:p>
                <a:pPr lvl="1"/>
                <a:r>
                  <a:rPr lang="en-US" dirty="0"/>
                  <a:t>Will report on this in spring 2021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1355" y="2238917"/>
                <a:ext cx="10515600" cy="4440663"/>
              </a:xfrm>
              <a:blipFill>
                <a:blip r:embed="rId2"/>
                <a:stretch>
                  <a:fillRect l="-928" t="-3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08748" y="1557627"/>
                <a:ext cx="5864988" cy="557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</m:d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748" y="1557627"/>
                <a:ext cx="5864988" cy="557717"/>
              </a:xfrm>
              <a:prstGeom prst="rect">
                <a:avLst/>
              </a:prstGeom>
              <a:blipFill>
                <a:blip r:embed="rId3"/>
                <a:stretch>
                  <a:fillRect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06450" y="1574875"/>
                <a:ext cx="25134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𝑎𝑈</m:t>
                    </m:r>
                    <m:r>
                      <a:rPr lang="en-US" sz="2800" b="0" i="1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800" baseline="30000" dirty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</a:rPr>
                  <a:t> 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450" y="1574875"/>
                <a:ext cx="25134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9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RTM for foam emissivity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019" y="1788171"/>
            <a:ext cx="6017942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a typeface="Cambria Math" panose="02040503050406030204" pitchFamily="18" charset="0"/>
              </a:rPr>
              <a:t>Frequency 1 to 89 GHz</a:t>
            </a:r>
          </a:p>
          <a:p>
            <a:r>
              <a:rPr lang="en-US" dirty="0">
                <a:ea typeface="Cambria Math" panose="02040503050406030204" pitchFamily="18" charset="0"/>
              </a:rPr>
              <a:t>Foam permittivity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stem"/>
              </a:rPr>
              <a:t> </a:t>
            </a:r>
            <a:endParaRPr lang="en-US" dirty="0">
              <a:ea typeface="Cambria Math" panose="02040503050406030204" pitchFamily="18" charset="0"/>
            </a:endParaRPr>
          </a:p>
          <a:p>
            <a:pPr lvl="1"/>
            <a:r>
              <a:rPr lang="en-US" dirty="0">
                <a:ea typeface="Cambria Math" panose="02040503050406030204" pitchFamily="18" charset="0"/>
              </a:rPr>
              <a:t>Inhomogeneous dielectric profile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stem"/>
              </a:rPr>
              <a:t>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stem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stem"/>
              </a:rPr>
              <a:t>)</a:t>
            </a:r>
            <a:endParaRPr lang="en-US" dirty="0">
              <a:ea typeface="Cambria Math" panose="02040503050406030204" pitchFamily="18" charset="0"/>
            </a:endParaRPr>
          </a:p>
          <a:p>
            <a:pPr lvl="1"/>
            <a:r>
              <a:rPr lang="en-US" dirty="0">
                <a:ea typeface="Cambria Math" panose="02040503050406030204" pitchFamily="18" charset="0"/>
              </a:rPr>
              <a:t>Use Quadratic mixing rule</a:t>
            </a:r>
          </a:p>
          <a:p>
            <a:pPr lvl="2"/>
            <a:r>
              <a:rPr lang="en-US" dirty="0">
                <a:ea typeface="Cambria Math" panose="02040503050406030204" pitchFamily="18" charset="0"/>
              </a:rPr>
              <a:t>Vertical profile of void fraction </a:t>
            </a:r>
            <a:r>
              <a:rPr lang="en-US" i="1" dirty="0">
                <a:ea typeface="Cambria Math" panose="02040503050406030204" pitchFamily="18" charset="0"/>
              </a:rPr>
              <a:t>f</a:t>
            </a:r>
            <a:r>
              <a:rPr lang="en-US" i="1" baseline="-25000" dirty="0">
                <a:ea typeface="Cambria Math" panose="02040503050406030204" pitchFamily="18" charset="0"/>
              </a:rPr>
              <a:t>a</a:t>
            </a:r>
            <a:r>
              <a:rPr lang="en-US" dirty="0">
                <a:ea typeface="Cambria Math" panose="02040503050406030204" pitchFamily="18" charset="0"/>
              </a:rPr>
              <a:t>(</a:t>
            </a:r>
            <a:r>
              <a:rPr lang="en-US" i="1" dirty="0">
                <a:ea typeface="Cambria Math" panose="02040503050406030204" pitchFamily="18" charset="0"/>
              </a:rPr>
              <a:t>z</a:t>
            </a:r>
            <a:r>
              <a:rPr lang="en-US" dirty="0">
                <a:ea typeface="Cambria Math" panose="02040503050406030204" pitchFamily="18" charset="0"/>
              </a:rPr>
              <a:t>)</a:t>
            </a:r>
          </a:p>
          <a:p>
            <a:pPr lvl="2"/>
            <a:r>
              <a:rPr lang="en-US" dirty="0">
                <a:ea typeface="Cambria Math" panose="02040503050406030204" pitchFamily="18" charset="0"/>
              </a:rPr>
              <a:t>Seawater permittivity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ε</a:t>
            </a:r>
            <a:endParaRPr lang="en-US" dirty="0"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418313-5BFC-426C-8B88-97E4E2B515E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96000" y="1699290"/>
                <a:ext cx="5646016" cy="4351338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Foam layer thickness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Currently work with a fixed value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Will add module for log-normal distribution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Scattering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Currently ignored: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0  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/>
                  <a:t>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for higher </a:t>
                </a:r>
                <a:r>
                  <a:rPr lang="en-US" dirty="0" err="1">
                    <a:solidFill>
                      <a:schemeClr val="tx1"/>
                    </a:solidFill>
                  </a:rPr>
                  <a:t>freqs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Work done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(will report  later)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Emissivity model approach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Incoherent emissivity</a:t>
                </a: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Avoid bogus oscillations due to interference</a:t>
                </a:r>
                <a:endParaRPr lang="en-US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1418313-5BFC-426C-8B88-97E4E2B515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96000" y="1699290"/>
                <a:ext cx="5646016" cy="4351338"/>
              </a:xfrm>
              <a:blipFill>
                <a:blip r:embed="rId3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399914" y="267642"/>
            <a:ext cx="3953886" cy="2175791"/>
            <a:chOff x="7282282" y="1195252"/>
            <a:chExt cx="3953886" cy="2175791"/>
          </a:xfrm>
        </p:grpSpPr>
        <p:sp>
          <p:nvSpPr>
            <p:cNvPr id="7" name="Text Box 104"/>
            <p:cNvSpPr txBox="1">
              <a:spLocks noChangeArrowheads="1"/>
            </p:cNvSpPr>
            <p:nvPr/>
          </p:nvSpPr>
          <p:spPr bwMode="auto">
            <a:xfrm>
              <a:off x="7282282" y="1608695"/>
              <a:ext cx="6527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z </a:t>
              </a:r>
              <a:r>
                <a:rPr lang="en-US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sp>
          <p:nvSpPr>
            <p:cNvPr id="8" name="Text Box 105"/>
            <p:cNvSpPr txBox="1">
              <a:spLocks noChangeArrowheads="1"/>
            </p:cNvSpPr>
            <p:nvPr/>
          </p:nvSpPr>
          <p:spPr bwMode="auto">
            <a:xfrm>
              <a:off x="7282282" y="2863887"/>
              <a:ext cx="6351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z </a:t>
              </a:r>
              <a:r>
                <a:rPr lang="en-US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5964" b="4440"/>
            <a:stretch/>
          </p:blipFill>
          <p:spPr>
            <a:xfrm>
              <a:off x="7901098" y="1195252"/>
              <a:ext cx="2842143" cy="217579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335033" y="1261214"/>
              <a:ext cx="872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Air, 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1400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0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=1</a:t>
              </a:r>
              <a:endParaRPr lang="en-US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54727" y="3016599"/>
              <a:ext cx="1093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Seawater, 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endParaRPr lang="en-US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180302" y="2155732"/>
              <a:ext cx="1055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Foam, 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1400" i="1" baseline="-25000" dirty="0" err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 (</a:t>
              </a:r>
              <a:r>
                <a:rPr lang="en-US" sz="1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z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)</a:t>
              </a:r>
              <a:endParaRPr lang="en-US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AutoShape 29"/>
            <p:cNvSpPr>
              <a:spLocks noChangeArrowheads="1"/>
            </p:cNvSpPr>
            <p:nvPr/>
          </p:nvSpPr>
          <p:spPr bwMode="auto">
            <a:xfrm rot="5400000">
              <a:off x="8237564" y="2060597"/>
              <a:ext cx="1399624" cy="61255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06081C4-85DD-4F11-B54C-95814E8F38CA}"/>
              </a:ext>
            </a:extLst>
          </p:cNvPr>
          <p:cNvSpPr/>
          <p:nvPr/>
        </p:nvSpPr>
        <p:spPr>
          <a:xfrm>
            <a:off x="449984" y="4211576"/>
            <a:ext cx="4824761" cy="175432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LOCEAN implementation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Yin et al. (2016) based on NRL model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F90 code from </a:t>
            </a:r>
            <a:r>
              <a:rPr lang="en-US" dirty="0" err="1"/>
              <a:t>Lise</a:t>
            </a:r>
            <a:r>
              <a:rPr lang="en-US" dirty="0"/>
              <a:t> </a:t>
            </a:r>
            <a:r>
              <a:rPr lang="en-US" dirty="0" err="1"/>
              <a:t>Kilic</a:t>
            </a:r>
            <a:r>
              <a:rPr lang="en-US" dirty="0"/>
              <a:t> (</a:t>
            </a:r>
            <a:r>
              <a:rPr lang="en-US" dirty="0" err="1"/>
              <a:t>Kilic</a:t>
            </a:r>
            <a:r>
              <a:rPr lang="en-US" dirty="0"/>
              <a:t> et al.,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NRL implementation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Anguelova &amp; Gaiser (2013)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IDL code </a:t>
            </a:r>
          </a:p>
        </p:txBody>
      </p:sp>
    </p:spTree>
    <p:extLst>
      <p:ext uri="{BB962C8B-B14F-4D97-AF65-F5344CB8AC3E}">
        <p14:creationId xmlns:p14="http://schemas.microsoft.com/office/powerpoint/2010/main" val="205350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46FBD01-4DC6-4B68-B324-C06EC56D9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717"/>
            <a:ext cx="10515600" cy="496515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Permittivity model for seawater</a:t>
            </a:r>
            <a:r>
              <a:rPr lang="en-US" dirty="0">
                <a:ea typeface="Cambria Math" panose="02040503050406030204" pitchFamily="18" charset="0"/>
              </a:rPr>
              <a:t> </a:t>
            </a:r>
          </a:p>
          <a:p>
            <a:pPr lvl="1"/>
            <a:r>
              <a:rPr lang="en-US" dirty="0">
                <a:ea typeface="Cambria Math" panose="02040503050406030204" pitchFamily="18" charset="0"/>
              </a:rPr>
              <a:t>Klein &amp; Swift (1977) for L band </a:t>
            </a:r>
          </a:p>
          <a:p>
            <a:pPr lvl="2"/>
            <a:r>
              <a:rPr lang="en-US" dirty="0">
                <a:ea typeface="Cambria Math" panose="02040503050406030204" pitchFamily="18" charset="0"/>
              </a:rPr>
              <a:t>Used in LOCEAN </a:t>
            </a:r>
          </a:p>
          <a:p>
            <a:pPr lvl="1"/>
            <a:r>
              <a:rPr lang="en-US" dirty="0" err="1">
                <a:ea typeface="Cambria Math" panose="02040503050406030204" pitchFamily="18" charset="0"/>
              </a:rPr>
              <a:t>Stogryn</a:t>
            </a:r>
            <a:r>
              <a:rPr lang="en-US" dirty="0">
                <a:ea typeface="Cambria Math" panose="02040503050406030204" pitchFamily="18" charset="0"/>
              </a:rPr>
              <a:t> (1997) for 6 to 37 GHz</a:t>
            </a:r>
          </a:p>
          <a:p>
            <a:pPr lvl="2"/>
            <a:r>
              <a:rPr lang="en-US" dirty="0">
                <a:ea typeface="Cambria Math" panose="02040503050406030204" pitchFamily="18" charset="0"/>
              </a:rPr>
              <a:t>Used in NRL foam emissivity model</a:t>
            </a:r>
          </a:p>
          <a:p>
            <a:pPr lvl="1"/>
            <a:r>
              <a:rPr lang="en-US" dirty="0">
                <a:ea typeface="Cambria Math" panose="02040503050406030204" pitchFamily="18" charset="0"/>
              </a:rPr>
              <a:t>Meissner &amp; Wentz (2004, 2012) for 6 to 37 GHz</a:t>
            </a:r>
          </a:p>
          <a:p>
            <a:pPr lvl="2"/>
            <a:r>
              <a:rPr lang="en-US" dirty="0">
                <a:ea typeface="Cambria Math" panose="02040503050406030204" pitchFamily="18" charset="0"/>
              </a:rPr>
              <a:t>Transition to this one formulation </a:t>
            </a:r>
          </a:p>
          <a:p>
            <a:r>
              <a:rPr lang="en-US" dirty="0"/>
              <a:t>Calculations of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/>
              <a:t> </a:t>
            </a:r>
          </a:p>
          <a:p>
            <a:pPr lvl="1"/>
            <a:r>
              <a:rPr lang="en-US" dirty="0"/>
              <a:t>Formula error in NRL code fixed</a:t>
            </a:r>
          </a:p>
          <a:p>
            <a:pPr lvl="1"/>
            <a:r>
              <a:rPr lang="en-US" dirty="0"/>
              <a:t>Improper subroutine inputs in LOCEAN fixed</a:t>
            </a:r>
          </a:p>
          <a:p>
            <a:r>
              <a:rPr lang="en-US" dirty="0"/>
              <a:t>Numerical integration</a:t>
            </a:r>
          </a:p>
          <a:p>
            <a:pPr lvl="1"/>
            <a:r>
              <a:rPr lang="en-US" dirty="0"/>
              <a:t>Trapezoid vs. Simpson rules</a:t>
            </a:r>
          </a:p>
          <a:p>
            <a:pPr lvl="1"/>
            <a:r>
              <a:rPr lang="en-US" dirty="0"/>
              <a:t>Yield very small differences </a:t>
            </a:r>
          </a:p>
          <a:p>
            <a:pPr lvl="1"/>
            <a:r>
              <a:rPr lang="en-US" dirty="0"/>
              <a:t>Will use Simpson in the Reference RTM</a:t>
            </a:r>
          </a:p>
          <a:p>
            <a:r>
              <a:rPr lang="en-US" dirty="0"/>
              <a:t>Incoherent emissivity formulation</a:t>
            </a:r>
          </a:p>
          <a:p>
            <a:pPr lvl="1"/>
            <a:r>
              <a:rPr lang="en-US" dirty="0"/>
              <a:t>NRL code uses the general </a:t>
            </a:r>
            <a:r>
              <a:rPr lang="en-US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inc</a:t>
            </a:r>
            <a:r>
              <a:rPr lang="en-US" dirty="0"/>
              <a:t> formulation for inhomogeneous layer</a:t>
            </a:r>
          </a:p>
          <a:p>
            <a:pPr lvl="1"/>
            <a:r>
              <a:rPr lang="en-US" dirty="0" err="1"/>
              <a:t>Ulaby</a:t>
            </a:r>
            <a:r>
              <a:rPr lang="en-US" dirty="0"/>
              <a:t> et al. (1986) give </a:t>
            </a:r>
            <a:r>
              <a:rPr lang="en-US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inc</a:t>
            </a:r>
            <a:r>
              <a:rPr lang="en-US" dirty="0"/>
              <a:t> in closed form for homogeneous layer (constant </a:t>
            </a:r>
            <a:r>
              <a:rPr lang="en-US" i="1" dirty="0"/>
              <a:t>f</a:t>
            </a:r>
            <a:r>
              <a:rPr lang="en-US" i="1" baseline="-25000" dirty="0"/>
              <a:t>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LOCEAN code uses a mix of the two formulations</a:t>
            </a:r>
          </a:p>
          <a:p>
            <a:pPr lvl="1"/>
            <a:r>
              <a:rPr lang="en-US" dirty="0"/>
              <a:t>Compare general vs closed form calculations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differences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34E45F-67EC-4838-BC03-6384FEA586CE}"/>
              </a:ext>
            </a:extLst>
          </p:cNvPr>
          <p:cNvSpPr/>
          <p:nvPr/>
        </p:nvSpPr>
        <p:spPr>
          <a:xfrm>
            <a:off x="7145742" y="5908100"/>
            <a:ext cx="4871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PD = |(a-b)/[(a+b)/2]|*100</a:t>
            </a:r>
            <a:r>
              <a:rPr lang="pt-BR" sz="3200" dirty="0"/>
              <a:t> </a:t>
            </a:r>
            <a:endParaRPr lang="en-US" sz="32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8EFDEA-AD34-4FED-BE8B-134067FC3C6E}"/>
              </a:ext>
            </a:extLst>
          </p:cNvPr>
          <p:cNvGrpSpPr/>
          <p:nvPr/>
        </p:nvGrpSpPr>
        <p:grpSpPr>
          <a:xfrm>
            <a:off x="7944811" y="50378"/>
            <a:ext cx="3629722" cy="4911317"/>
            <a:chOff x="7944811" y="50378"/>
            <a:chExt cx="3629722" cy="491131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3F15986-E71D-4C3B-BB67-F0F5D629F482}"/>
                </a:ext>
              </a:extLst>
            </p:cNvPr>
            <p:cNvGrpSpPr/>
            <p:nvPr/>
          </p:nvGrpSpPr>
          <p:grpSpPr>
            <a:xfrm>
              <a:off x="7955963" y="50378"/>
              <a:ext cx="3618570" cy="2888123"/>
              <a:chOff x="7955963" y="50378"/>
              <a:chExt cx="3618570" cy="2888123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25156DF8-70E6-41CE-909C-378E3FED1C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16682" r="55987" b="12423"/>
              <a:stretch/>
            </p:blipFill>
            <p:spPr>
              <a:xfrm>
                <a:off x="7955963" y="50378"/>
                <a:ext cx="3618570" cy="2885228"/>
              </a:xfrm>
              <a:prstGeom prst="rect">
                <a:avLst/>
              </a:prstGeom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EEEB60F-962D-4C96-BE6F-121BB75F9C68}"/>
                  </a:ext>
                </a:extLst>
              </p:cNvPr>
              <p:cNvSpPr/>
              <p:nvPr/>
            </p:nvSpPr>
            <p:spPr>
              <a:xfrm>
                <a:off x="7955963" y="162047"/>
                <a:ext cx="3607419" cy="277645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3D22F79-6232-45CA-A7A8-9913EB24724B}"/>
                </a:ext>
              </a:extLst>
            </p:cNvPr>
            <p:cNvGrpSpPr/>
            <p:nvPr/>
          </p:nvGrpSpPr>
          <p:grpSpPr>
            <a:xfrm>
              <a:off x="7944811" y="3058897"/>
              <a:ext cx="3618571" cy="1902798"/>
              <a:chOff x="8898429" y="3981494"/>
              <a:chExt cx="3618571" cy="1902798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923E6B4-8073-433D-8909-6842AC690DC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44946" t="10838" b="30677"/>
              <a:stretch/>
            </p:blipFill>
            <p:spPr>
              <a:xfrm>
                <a:off x="8898429" y="3981494"/>
                <a:ext cx="3618571" cy="1902798"/>
              </a:xfrm>
              <a:prstGeom prst="rect">
                <a:avLst/>
              </a:prstGeom>
            </p:spPr>
          </p:pic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96AD0FE-3C10-4076-9DB0-DFA22F386076}"/>
                  </a:ext>
                </a:extLst>
              </p:cNvPr>
              <p:cNvSpPr/>
              <p:nvPr/>
            </p:nvSpPr>
            <p:spPr>
              <a:xfrm>
                <a:off x="8904004" y="3981494"/>
                <a:ext cx="3607419" cy="189137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687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6636-2679-4225-86F5-E2CB30A56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and general formulations of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D1136E-98A7-4375-B57C-AFA9A324A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34" y="2292008"/>
            <a:ext cx="9316307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Ulaby</a:t>
            </a:r>
            <a:r>
              <a:rPr lang="en-US" dirty="0"/>
              <a:t> et al. (1986): Closed form using homogeneous layer (e.g., foam with constant </a:t>
            </a:r>
            <a:r>
              <a:rPr lang="en-US" i="1" dirty="0"/>
              <a:t>f</a:t>
            </a:r>
            <a:r>
              <a:rPr lang="en-US" i="1" baseline="-25000" dirty="0"/>
              <a:t>a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LOCEAN (F90): Closed form (above), </a:t>
            </a:r>
          </a:p>
          <a:p>
            <a:pPr marL="0" indent="0">
              <a:buNone/>
            </a:pPr>
            <a:r>
              <a:rPr lang="en-US" dirty="0"/>
              <a:t>   but use </a:t>
            </a:r>
            <a:r>
              <a:rPr lang="en-US" i="1" dirty="0"/>
              <a:t>f</a:t>
            </a:r>
            <a:r>
              <a:rPr lang="en-US" i="1" baseline="-25000" dirty="0"/>
              <a:t>a</a:t>
            </a:r>
            <a:r>
              <a:rPr lang="en-US" dirty="0"/>
              <a:t> profile for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  (quasi-closed)</a:t>
            </a:r>
          </a:p>
          <a:p>
            <a:endParaRPr lang="en-US" dirty="0"/>
          </a:p>
          <a:p>
            <a:r>
              <a:rPr lang="en-US" dirty="0"/>
              <a:t>NRL (IDL): General form, </a:t>
            </a:r>
          </a:p>
          <a:p>
            <a:pPr marL="0" indent="0">
              <a:buNone/>
            </a:pPr>
            <a:r>
              <a:rPr lang="en-US" dirty="0"/>
              <a:t>   use profile </a:t>
            </a:r>
            <a:r>
              <a:rPr lang="en-US" i="1" dirty="0"/>
              <a:t>f</a:t>
            </a:r>
            <a:r>
              <a:rPr lang="en-US" i="1" baseline="-25000" dirty="0"/>
              <a:t>a</a:t>
            </a:r>
            <a:r>
              <a:rPr lang="en-US" i="1" dirty="0"/>
              <a:t> </a:t>
            </a:r>
            <a:r>
              <a:rPr lang="en-US" dirty="0"/>
              <a:t>for </a:t>
            </a:r>
            <a:r>
              <a:rPr lang="en-US" i="1" baseline="-25000" dirty="0"/>
              <a:t>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 and separate terms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59759-9B31-4C65-8BD0-BE12D8815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44278"/>
            <a:ext cx="6651789" cy="6555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55D17D-AD99-44E9-AE6B-48481361A3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84"/>
          <a:stretch/>
        </p:blipFill>
        <p:spPr>
          <a:xfrm>
            <a:off x="7121597" y="4073390"/>
            <a:ext cx="3617085" cy="25699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19CDF6-D94E-4B07-829A-5D82A5CA2B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58544"/>
            <a:ext cx="10165350" cy="59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20CA-8CF3-4E19-9623-EF77D925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LOCEAN F90 and NRL IDL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37638D-8446-47EF-B996-2C6ACB72D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33849"/>
            <a:ext cx="4968671" cy="26885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C11ABF-C7FC-4F69-8A23-78C105108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22418"/>
            <a:ext cx="4968671" cy="26885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1A2E46-A7A5-4D03-B5C2-911BEF131F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5131" y="2678133"/>
            <a:ext cx="4968671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8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Permittivity model for seawater</a:t>
            </a:r>
            <a:r>
              <a:rPr lang="en-US" dirty="0">
                <a:ea typeface="Cambria Math" panose="020405030504060302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A691EA-44B7-4EF4-A0AB-A8C313352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191" y="1350381"/>
            <a:ext cx="4913802" cy="27373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A10DD2-2312-41B2-81C9-D02A833D16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191" y="4076571"/>
            <a:ext cx="4901609" cy="27049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658BF4-B411-4221-9E40-C0816F60DE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439" y="1388002"/>
            <a:ext cx="4968671" cy="26885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FD485E-291C-4BBA-8577-AD3BA42FE9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439" y="4076571"/>
            <a:ext cx="4968671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0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10DE-A457-419B-9739-C33379FCD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LOCEAN (F90) vs NRL (IDL) with closed form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E97117-F92C-46B2-84CA-D9FE5B164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2878" y="1541424"/>
            <a:ext cx="5610922" cy="17395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 other variables fixed or the same</a:t>
            </a:r>
          </a:p>
          <a:p>
            <a:r>
              <a:rPr lang="en-US" dirty="0"/>
              <a:t>Differences:</a:t>
            </a:r>
          </a:p>
          <a:p>
            <a:pPr lvl="1"/>
            <a:r>
              <a:rPr lang="en-US" dirty="0"/>
              <a:t>Trapezoidal vs Simpson rule</a:t>
            </a:r>
          </a:p>
          <a:p>
            <a:pPr lvl="1"/>
            <a:r>
              <a:rPr lang="en-US" dirty="0"/>
              <a:t>Different coding of </a:t>
            </a:r>
            <a:r>
              <a:rPr lang="en-US" i="1" dirty="0"/>
              <a:t>r</a:t>
            </a:r>
            <a:r>
              <a:rPr lang="en-US" baseline="-25000" dirty="0"/>
              <a:t>2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Precision (double, yet differences)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391107-F263-486B-BD31-F2B88E85C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0" y="1467663"/>
            <a:ext cx="4968671" cy="26885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C73EE8-D335-4F40-8DA0-2F1D0AFED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0" y="4045514"/>
            <a:ext cx="4968671" cy="26885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AA5608-8885-4297-8026-3BF911B39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384" y="3429000"/>
            <a:ext cx="4953910" cy="267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2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0143-0E86-4370-A11B-081AE1DB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(F90) vs General (IDL) formulation of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i="1" baseline="-25000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86893-9D41-49C9-AC0A-3E6E4265B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124" y="4226873"/>
            <a:ext cx="5807622" cy="22660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Quasi-closed form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is acceptable approximation of the general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form</a:t>
            </a:r>
          </a:p>
          <a:p>
            <a:r>
              <a:rPr lang="en-US" dirty="0"/>
              <a:t>Still, differences would be noticeable for </a:t>
            </a:r>
            <a:r>
              <a:rPr lang="en-US" i="1" dirty="0"/>
              <a:t>T</a:t>
            </a:r>
            <a:r>
              <a:rPr lang="en-US" i="1" baseline="-25000" dirty="0"/>
              <a:t>B</a:t>
            </a:r>
            <a:r>
              <a:rPr lang="en-US" dirty="0"/>
              <a:t> values, which are </a:t>
            </a:r>
            <a:r>
              <a:rPr lang="en-US" i="1" dirty="0"/>
              <a:t>O</a:t>
            </a:r>
            <a:r>
              <a:rPr lang="en-US" dirty="0"/>
              <a:t>(100)</a:t>
            </a:r>
          </a:p>
          <a:p>
            <a:r>
              <a:rPr lang="en-US" dirty="0"/>
              <a:t>Code for Reference RTM</a:t>
            </a:r>
          </a:p>
          <a:p>
            <a:pPr lvl="1"/>
            <a:r>
              <a:rPr lang="en-US" dirty="0"/>
              <a:t>Make a version with quasi-closed form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  </a:t>
            </a:r>
          </a:p>
          <a:p>
            <a:pPr lvl="2"/>
            <a:r>
              <a:rPr lang="en-US" dirty="0"/>
              <a:t>LOCEAN F90 with a few changes</a:t>
            </a:r>
          </a:p>
          <a:p>
            <a:pPr lvl="1"/>
            <a:r>
              <a:rPr lang="en-US" dirty="0"/>
              <a:t>Make a version for the general form </a:t>
            </a:r>
            <a:r>
              <a:rPr lang="en-US" i="1" dirty="0" err="1"/>
              <a:t>e</a:t>
            </a:r>
            <a:r>
              <a:rPr lang="en-US" i="1" baseline="-25000" dirty="0" err="1"/>
              <a:t>f</a:t>
            </a:r>
            <a:r>
              <a:rPr lang="en-US" dirty="0"/>
              <a:t>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D17CBA-BC37-47B3-A6E7-A1FE7B10B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18" y="1393340"/>
            <a:ext cx="5255207" cy="26885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51DE5A-52B6-4449-B95B-2DF731D79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717" y="4030563"/>
            <a:ext cx="5255207" cy="26824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DDA858-FA46-4D2A-AE0D-7DA6A0758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6124" y="1393340"/>
            <a:ext cx="4879761" cy="263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72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14435</TotalTime>
  <Words>713</Words>
  <Application>Microsoft Office PowerPoint</Application>
  <PresentationFormat>Widescreen</PresentationFormat>
  <Paragraphs>118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System</vt:lpstr>
      <vt:lpstr>Times New Roman</vt:lpstr>
      <vt:lpstr>Office Theme</vt:lpstr>
      <vt:lpstr>Sea foam modeling from  L band to millimeter wave frequencies Progress report</vt:lpstr>
      <vt:lpstr>Topics related to modeling foam emissivity</vt:lpstr>
      <vt:lpstr>RTM for foam emissivity</vt:lpstr>
      <vt:lpstr>Implementation differences</vt:lpstr>
      <vt:lpstr>Closed and general formulations of ef  </vt:lpstr>
      <vt:lpstr>Original LOCEAN F90 and NRL IDL</vt:lpstr>
      <vt:lpstr>Permittivity model for seawater </vt:lpstr>
      <vt:lpstr>LOCEAN (F90) vs NRL (IDL) with closed form ef </vt:lpstr>
      <vt:lpstr>Closed (F90) vs General (IDL) formulation of ef </vt:lpstr>
      <vt:lpstr>To do next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Whitecap fraction and foam emissivity</dc:title>
  <dc:creator>Magdalena Anguelova</dc:creator>
  <cp:lastModifiedBy>Stephen English</cp:lastModifiedBy>
  <cp:revision>228</cp:revision>
  <dcterms:created xsi:type="dcterms:W3CDTF">2019-11-21T14:36:53Z</dcterms:created>
  <dcterms:modified xsi:type="dcterms:W3CDTF">2021-01-07T09:16:29Z</dcterms:modified>
</cp:coreProperties>
</file>