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  <p:sldMasterId id="2147484043" r:id="rId2"/>
  </p:sldMasterIdLst>
  <p:notesMasterIdLst>
    <p:notesMasterId r:id="rId19"/>
  </p:notesMasterIdLst>
  <p:handoutMasterIdLst>
    <p:handoutMasterId r:id="rId20"/>
  </p:handoutMasterIdLst>
  <p:sldIdLst>
    <p:sldId id="256" r:id="rId3"/>
    <p:sldId id="364" r:id="rId4"/>
    <p:sldId id="370" r:id="rId5"/>
    <p:sldId id="371" r:id="rId6"/>
    <p:sldId id="372" r:id="rId7"/>
    <p:sldId id="380" r:id="rId8"/>
    <p:sldId id="379" r:id="rId9"/>
    <p:sldId id="374" r:id="rId10"/>
    <p:sldId id="377" r:id="rId11"/>
    <p:sldId id="376" r:id="rId12"/>
    <p:sldId id="381" r:id="rId13"/>
    <p:sldId id="385" r:id="rId14"/>
    <p:sldId id="384" r:id="rId15"/>
    <p:sldId id="357" r:id="rId16"/>
    <p:sldId id="382" r:id="rId17"/>
    <p:sldId id="3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eissner" initials="TM" lastIdx="2" clrIdx="0">
    <p:extLst>
      <p:ext uri="{19B8F6BF-5375-455C-9EA6-DF929625EA0E}">
        <p15:presenceInfo xmlns:p15="http://schemas.microsoft.com/office/powerpoint/2012/main" userId="S-1-5-21-152116376-1526423327-281947949-1052" providerId="AD"/>
      </p:ext>
    </p:extLst>
  </p:cmAuthor>
  <p:cmAuthor id="2" name="Thomas Meissner" initials="TM [2]" lastIdx="1" clrIdx="1">
    <p:extLst>
      <p:ext uri="{19B8F6BF-5375-455C-9EA6-DF929625EA0E}">
        <p15:presenceInfo xmlns:p15="http://schemas.microsoft.com/office/powerpoint/2012/main" userId="b281ca277ce861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080898"/>
    <a:srgbClr val="FDC1BB"/>
    <a:srgbClr val="E79419"/>
    <a:srgbClr val="13B51B"/>
    <a:srgbClr val="92D050"/>
    <a:srgbClr val="FF0000"/>
    <a:srgbClr val="F94835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8686" autoAdjust="0"/>
  </p:normalViewPr>
  <p:slideViewPr>
    <p:cSldViewPr>
      <p:cViewPr varScale="1">
        <p:scale>
          <a:sx n="95" d="100"/>
          <a:sy n="95" d="100"/>
        </p:scale>
        <p:origin x="63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A98EF-CFC7-4411-85A5-E9F2EC8CB04A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B9F12-D341-4C1D-88D1-B2E9113B31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6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F37A25-94BF-46C9-BC9B-EAFD6BABC035}" type="datetimeFigureOut">
              <a:rPr lang="en-US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26905D-F5CE-4725-94AE-16BE5BE9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7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6905D-F5CE-4725-94AE-16BE5BE923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5/16/2021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10" name="Picture 33" descr="RSS_Logo_white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107504" y="23086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512EA-0A6F-4DA9-B4D0-432E81D2F941}" type="datetimeFigureOut">
              <a:rPr lang="en-US" smtClean="0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76C7E-BFE7-44C3-AFEA-60FA7FFE95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7A35-65DB-4876-A308-D2586EBD19EF}" type="datetimeFigureOut">
              <a:rPr lang="en-US" smtClean="0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E42D0-5F23-4368-9278-15B33F37A6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SS_Logo_WW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3"/>
          <a:stretch>
            <a:fillRect/>
          </a:stretch>
        </p:blipFill>
        <p:spPr bwMode="auto">
          <a:xfrm>
            <a:off x="7489825" y="320675"/>
            <a:ext cx="137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EEAA-4204-4CD7-B0EE-3DFC0C457269}" type="datetimeFigureOut">
              <a:rPr lang="en-US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AC19-6A13-4A0E-AA7F-D24A67E2E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SS_Logo_WW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3"/>
          <a:stretch>
            <a:fillRect/>
          </a:stretch>
        </p:blipFill>
        <p:spPr bwMode="auto">
          <a:xfrm>
            <a:off x="7489825" y="320675"/>
            <a:ext cx="137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EEAA-4204-4CD7-B0EE-3DFC0C457269}" type="datetimeFigureOut">
              <a:rPr lang="en-US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AC19-6A13-4A0E-AA7F-D24A67E2E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SS_Logo_WW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3"/>
          <a:stretch>
            <a:fillRect/>
          </a:stretch>
        </p:blipFill>
        <p:spPr bwMode="auto">
          <a:xfrm>
            <a:off x="7489825" y="320675"/>
            <a:ext cx="137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EEAA-4204-4CD7-B0EE-3DFC0C457269}" type="datetimeFigureOut">
              <a:rPr lang="en-US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AC19-6A13-4A0E-AA7F-D24A67E2E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SS_Logo_WW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3"/>
          <a:stretch>
            <a:fillRect/>
          </a:stretch>
        </p:blipFill>
        <p:spPr bwMode="auto">
          <a:xfrm>
            <a:off x="7489825" y="320675"/>
            <a:ext cx="137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NASA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96863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EEAA-4204-4CD7-B0EE-3DFC0C457269}" type="datetimeFigureOut">
              <a:rPr lang="en-US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AC19-6A13-4A0E-AA7F-D24A67E2E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92600"/>
            <a:ext cx="30416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NASA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719763"/>
            <a:ext cx="11985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RSS_Logo_white_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5292725" y="598805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30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E79419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1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7" name="Picture 33" descr="RSS_Logo_white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7023100" y="11113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34"/>
          <p:cNvGraphicFramePr>
            <a:graphicFrameLocks noChangeAspect="1"/>
          </p:cNvGraphicFramePr>
          <p:nvPr userDrawn="1"/>
        </p:nvGraphicFramePr>
        <p:xfrm>
          <a:off x="34925" y="44450"/>
          <a:ext cx="752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382078" imgH="5442230" progId="">
                  <p:embed/>
                </p:oleObj>
              </mc:Choice>
              <mc:Fallback>
                <p:oleObj name="Photo Editor Photo" r:id="rId3" imgW="6382078" imgH="544223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4450"/>
                        <a:ext cx="7524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878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000" b="1" cap="none" baseline="0" dirty="0">
                <a:ln w="635">
                  <a:noFill/>
                </a:ln>
                <a:solidFill>
                  <a:srgbClr val="E7941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8B3D6-8E91-4FA5-BAB0-4FD09A00551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7A7F1-F555-4CBC-BE9E-FB5BAF400B6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E79419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434840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43484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8" name="Picture 33" descr="RSS_Logo_white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7058025" y="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4"/>
          <p:cNvGraphicFramePr>
            <a:graphicFrameLocks noChangeAspect="1"/>
          </p:cNvGraphicFramePr>
          <p:nvPr userDrawn="1"/>
        </p:nvGraphicFramePr>
        <p:xfrm>
          <a:off x="0" y="0"/>
          <a:ext cx="752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382078" imgH="5442230" progId="">
                  <p:embed/>
                </p:oleObj>
              </mc:Choice>
              <mc:Fallback>
                <p:oleObj name="Photo Editor Photo" r:id="rId3" imgW="6382078" imgH="544223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524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7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E79419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1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9DDD1-1CF8-45F3-BE47-D16267F73C80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F4B71-11E8-4B72-BB76-6E679D8404C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89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rgbClr val="E794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6" name="Picture 33" descr="RSS_Logo_white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7021513" y="1905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4"/>
          <p:cNvGraphicFramePr>
            <a:graphicFrameLocks noChangeAspect="1"/>
          </p:cNvGraphicFramePr>
          <p:nvPr userDrawn="1"/>
        </p:nvGraphicFramePr>
        <p:xfrm>
          <a:off x="34925" y="44450"/>
          <a:ext cx="752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382078" imgH="5442230" progId="">
                  <p:embed/>
                </p:oleObj>
              </mc:Choice>
              <mc:Fallback>
                <p:oleObj name="Photo Editor Photo" r:id="rId3" imgW="6382078" imgH="544223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4450"/>
                        <a:ext cx="7524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11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5" name="Picture 33" descr="RSS_Logo_white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6494463" y="6103938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4"/>
          <p:cNvGraphicFramePr>
            <a:graphicFrameLocks noChangeAspect="1"/>
          </p:cNvGraphicFramePr>
          <p:nvPr userDrawn="1"/>
        </p:nvGraphicFramePr>
        <p:xfrm>
          <a:off x="395288" y="6021388"/>
          <a:ext cx="752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382078" imgH="5442230" progId="">
                  <p:embed/>
                </p:oleObj>
              </mc:Choice>
              <mc:Fallback>
                <p:oleObj name="Photo Editor Photo" r:id="rId3" imgW="6382078" imgH="544223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7524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007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39286-7B8B-48DB-95F8-79C59BA3522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E62EF-7257-4690-B9DF-584C4DC611E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8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A6855-E84F-4376-BB3A-263773EEC37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6528C84-8F4D-4F99-BF69-4EFE1434F29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51097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512EA-0A6F-4DA9-B4D0-432E81D2F94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76C7E-BFE7-44C3-AFEA-60FA7FFE956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9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7A35-65DB-4876-A308-D2586EBD19E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E42D0-5F23-4368-9278-15B33F37A6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7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000" b="1" cap="none" baseline="0" dirty="0">
                <a:ln w="635">
                  <a:noFill/>
                </a:ln>
                <a:solidFill>
                  <a:srgbClr val="E7941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8B3D6-8E91-4FA5-BAB0-4FD09A005512}" type="datetimeFigureOut">
              <a:rPr lang="en-US" smtClean="0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7A7F1-F555-4CBC-BE9E-FB5BAF400B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33" descr="RSS_Logo_white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107504" y="23086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E79419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434840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43484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tIns="45720" anchor="b">
            <a:normAutofit/>
          </a:bodyPr>
          <a:lstStyle>
            <a:lvl1pPr algn="ctr">
              <a:defRPr sz="3600">
                <a:solidFill>
                  <a:srgbClr val="E79419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345277"/>
            <a:ext cx="4041775" cy="654843"/>
          </a:xfrm>
        </p:spPr>
        <p:txBody>
          <a:bodyPr lIns="45720" tIns="0" rIns="45720" bIns="0" anchor="ctr"/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00120"/>
            <a:ext cx="4040188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00120"/>
            <a:ext cx="4041775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9DDD1-1CF8-45F3-BE47-D16267F73C80}" type="datetimeFigureOut">
              <a:rPr lang="en-US" smtClean="0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F4B71-11E8-4B72-BB76-6E679D8404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rgbClr val="E794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39286-7B8B-48DB-95F8-79C59BA35224}" type="datetimeFigureOut">
              <a:rPr lang="en-US" smtClean="0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E62EF-7257-4690-B9DF-584C4DC611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A6855-E84F-4376-BB3A-263773EEC378}" type="datetimeFigureOut">
              <a:rPr lang="en-US" smtClean="0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6528C84-8F4D-4F99-BF69-4EFE1434F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08B3D6-8E91-4FA5-BAB0-4FD09A005512}" type="datetimeFigureOut">
              <a:rPr lang="en-US" smtClean="0"/>
              <a:pPr>
                <a:defRPr/>
              </a:pPr>
              <a:t>5/16/2021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167A7F1-F555-4CBC-BE9E-FB5BAF400B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6" name="Picture 33" descr="RSS_Logo_white_transparent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1"/>
          <a:stretch>
            <a:fillRect/>
          </a:stretch>
        </p:blipFill>
        <p:spPr bwMode="auto">
          <a:xfrm>
            <a:off x="107504" y="23086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4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08B3D6-8E91-4FA5-BAB0-4FD09A00551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5/16/2021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167A7F1-F555-4CBC-BE9E-FB5BAF400B6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941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715" y="632301"/>
            <a:ext cx="7858570" cy="1538883"/>
          </a:xfr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79419"/>
                </a:solidFill>
                <a:effectLst/>
              </a:rPr>
              <a:t>Dielectric Models of Sea-Water Comparison + Uncertainties</a:t>
            </a:r>
            <a:br>
              <a:rPr lang="en-US" sz="3600" dirty="0">
                <a:solidFill>
                  <a:srgbClr val="E79419"/>
                </a:solidFill>
                <a:effectLst/>
              </a:rPr>
            </a:br>
            <a:r>
              <a:rPr lang="en-US" sz="2800" dirty="0">
                <a:solidFill>
                  <a:srgbClr val="E79419"/>
                </a:solidFill>
                <a:effectLst/>
              </a:rPr>
              <a:t>Update</a:t>
            </a:r>
            <a:endParaRPr lang="en-US" sz="2800" dirty="0">
              <a:solidFill>
                <a:srgbClr val="E79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60" y="2492896"/>
            <a:ext cx="8359080" cy="1496608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92D050"/>
                </a:solidFill>
                <a:latin typeface="+mj-lt"/>
              </a:rPr>
              <a:t>Thomas Meissner 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+ Frank Wentz + Andrew Manaster</a:t>
            </a:r>
          </a:p>
          <a:p>
            <a:pPr algn="ctr"/>
            <a:r>
              <a:rPr lang="en-US" dirty="0">
                <a:solidFill>
                  <a:srgbClr val="92D050"/>
                </a:solidFill>
                <a:latin typeface="+mj-lt"/>
              </a:rPr>
              <a:t>Remote Sensing Systems (RSS), Santa Rosa, USA</a:t>
            </a:r>
          </a:p>
          <a:p>
            <a:pPr algn="ctr"/>
            <a:r>
              <a:rPr lang="en-US" sz="2400" i="1" dirty="0">
                <a:solidFill>
                  <a:srgbClr val="92D050"/>
                </a:solidFill>
                <a:latin typeface="+mj-lt"/>
              </a:rPr>
              <a:t>meissner@remss.com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159732" y="4581128"/>
            <a:ext cx="4824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0BD0D9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BD0D9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BD0D9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presented at the  </a:t>
            </a:r>
            <a:r>
              <a:rPr lang="en-US" altLang="en-US" sz="2400" b="1" dirty="0">
                <a:solidFill>
                  <a:srgbClr val="E79419"/>
                </a:solidFill>
                <a:latin typeface="+mj-lt"/>
              </a:rPr>
              <a:t>ISSI Team Meeting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May, 18, 2021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EC12-62E6-4823-A119-632F7ACB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Permittivity Differences</a:t>
            </a:r>
            <a:br>
              <a:rPr lang="en-US" dirty="0"/>
            </a:br>
            <a:r>
              <a:rPr lang="en-US" sz="2800" dirty="0"/>
              <a:t>SSS=35psu    0°C&lt;SST&lt;30°C</a:t>
            </a:r>
            <a:br>
              <a:rPr lang="en-US" sz="2800" dirty="0"/>
            </a:br>
            <a:r>
              <a:rPr lang="en-US" sz="2800" dirty="0"/>
              <a:t>Measurements/Models – MW2012 fit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54F361-8FEA-4DC4-AC5F-E7A65A773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57609"/>
              </p:ext>
            </p:extLst>
          </p:nvPr>
        </p:nvGraphicFramePr>
        <p:xfrm>
          <a:off x="76200" y="1216504"/>
          <a:ext cx="8991600" cy="5596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393512088"/>
                    </a:ext>
                  </a:extLst>
                </a:gridCol>
                <a:gridCol w="1763608">
                  <a:extLst>
                    <a:ext uri="{9D8B030D-6E8A-4147-A177-3AD203B41FA5}">
                      <a16:colId xmlns:a16="http://schemas.microsoft.com/office/drawing/2014/main" val="364021282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238103474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491777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359818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283044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61049339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43054662"/>
                    </a:ext>
                  </a:extLst>
                </a:gridCol>
              </a:tblGrid>
              <a:tr h="8586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Frequency [GHz]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Measurement Model</a:t>
                      </a: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Re(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Bias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Re(</a:t>
                      </a:r>
                      <a:r>
                        <a:rPr lang="el-GR" b="1" dirty="0">
                          <a:latin typeface="+mj-lt"/>
                        </a:rPr>
                        <a:t>ε)</a:t>
                      </a:r>
                      <a:endParaRPr lang="en-US" b="1" dirty="0">
                        <a:latin typeface="+mj-lt"/>
                      </a:endParaRPr>
                    </a:p>
                    <a:p>
                      <a:pPr algn="ctr"/>
                      <a:r>
                        <a:rPr lang="en-US" b="1" dirty="0">
                          <a:latin typeface="+mj-lt"/>
                        </a:rPr>
                        <a:t>Std.Dev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Re(</a:t>
                      </a:r>
                      <a:r>
                        <a:rPr lang="el-GR" b="1" dirty="0">
                          <a:latin typeface="+mj-lt"/>
                        </a:rPr>
                        <a:t>ε)</a:t>
                      </a:r>
                    </a:p>
                    <a:p>
                      <a:pPr algn="ctr"/>
                      <a:r>
                        <a:rPr lang="en-US" b="1" dirty="0">
                          <a:latin typeface="+mj-lt"/>
                        </a:rPr>
                        <a:t>Rel. Prec.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Im(</a:t>
                      </a:r>
                      <a:r>
                        <a:rPr lang="el-GR" dirty="0">
                          <a:latin typeface="+mj-lt"/>
                        </a:rPr>
                        <a:t>ε)</a:t>
                      </a:r>
                      <a:endParaRPr lang="en-US" dirty="0">
                        <a:latin typeface="+mj-lt"/>
                      </a:endParaRPr>
                    </a:p>
                    <a:p>
                      <a:pPr algn="ctr"/>
                      <a:r>
                        <a:rPr lang="en-US" dirty="0">
                          <a:latin typeface="+mj-lt"/>
                        </a:rPr>
                        <a:t>Bias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Im(</a:t>
                      </a:r>
                      <a:r>
                        <a:rPr lang="el-GR" b="1" dirty="0">
                          <a:latin typeface="+mj-lt"/>
                        </a:rPr>
                        <a:t>ε)</a:t>
                      </a:r>
                      <a:endParaRPr lang="en-US" b="1" dirty="0">
                        <a:latin typeface="+mj-lt"/>
                      </a:endParaRPr>
                    </a:p>
                    <a:p>
                      <a:pPr algn="ctr"/>
                      <a:r>
                        <a:rPr lang="en-US" b="1" dirty="0">
                          <a:latin typeface="+mj-lt"/>
                        </a:rPr>
                        <a:t>Std.Dev.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Im(</a:t>
                      </a:r>
                      <a:r>
                        <a:rPr lang="el-GR" b="1" dirty="0">
                          <a:latin typeface="+mj-lt"/>
                        </a:rPr>
                        <a:t>ε)</a:t>
                      </a:r>
                    </a:p>
                    <a:p>
                      <a:pPr algn="ctr"/>
                      <a:r>
                        <a:rPr lang="en-US" b="1" dirty="0">
                          <a:latin typeface="+mj-lt"/>
                        </a:rPr>
                        <a:t>Rel. Prec.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025329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1.41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GWU2020 – MW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0.28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811523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6.9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FASTEM5 -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-0.29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0.73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587451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10.7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-0.66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0.52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536384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18.7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-0.82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55979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37.0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-0.64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-0.36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321799"/>
                  </a:ext>
                </a:extLst>
              </a:tr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85.5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Guillou1998 – MW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1.78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0.14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1.1%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08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32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61BB-8BE2-4239-AABA-6A552CCE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Remaining Issues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C4A73-B760-4580-82E8-0D60CBC6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L-band: MW 2012, ST, BV 2020, GWU 2020 are within +/-0.1 K.</a:t>
            </a:r>
          </a:p>
          <a:p>
            <a:pPr lvl="1"/>
            <a:r>
              <a:rPr lang="en-US" dirty="0"/>
              <a:t>As good as one can hope for remote sensing applications.</a:t>
            </a:r>
          </a:p>
          <a:p>
            <a:pPr lvl="1"/>
            <a:r>
              <a:rPr lang="en-US" dirty="0"/>
              <a:t>Too many other large spurious signals that correlate with temperature: wind roughness, atmosphere, galaxy, …</a:t>
            </a:r>
          </a:p>
          <a:p>
            <a:r>
              <a:rPr lang="en-US" dirty="0"/>
              <a:t>Good agreement between MW and FASTEM for C-band and higher.</a:t>
            </a:r>
          </a:p>
          <a:p>
            <a:pPr lvl="1"/>
            <a:r>
              <a:rPr lang="en-US" dirty="0"/>
              <a:t>Little exception: I would not recommend FASTEM at L-band (spurious salinity dependence). </a:t>
            </a:r>
          </a:p>
          <a:p>
            <a:r>
              <a:rPr lang="en-US" dirty="0"/>
              <a:t>I would not endorse any of the other models (KS, GWU, ST, BV) above L-band in their current form.</a:t>
            </a:r>
          </a:p>
          <a:p>
            <a:pPr lvl="1"/>
            <a:r>
              <a:rPr lang="en-US" dirty="0"/>
              <a:t>Likely need to retrieval biases in SST, (wind, cloud, vapor, …)</a:t>
            </a:r>
          </a:p>
          <a:p>
            <a:pPr lvl="1"/>
            <a:r>
              <a:rPr lang="en-US" dirty="0"/>
              <a:t>Would require tuning of parameters.</a:t>
            </a:r>
          </a:p>
          <a:p>
            <a:pPr lvl="1"/>
            <a:r>
              <a:rPr lang="en-US" dirty="0"/>
              <a:t>It is not clear if and how much that could be done. </a:t>
            </a:r>
          </a:p>
        </p:txBody>
      </p:sp>
    </p:spTree>
    <p:extLst>
      <p:ext uri="{BB962C8B-B14F-4D97-AF65-F5344CB8AC3E}">
        <p14:creationId xmlns:p14="http://schemas.microsoft.com/office/powerpoint/2010/main" val="395554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61BB-8BE2-4239-AABA-6A552CCE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Remaining Issues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C4A73-B760-4580-82E8-0D60CBC6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/>
              <a:t>Error (uncertainty) bars to be integrated into FORTRAN code.</a:t>
            </a:r>
          </a:p>
          <a:p>
            <a:pPr lvl="1"/>
            <a:r>
              <a:rPr lang="en-US" dirty="0"/>
              <a:t>Interpolation from tabulated values. </a:t>
            </a:r>
          </a:p>
        </p:txBody>
      </p:sp>
    </p:spTree>
    <p:extLst>
      <p:ext uri="{BB962C8B-B14F-4D97-AF65-F5344CB8AC3E}">
        <p14:creationId xmlns:p14="http://schemas.microsoft.com/office/powerpoint/2010/main" val="423611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E91B-AA33-4C55-8350-567C3F24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7968"/>
            <a:ext cx="8305800" cy="1143000"/>
          </a:xfrm>
        </p:spPr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08417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9F79-6182-4451-8723-E8F308CB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GWU 2020 </a:t>
            </a:r>
          </a:p>
          <a:p>
            <a:pPr lvl="1"/>
            <a:r>
              <a:rPr lang="en-US" dirty="0"/>
              <a:t>1.4 GHz laboratory measurements.</a:t>
            </a:r>
          </a:p>
          <a:p>
            <a:pPr lvl="1"/>
            <a:r>
              <a:rPr lang="en-US" dirty="0"/>
              <a:t>Single-Debye fit. </a:t>
            </a:r>
          </a:p>
          <a:p>
            <a:pPr lvl="1"/>
            <a:r>
              <a:rPr lang="en-US" dirty="0"/>
              <a:t>Shortcomings of earlier versions (unrealistic salinity dependence) have been corrected.</a:t>
            </a:r>
          </a:p>
          <a:p>
            <a:pPr lvl="1"/>
            <a:r>
              <a:rPr lang="en-US" dirty="0"/>
              <a:t>Can be </a:t>
            </a:r>
            <a:r>
              <a:rPr lang="en-US" dirty="0">
                <a:solidFill>
                  <a:srgbClr val="FF0000"/>
                </a:solidFill>
              </a:rPr>
              <a:t>considered for remote sensing</a:t>
            </a:r>
            <a:r>
              <a:rPr lang="en-US" dirty="0"/>
              <a:t> applications</a:t>
            </a:r>
          </a:p>
          <a:p>
            <a:pPr lvl="2"/>
            <a:r>
              <a:rPr lang="en-US" dirty="0">
                <a:solidFill>
                  <a:srgbClr val="13B51B"/>
                </a:solidFill>
              </a:rPr>
              <a:t>Salinity retrievals </a:t>
            </a:r>
            <a:r>
              <a:rPr lang="en-US" dirty="0"/>
              <a:t>with </a:t>
            </a:r>
            <a:r>
              <a:rPr lang="en-US" dirty="0">
                <a:solidFill>
                  <a:srgbClr val="00B050"/>
                </a:solidFill>
              </a:rPr>
              <a:t>L-band sensors </a:t>
            </a:r>
            <a:r>
              <a:rPr lang="en-US" dirty="0"/>
              <a:t>(SMOS, Aquarius, SMAP).</a:t>
            </a:r>
          </a:p>
          <a:p>
            <a:pPr lvl="2"/>
            <a:r>
              <a:rPr lang="en-US" dirty="0"/>
              <a:t>Will likely </a:t>
            </a:r>
            <a:r>
              <a:rPr lang="en-US" dirty="0">
                <a:solidFill>
                  <a:srgbClr val="FF0000"/>
                </a:solidFill>
              </a:rPr>
              <a:t>require small adjustments </a:t>
            </a:r>
            <a:r>
              <a:rPr lang="en-US" dirty="0"/>
              <a:t>in GMF, e.g. the SST dependence of the wind emissivity.</a:t>
            </a:r>
          </a:p>
          <a:p>
            <a:pPr lvl="1"/>
            <a:r>
              <a:rPr lang="en-US" dirty="0"/>
              <a:t>Comparison with </a:t>
            </a:r>
            <a:r>
              <a:rPr lang="en-US" dirty="0">
                <a:solidFill>
                  <a:srgbClr val="E79419"/>
                </a:solidFill>
              </a:rPr>
              <a:t>MW: within +/-0.1 K </a:t>
            </a:r>
            <a:r>
              <a:rPr lang="en-US" dirty="0"/>
              <a:t>over dynamical ocean range.</a:t>
            </a:r>
          </a:p>
          <a:p>
            <a:pPr lvl="1"/>
            <a:r>
              <a:rPr lang="en-US" dirty="0"/>
              <a:t>The GWU fit can only be used at L-band. </a:t>
            </a:r>
          </a:p>
          <a:p>
            <a:pPr lvl="1"/>
            <a:r>
              <a:rPr lang="en-US" dirty="0"/>
              <a:t>General Remark: </a:t>
            </a:r>
            <a:br>
              <a:rPr lang="en-US" dirty="0"/>
            </a:br>
            <a:r>
              <a:rPr lang="en-US" dirty="0"/>
              <a:t>It took </a:t>
            </a:r>
            <a:r>
              <a:rPr lang="en-US" dirty="0">
                <a:solidFill>
                  <a:srgbClr val="FFFF00"/>
                </a:solidFill>
              </a:rPr>
              <a:t>10+ years to complete all measurements </a:t>
            </a:r>
            <a:r>
              <a:rPr lang="en-US" dirty="0"/>
              <a:t>and fits.</a:t>
            </a:r>
          </a:p>
          <a:p>
            <a:pPr lvl="2"/>
            <a:r>
              <a:rPr lang="en-US" dirty="0"/>
              <a:t>That reflects the challenge to measure the dielectric constant of sea-water in the laboratory.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Beware regarding published laboratory data as </a:t>
            </a:r>
            <a:r>
              <a:rPr lang="en-US" i="1" dirty="0">
                <a:solidFill>
                  <a:srgbClr val="FFFF00"/>
                </a:solidFill>
              </a:rPr>
              <a:t>truth</a:t>
            </a:r>
            <a:r>
              <a:rPr lang="en-US" dirty="0"/>
              <a:t>. 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Screening with ocean remote sensing data </a:t>
            </a:r>
            <a:r>
              <a:rPr lang="en-US" dirty="0"/>
              <a:t>is important and necessary.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5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9F79-6182-4451-8723-E8F308CB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4847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solidFill>
                  <a:srgbClr val="FFC000"/>
                </a:solidFill>
              </a:rPr>
              <a:t>Somaraju - Trumpf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Good physical model for </a:t>
            </a:r>
            <a:r>
              <a:rPr lang="el-GR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baseline="-25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</a:t>
            </a:r>
            <a:r>
              <a:rPr lang="en-US" baseline="-25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,SSS).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at </a:t>
            </a:r>
            <a:r>
              <a:rPr lang="en-US" dirty="0">
                <a:solidFill>
                  <a:srgbClr val="FF0000"/>
                </a:solidFill>
              </a:rPr>
              <a:t>low frequencies </a:t>
            </a:r>
            <a:r>
              <a:rPr lang="en-US" dirty="0"/>
              <a:t>(L-band).</a:t>
            </a:r>
          </a:p>
          <a:p>
            <a:pPr lvl="1"/>
            <a:r>
              <a:rPr lang="en-US" dirty="0"/>
              <a:t>Unlikely usable at higher frequencies without further adjustments.</a:t>
            </a:r>
          </a:p>
          <a:p>
            <a:pPr lvl="2"/>
            <a:r>
              <a:rPr lang="en-US" dirty="0"/>
              <a:t>SST biases. </a:t>
            </a:r>
          </a:p>
          <a:p>
            <a:pPr lvl="1"/>
            <a:r>
              <a:rPr lang="en-US" dirty="0"/>
              <a:t>Same applies to </a:t>
            </a:r>
            <a:r>
              <a:rPr lang="en-US" dirty="0">
                <a:solidFill>
                  <a:srgbClr val="00FF00"/>
                </a:solidFill>
              </a:rPr>
              <a:t>Boutin – Vergely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General small ambiguity in L-band spaceborne salinity retrievals </a:t>
            </a:r>
            <a:r>
              <a:rPr lang="en-US">
                <a:solidFill>
                  <a:schemeClr val="tx2">
                    <a:lumMod val="90000"/>
                  </a:schemeClr>
                </a:solidFill>
              </a:rPr>
              <a:t>(SMOS,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Aquarius, SMAP):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Temperature dependence in dielectric constant model.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Small temperature dependence in wind emissivity.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Hard to distinguish.</a:t>
            </a:r>
          </a:p>
        </p:txBody>
      </p:sp>
    </p:spTree>
    <p:extLst>
      <p:ext uri="{BB962C8B-B14F-4D97-AF65-F5344CB8AC3E}">
        <p14:creationId xmlns:p14="http://schemas.microsoft.com/office/powerpoint/2010/main" val="69762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9F79-6182-4451-8723-E8F308CB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>
                <a:solidFill>
                  <a:srgbClr val="FFC000"/>
                </a:solidFill>
              </a:rPr>
              <a:t>FASTEM5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General good agreement with Meissner-Wentz over very wide frequency range (L – W bands)</a:t>
            </a:r>
            <a:r>
              <a:rPr lang="en-US" dirty="0"/>
              <a:t>.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 dielectric models are based on similar input.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Expected to have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performance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used in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Satellite retrievals.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Assimilation.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Holds at S = 35 psu (global ocean average). </a:t>
            </a:r>
            <a:endParaRPr lang="en-US" dirty="0"/>
          </a:p>
          <a:p>
            <a:pPr lvl="1"/>
            <a:r>
              <a:rPr lang="en-US" dirty="0"/>
              <a:t>Little </a:t>
            </a:r>
            <a:r>
              <a:rPr lang="en-US" dirty="0">
                <a:solidFill>
                  <a:srgbClr val="FFFF00"/>
                </a:solidFill>
              </a:rPr>
              <a:t>exception</a:t>
            </a:r>
            <a:r>
              <a:rPr lang="en-US" dirty="0"/>
              <a:t>: Unrealistic looking </a:t>
            </a:r>
            <a:r>
              <a:rPr lang="en-US" dirty="0">
                <a:solidFill>
                  <a:srgbClr val="FFFF00"/>
                </a:solidFill>
              </a:rPr>
              <a:t>salinity dispersion </a:t>
            </a:r>
            <a:r>
              <a:rPr lang="en-US" dirty="0"/>
              <a:t>seems rather large.</a:t>
            </a:r>
          </a:p>
          <a:p>
            <a:pPr lvl="2"/>
            <a:r>
              <a:rPr lang="en-US" dirty="0"/>
              <a:t>Already </a:t>
            </a:r>
            <a:r>
              <a:rPr lang="en-US" dirty="0">
                <a:solidFill>
                  <a:srgbClr val="FFFF00"/>
                </a:solidFill>
              </a:rPr>
              <a:t>visible at L-band compared to GWU, MW, SOM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Might be a </a:t>
            </a:r>
            <a:r>
              <a:rPr lang="en-US" dirty="0">
                <a:solidFill>
                  <a:srgbClr val="FFFF00"/>
                </a:solidFill>
              </a:rPr>
              <a:t>problem for L-band salinity retrievals in fresh-water areas </a:t>
            </a:r>
            <a:r>
              <a:rPr lang="en-US" dirty="0"/>
              <a:t>(sea-ice melt off, river plumes)</a:t>
            </a:r>
          </a:p>
          <a:p>
            <a:pPr lvl="2"/>
            <a:r>
              <a:rPr lang="en-US" dirty="0"/>
              <a:t>Dispersion increases at higher frequencies. </a:t>
            </a:r>
          </a:p>
        </p:txBody>
      </p:sp>
    </p:spTree>
    <p:extLst>
      <p:ext uri="{BB962C8B-B14F-4D97-AF65-F5344CB8AC3E}">
        <p14:creationId xmlns:p14="http://schemas.microsoft.com/office/powerpoint/2010/main" val="187699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65E8-0559-4BE8-9998-603E3761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GWU 2020</a:t>
            </a:r>
            <a:br>
              <a:rPr lang="en-US" dirty="0"/>
            </a:br>
            <a:r>
              <a:rPr lang="en-US" sz="2800" dirty="0"/>
              <a:t>FREQ=1.41GHz, EIA=40°, V-pol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B9241-B121-4CE6-8874-03CFA269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8" y="1216377"/>
            <a:ext cx="342900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4FEA6-B109-4243-A759-AE7740E4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58" y="1216377"/>
            <a:ext cx="34290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63242-6331-4356-AB17-BCB439B5B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0"/>
            <a:ext cx="34290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4F79E-B512-43F7-987F-4251A712E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00500"/>
            <a:ext cx="3429000" cy="285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598DC-B5BA-45CF-8184-3A3D83F8BF7B}"/>
              </a:ext>
            </a:extLst>
          </p:cNvPr>
          <p:cNvSpPr txBox="1"/>
          <p:nvPr/>
        </p:nvSpPr>
        <p:spPr>
          <a:xfrm>
            <a:off x="1979712" y="1628800"/>
            <a:ext cx="10550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MW2012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16945-98C6-42B6-9966-0AF7088EEBE5}"/>
              </a:ext>
            </a:extLst>
          </p:cNvPr>
          <p:cNvSpPr txBox="1"/>
          <p:nvPr/>
        </p:nvSpPr>
        <p:spPr>
          <a:xfrm>
            <a:off x="5408712" y="1628800"/>
            <a:ext cx="10550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FASTEM5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F71C-7DE6-435A-A0A8-9BB9752435EA}"/>
              </a:ext>
            </a:extLst>
          </p:cNvPr>
          <p:cNvSpPr txBox="1"/>
          <p:nvPr/>
        </p:nvSpPr>
        <p:spPr>
          <a:xfrm>
            <a:off x="1979712" y="4446007"/>
            <a:ext cx="9361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BV2020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392A3-D668-4C2C-B06A-078A06D85F3C}"/>
              </a:ext>
            </a:extLst>
          </p:cNvPr>
          <p:cNvSpPr txBox="1"/>
          <p:nvPr/>
        </p:nvSpPr>
        <p:spPr>
          <a:xfrm>
            <a:off x="5527616" y="4473651"/>
            <a:ext cx="9361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764BE-3F54-43FF-BDB3-36900BF8CBEB}"/>
              </a:ext>
            </a:extLst>
          </p:cNvPr>
          <p:cNvSpPr txBox="1"/>
          <p:nvPr/>
        </p:nvSpPr>
        <p:spPr>
          <a:xfrm>
            <a:off x="3995936" y="3068960"/>
            <a:ext cx="2736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Similar to MW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But larger SSS dispersion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F0841-C3B8-4FA0-AD02-FBC3148B6CFD}"/>
              </a:ext>
            </a:extLst>
          </p:cNvPr>
          <p:cNvSpPr txBox="1"/>
          <p:nvPr/>
        </p:nvSpPr>
        <p:spPr>
          <a:xfrm>
            <a:off x="6813428" y="2420888"/>
            <a:ext cx="229507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cs typeface="+mn-cs"/>
              </a:rPr>
              <a:t>SST from 0°C to 30°C in steps of 1°C.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cs typeface="+mn-cs"/>
              </a:rPr>
              <a:t>SSS from 30 psu to 38 psu in steps of 1 psu.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∆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cs typeface="+mn-cs"/>
              </a:rPr>
              <a:t>TB surface =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∆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cs typeface="+mn-cs"/>
              </a:rPr>
              <a:t>Emissivity ·SST (Kelvin).</a:t>
            </a:r>
          </a:p>
        </p:txBody>
      </p:sp>
    </p:spTree>
    <p:extLst>
      <p:ext uri="{BB962C8B-B14F-4D97-AF65-F5344CB8AC3E}">
        <p14:creationId xmlns:p14="http://schemas.microsoft.com/office/powerpoint/2010/main" val="138557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F616-7304-4F6F-AC34-6851B236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TB versus Meissner-Wentz 2012</a:t>
            </a:r>
            <a:br>
              <a:rPr lang="en-US" dirty="0"/>
            </a:br>
            <a:r>
              <a:rPr lang="en-US" sz="2800" dirty="0"/>
              <a:t>EIA=55° V-pol  SSS=35psu  Debiased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E069D-371C-46D1-948C-F278D978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" y="1856730"/>
            <a:ext cx="4572000" cy="381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9C3C3D-9860-4741-9B7D-F8980FB4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142" y="1856730"/>
            <a:ext cx="4572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3C710-C663-4B8B-A5E7-70F2DC664934}"/>
              </a:ext>
            </a:extLst>
          </p:cNvPr>
          <p:cNvSpPr txBox="1"/>
          <p:nvPr/>
        </p:nvSpPr>
        <p:spPr>
          <a:xfrm>
            <a:off x="1773354" y="1475492"/>
            <a:ext cx="10550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L-band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B785B-ED54-4ED9-95CC-037DDF2AB763}"/>
              </a:ext>
            </a:extLst>
          </p:cNvPr>
          <p:cNvSpPr txBox="1"/>
          <p:nvPr/>
        </p:nvSpPr>
        <p:spPr>
          <a:xfrm>
            <a:off x="6315638" y="1475492"/>
            <a:ext cx="1055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C-band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A416E-1305-4267-9836-191D7EE3AC8C}"/>
              </a:ext>
            </a:extLst>
          </p:cNvPr>
          <p:cNvSpPr txBox="1"/>
          <p:nvPr/>
        </p:nvSpPr>
        <p:spPr>
          <a:xfrm>
            <a:off x="539552" y="5613047"/>
            <a:ext cx="8064896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FASTEM5 stays very close to MW.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All other models ramp up significant SST gradient.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Unlikely to be usable in AMSR2 retrievals (SST, Wind).</a:t>
            </a:r>
          </a:p>
        </p:txBody>
      </p:sp>
    </p:spTree>
    <p:extLst>
      <p:ext uri="{BB962C8B-B14F-4D97-AF65-F5344CB8AC3E}">
        <p14:creationId xmlns:p14="http://schemas.microsoft.com/office/powerpoint/2010/main" val="163645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954E-FE4E-46DC-8A46-1F15E8CC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TB versus Meissner-Wentz 2012</a:t>
            </a:r>
            <a:br>
              <a:rPr lang="en-US" dirty="0"/>
            </a:br>
            <a:r>
              <a:rPr lang="en-US" sz="2800" dirty="0"/>
              <a:t>EIA=55° V-pol  SSS=35psu  Debiased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92B35-EAED-4266-BDF9-2172F5A4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540"/>
            <a:ext cx="4572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5F411-9B28-42E7-8FF6-3FB33AB688D7}"/>
              </a:ext>
            </a:extLst>
          </p:cNvPr>
          <p:cNvSpPr txBox="1"/>
          <p:nvPr/>
        </p:nvSpPr>
        <p:spPr>
          <a:xfrm>
            <a:off x="1773354" y="1484784"/>
            <a:ext cx="10550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X-band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91F72-0B86-44C8-9596-94170A5AE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60540"/>
            <a:ext cx="4572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265E7-7DCD-4F04-971A-E1E7FA0EED48}"/>
              </a:ext>
            </a:extLst>
          </p:cNvPr>
          <p:cNvSpPr txBox="1"/>
          <p:nvPr/>
        </p:nvSpPr>
        <p:spPr>
          <a:xfrm>
            <a:off x="6330496" y="1484784"/>
            <a:ext cx="10550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K-band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613BA-E35B-459C-BAC8-CE6476069DC3}"/>
              </a:ext>
            </a:extLst>
          </p:cNvPr>
          <p:cNvSpPr txBox="1"/>
          <p:nvPr/>
        </p:nvSpPr>
        <p:spPr>
          <a:xfrm>
            <a:off x="539552" y="5541039"/>
            <a:ext cx="8064896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FASTEM5 stays very close to MW.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All other models ramp up significant SST gradient.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Unlikely to be usable in AMSR2 retrievals (SST, Wind).</a:t>
            </a:r>
          </a:p>
        </p:txBody>
      </p:sp>
    </p:spTree>
    <p:extLst>
      <p:ext uri="{BB962C8B-B14F-4D97-AF65-F5344CB8AC3E}">
        <p14:creationId xmlns:p14="http://schemas.microsoft.com/office/powerpoint/2010/main" val="377566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954E-FE4E-46DC-8A46-1F15E8CC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TB versus Meissner-Wentz 2012</a:t>
            </a:r>
            <a:br>
              <a:rPr lang="en-US" dirty="0"/>
            </a:br>
            <a:r>
              <a:rPr lang="en-US" sz="2800" dirty="0"/>
              <a:t>EIA=55° V-pol  SSS=35psu  Debiased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5F411-9B28-42E7-8FF6-3FB33AB688D7}"/>
              </a:ext>
            </a:extLst>
          </p:cNvPr>
          <p:cNvSpPr txBox="1"/>
          <p:nvPr/>
        </p:nvSpPr>
        <p:spPr>
          <a:xfrm>
            <a:off x="1773354" y="1484784"/>
            <a:ext cx="1055008" cy="369332"/>
          </a:xfrm>
          <a:prstGeom prst="rect">
            <a:avLst/>
          </a:prstGeom>
          <a:solidFill>
            <a:srgbClr val="FDC1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Ka-band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265E7-7DCD-4F04-971A-E1E7FA0EED48}"/>
              </a:ext>
            </a:extLst>
          </p:cNvPr>
          <p:cNvSpPr txBox="1"/>
          <p:nvPr/>
        </p:nvSpPr>
        <p:spPr>
          <a:xfrm>
            <a:off x="6330496" y="1484784"/>
            <a:ext cx="10550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W-band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B162-38D7-42C8-836C-D9FD5D6E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540"/>
            <a:ext cx="45720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F4E3A-4521-4EAE-BC34-16772345A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51248"/>
            <a:ext cx="457200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FACF5C-6690-4BA6-A993-8C8FBC95E7C1}"/>
              </a:ext>
            </a:extLst>
          </p:cNvPr>
          <p:cNvSpPr txBox="1"/>
          <p:nvPr/>
        </p:nvSpPr>
        <p:spPr>
          <a:xfrm>
            <a:off x="4932040" y="5723964"/>
            <a:ext cx="376318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W-band dominated by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ε</a:t>
            </a:r>
            <a:r>
              <a:rPr lang="el-GR" baseline="-25000" dirty="0">
                <a:solidFill>
                  <a:schemeClr val="bg1"/>
                </a:solidFill>
                <a:latin typeface="+mj-lt"/>
              </a:rPr>
              <a:t>∞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10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AAF4-8272-417B-AAEE-DF0ADAEA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ST – MW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8548E-B10A-4A97-B60F-79E49F699340}"/>
              </a:ext>
            </a:extLst>
          </p:cNvPr>
          <p:cNvSpPr txBox="1"/>
          <p:nvPr/>
        </p:nvSpPr>
        <p:spPr>
          <a:xfrm>
            <a:off x="457200" y="1556792"/>
            <a:ext cx="7571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ST expression for imaginary part reduces to conductivity term for low frequencies (</a:t>
            </a:r>
            <a:r>
              <a:rPr lang="el-GR" dirty="0">
                <a:latin typeface="+mj-lt"/>
              </a:rPr>
              <a:t>ω≈</a:t>
            </a:r>
            <a:r>
              <a:rPr lang="en-US" dirty="0">
                <a:latin typeface="+mj-lt"/>
              </a:rPr>
              <a:t>0) :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ω</a:t>
            </a:r>
            <a:r>
              <a:rPr lang="en-US" baseline="-25000" dirty="0">
                <a:latin typeface="+mj-lt"/>
              </a:rPr>
              <a:t>eff</a:t>
            </a:r>
            <a:r>
              <a:rPr lang="en-US" dirty="0">
                <a:latin typeface="+mj-lt"/>
              </a:rPr>
              <a:t> is about 1 THz.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48F2E7C-DEC7-454A-87A9-A50AAEB23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05410"/>
              </p:ext>
            </p:extLst>
          </p:nvPr>
        </p:nvGraphicFramePr>
        <p:xfrm>
          <a:off x="539552" y="2420888"/>
          <a:ext cx="357982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711000" progId="Equation.DSMT4">
                  <p:embed/>
                </p:oleObj>
              </mc:Choice>
              <mc:Fallback>
                <p:oleObj name="Equation" r:id="rId2" imgW="2209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2420888"/>
                        <a:ext cx="3579826" cy="11521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00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D0D0-7D23-4C2B-87EF-4BC7E51F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ST – MW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A6124-2E42-4320-A39D-767E005F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983" y="1563216"/>
            <a:ext cx="45720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EBD95-246E-45A6-8BA0-03ACED2D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17" y="1563216"/>
            <a:ext cx="4572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B107A-B745-439A-A020-0EE56FCAB9FA}"/>
              </a:ext>
            </a:extLst>
          </p:cNvPr>
          <p:cNvSpPr txBox="1"/>
          <p:nvPr/>
        </p:nvSpPr>
        <p:spPr>
          <a:xfrm>
            <a:off x="6516216" y="1193884"/>
            <a:ext cx="1055008" cy="369332"/>
          </a:xfrm>
          <a:prstGeom prst="rect">
            <a:avLst/>
          </a:prstGeom>
          <a:solidFill>
            <a:srgbClr val="FDC1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Ka-band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85552-7DE1-4981-AE2F-1E891A22E840}"/>
              </a:ext>
            </a:extLst>
          </p:cNvPr>
          <p:cNvSpPr txBox="1"/>
          <p:nvPr/>
        </p:nvSpPr>
        <p:spPr>
          <a:xfrm>
            <a:off x="1773354" y="1193884"/>
            <a:ext cx="10550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L-band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3C2A6-EA4B-4BBD-80E7-707190FD4297}"/>
              </a:ext>
            </a:extLst>
          </p:cNvPr>
          <p:cNvSpPr txBox="1"/>
          <p:nvPr/>
        </p:nvSpPr>
        <p:spPr>
          <a:xfrm>
            <a:off x="611560" y="566124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Blue curve :      ST with conductivity term. Uses Stogryn expression for pure water.</a:t>
            </a:r>
          </a:p>
          <a:p>
            <a:r>
              <a:rPr lang="en-US" dirty="0">
                <a:solidFill>
                  <a:srgbClr val="FFC000"/>
                </a:solidFill>
                <a:latin typeface="+mj-lt"/>
              </a:rPr>
              <a:t>Orange curve : ST with conductivity term. Uses MW expression for pure water.</a:t>
            </a:r>
          </a:p>
          <a:p>
            <a:r>
              <a:rPr lang="en-US" dirty="0">
                <a:solidFill>
                  <a:srgbClr val="00FF00"/>
                </a:solidFill>
                <a:latin typeface="+mj-lt"/>
              </a:rPr>
              <a:t>Green curve:    ST model without low-frequency approximation. Uses Stogryn expression for pure water = effectively same as blue curve.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537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BB69-B6CB-4819-9C56-9856849B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772"/>
            <a:ext cx="7772400" cy="1362456"/>
          </a:xfrm>
        </p:spPr>
        <p:txBody>
          <a:bodyPr/>
          <a:lstStyle/>
          <a:p>
            <a:r>
              <a:rPr lang="en-US" dirty="0"/>
              <a:t>Uncertainty Assessment</a:t>
            </a:r>
          </a:p>
        </p:txBody>
      </p:sp>
    </p:spTree>
    <p:extLst>
      <p:ext uri="{BB962C8B-B14F-4D97-AF65-F5344CB8AC3E}">
        <p14:creationId xmlns:p14="http://schemas.microsoft.com/office/powerpoint/2010/main" val="221196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EC12-62E6-4823-A119-632F7ACB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Differences</a:t>
            </a:r>
            <a:br>
              <a:rPr lang="en-US" dirty="0"/>
            </a:br>
            <a:r>
              <a:rPr lang="en-US" sz="2800" dirty="0"/>
              <a:t>Surface TB   EIA=55°   V-pol     SSS=35psu    0°C&lt;SST&lt;30°C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A19690-C493-4076-AB23-91C808EF5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64876"/>
              </p:ext>
            </p:extLst>
          </p:nvPr>
        </p:nvGraphicFramePr>
        <p:xfrm>
          <a:off x="323528" y="2636912"/>
          <a:ext cx="8496945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5036">
                  <a:extLst>
                    <a:ext uri="{9D8B030D-6E8A-4147-A177-3AD203B41FA5}">
                      <a16:colId xmlns:a16="http://schemas.microsoft.com/office/drawing/2014/main" val="3158961345"/>
                    </a:ext>
                  </a:extLst>
                </a:gridCol>
                <a:gridCol w="2382106">
                  <a:extLst>
                    <a:ext uri="{9D8B030D-6E8A-4147-A177-3AD203B41FA5}">
                      <a16:colId xmlns:a16="http://schemas.microsoft.com/office/drawing/2014/main" val="2390791295"/>
                    </a:ext>
                  </a:extLst>
                </a:gridCol>
                <a:gridCol w="1895567">
                  <a:extLst>
                    <a:ext uri="{9D8B030D-6E8A-4147-A177-3AD203B41FA5}">
                      <a16:colId xmlns:a16="http://schemas.microsoft.com/office/drawing/2014/main" val="2827435743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1386631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Frequency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[GHz]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Bias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(Kelvin)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Std.Dev </a:t>
                      </a:r>
                      <a:br>
                        <a:rPr lang="en-US" b="1" dirty="0">
                          <a:latin typeface="+mj-lt"/>
                        </a:rPr>
                      </a:br>
                      <a:r>
                        <a:rPr lang="en-US" b="1" dirty="0">
                          <a:latin typeface="+mj-lt"/>
                        </a:rPr>
                        <a:t>(Kelvin)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4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GWU2020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dirty="0">
                          <a:latin typeface="+mj-lt"/>
                        </a:rPr>
                        <a:t>MW2012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</a:rPr>
                        <a:t>-0.24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1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6.9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>
                        <a:solidFill>
                          <a:srgbClr val="0066FF"/>
                        </a:solidFill>
                        <a:latin typeface="+mj-lt"/>
                      </a:endParaRPr>
                    </a:p>
                    <a:p>
                      <a:endParaRPr lang="en-US" dirty="0">
                        <a:solidFill>
                          <a:srgbClr val="0066FF"/>
                        </a:solidFill>
                        <a:latin typeface="+mj-lt"/>
                      </a:endParaRPr>
                    </a:p>
                    <a:p>
                      <a:endParaRPr lang="en-US" dirty="0">
                        <a:solidFill>
                          <a:srgbClr val="0066FF"/>
                        </a:solidFill>
                        <a:latin typeface="+mj-lt"/>
                      </a:endParaRPr>
                    </a:p>
                    <a:p>
                      <a:r>
                        <a:rPr lang="en-US" dirty="0">
                          <a:solidFill>
                            <a:srgbClr val="0066FF"/>
                          </a:solidFill>
                          <a:latin typeface="+mj-lt"/>
                        </a:rPr>
                        <a:t>FASTEM5 - MW2012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FF"/>
                          </a:solidFill>
                          <a:latin typeface="+mj-lt"/>
                        </a:rPr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FF"/>
                          </a:solidFill>
                          <a:latin typeface="+mj-lt"/>
                        </a:rPr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3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10.7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FF"/>
                          </a:solidFill>
                          <a:latin typeface="+mj-lt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FF"/>
                          </a:solidFill>
                          <a:latin typeface="+mj-lt"/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84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18.7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FF"/>
                          </a:solidFill>
                          <a:latin typeface="+mj-lt"/>
                        </a:rPr>
                        <a:t>-0.16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FF"/>
                          </a:solidFill>
                          <a:latin typeface="+mj-lt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66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37.0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FF"/>
                          </a:solidFill>
                          <a:latin typeface="+mj-lt"/>
                        </a:rPr>
                        <a:t>-0.33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FF"/>
                          </a:solidFill>
                          <a:latin typeface="+mj-lt"/>
                        </a:rPr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9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85.5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Guillou1998 - </a:t>
                      </a:r>
                      <a:r>
                        <a:rPr lang="en-US" dirty="0">
                          <a:latin typeface="+mj-lt"/>
                        </a:rPr>
                        <a:t>MW2012 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</a:rPr>
                        <a:t>-0.56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65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E837A9-2EC2-4C41-B186-877BA36ABD88}"/>
              </a:ext>
            </a:extLst>
          </p:cNvPr>
          <p:cNvSpPr txBox="1"/>
          <p:nvPr/>
        </p:nvSpPr>
        <p:spPr>
          <a:xfrm>
            <a:off x="457200" y="6444044"/>
            <a:ext cx="32507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using laboratory measurements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A5A81-A144-4FA1-9E30-EC11AA73FAFD}"/>
              </a:ext>
            </a:extLst>
          </p:cNvPr>
          <p:cNvSpPr txBox="1"/>
          <p:nvPr/>
        </p:nvSpPr>
        <p:spPr>
          <a:xfrm>
            <a:off x="35496" y="1268760"/>
            <a:ext cx="4464496" cy="101566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80898"/>
                </a:solidFill>
                <a:latin typeface="+mj-lt"/>
              </a:rPr>
              <a:t>Overall bias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98"/>
                </a:solidFill>
                <a:latin typeface="+mj-lt"/>
              </a:rPr>
              <a:t>Can be removed in sensor calibration.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98"/>
                </a:solidFill>
                <a:latin typeface="+mj-lt"/>
              </a:rPr>
              <a:t>Could be bias in experimental set-up.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FEC9F-F154-4DA6-95F7-6AF48B0EEA0E}"/>
              </a:ext>
            </a:extLst>
          </p:cNvPr>
          <p:cNvSpPr txBox="1"/>
          <p:nvPr/>
        </p:nvSpPr>
        <p:spPr>
          <a:xfrm>
            <a:off x="4572000" y="1261209"/>
            <a:ext cx="4464496" cy="101566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80898"/>
                </a:solidFill>
                <a:latin typeface="+mj-lt"/>
              </a:rPr>
              <a:t>Of interest in the variability with SST and SSS over dynamic range encountered over ocean (last column).</a:t>
            </a:r>
          </a:p>
        </p:txBody>
      </p:sp>
    </p:spTree>
    <p:extLst>
      <p:ext uri="{BB962C8B-B14F-4D97-AF65-F5344CB8AC3E}">
        <p14:creationId xmlns:p14="http://schemas.microsoft.com/office/powerpoint/2010/main" val="393928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88890</TotalTime>
  <Words>1043</Words>
  <Application>Microsoft Office PowerPoint</Application>
  <PresentationFormat>On-screen Show (4:3)</PresentationFormat>
  <Paragraphs>194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Constantia</vt:lpstr>
      <vt:lpstr>Speak Pro</vt:lpstr>
      <vt:lpstr>Wingdings 2</vt:lpstr>
      <vt:lpstr>Flow</vt:lpstr>
      <vt:lpstr>1_Flow</vt:lpstr>
      <vt:lpstr>Photo Editor Photo</vt:lpstr>
      <vt:lpstr>MathType 6.0 Equation</vt:lpstr>
      <vt:lpstr>Dielectric Models of Sea-Water Comparison + Uncertainties Update</vt:lpstr>
      <vt:lpstr>Comparison with GWU 2020 FREQ=1.41GHz, EIA=40°, V-pol</vt:lpstr>
      <vt:lpstr>Surface TB versus Meissner-Wentz 2012 EIA=55° V-pol  SSS=35psu  Debiased</vt:lpstr>
      <vt:lpstr>Surface TB versus Meissner-Wentz 2012 EIA=55° V-pol  SSS=35psu  Debiased</vt:lpstr>
      <vt:lpstr>Surface TB versus Meissner-Wentz 2012 EIA=55° V-pol  SSS=35psu  Debiased</vt:lpstr>
      <vt:lpstr>Update: ST – MW (1)</vt:lpstr>
      <vt:lpstr>Update: ST – MW (2)</vt:lpstr>
      <vt:lpstr>Uncertainty Assessment</vt:lpstr>
      <vt:lpstr>Radiometric Differences Surface TB   EIA=55°   V-pol     SSS=35psu    0°C&lt;SST&lt;30°C</vt:lpstr>
      <vt:lpstr>Permittivity Differences SSS=35psu    0°C&lt;SST&lt;30°C Measurements/Models – MW2012 fit</vt:lpstr>
      <vt:lpstr>Summary and Remaining Issues (1)</vt:lpstr>
      <vt:lpstr>Summary and Remaining Issues (2)</vt:lpstr>
      <vt:lpstr>Additional Slides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Meissner</dc:creator>
  <cp:lastModifiedBy>Thomas Meissner</cp:lastModifiedBy>
  <cp:revision>783</cp:revision>
  <dcterms:created xsi:type="dcterms:W3CDTF">2013-04-05T18:38:07Z</dcterms:created>
  <dcterms:modified xsi:type="dcterms:W3CDTF">2021-05-17T04:36:24Z</dcterms:modified>
</cp:coreProperties>
</file>