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68" r:id="rId1"/>
    <p:sldMasterId id="2147485604" r:id="rId2"/>
    <p:sldMasterId id="2147486110" r:id="rId3"/>
    <p:sldMasterId id="2147486120" r:id="rId4"/>
    <p:sldMasterId id="2147486152" r:id="rId5"/>
    <p:sldMasterId id="2147486186" r:id="rId6"/>
    <p:sldMasterId id="2147486190" r:id="rId7"/>
    <p:sldMasterId id="2147486257" r:id="rId8"/>
  </p:sldMasterIdLst>
  <p:notesMasterIdLst>
    <p:notesMasterId r:id="rId35"/>
  </p:notesMasterIdLst>
  <p:handoutMasterIdLst>
    <p:handoutMasterId r:id="rId36"/>
  </p:handoutMasterIdLst>
  <p:sldIdLst>
    <p:sldId id="300" r:id="rId9"/>
    <p:sldId id="910" r:id="rId10"/>
    <p:sldId id="444" r:id="rId11"/>
    <p:sldId id="3406" r:id="rId12"/>
    <p:sldId id="3883" r:id="rId13"/>
    <p:sldId id="4056" r:id="rId14"/>
    <p:sldId id="4246" r:id="rId15"/>
    <p:sldId id="4294" r:id="rId16"/>
    <p:sldId id="4248" r:id="rId17"/>
    <p:sldId id="4253" r:id="rId18"/>
    <p:sldId id="4250" r:id="rId19"/>
    <p:sldId id="4295" r:id="rId20"/>
    <p:sldId id="4296" r:id="rId21"/>
    <p:sldId id="4297" r:id="rId22"/>
    <p:sldId id="4280" r:id="rId23"/>
    <p:sldId id="4293" r:id="rId24"/>
    <p:sldId id="4281" r:id="rId25"/>
    <p:sldId id="4282" r:id="rId26"/>
    <p:sldId id="4283" r:id="rId27"/>
    <p:sldId id="4298" r:id="rId28"/>
    <p:sldId id="4284" r:id="rId29"/>
    <p:sldId id="4289" r:id="rId30"/>
    <p:sldId id="4290" r:id="rId31"/>
    <p:sldId id="4287" r:id="rId32"/>
    <p:sldId id="4291" r:id="rId33"/>
    <p:sldId id="2340" r:id="rId34"/>
  </p:sldIdLst>
  <p:sldSz cx="12192000" cy="6858000"/>
  <p:notesSz cx="7010400" cy="9296400"/>
  <p:defaultTextStyle>
    <a:defPPr>
      <a:defRPr lang="en-US"/>
    </a:defPPr>
    <a:lvl1pPr algn="l" rtl="0" fontAlgn="base">
      <a:spcBef>
        <a:spcPct val="0"/>
      </a:spcBef>
      <a:spcAft>
        <a:spcPct val="0"/>
      </a:spcAft>
      <a:defRPr sz="1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1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1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1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1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1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1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14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8000"/>
    <a:srgbClr val="FF9999"/>
    <a:srgbClr val="996633"/>
    <a:srgbClr val="FF0000"/>
    <a:srgbClr val="90F50E"/>
    <a:srgbClr val="A3D80C"/>
    <a:srgbClr val="00FF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90" autoAdjust="0"/>
    <p:restoredTop sz="93826" autoAdjust="0"/>
  </p:normalViewPr>
  <p:slideViewPr>
    <p:cSldViewPr>
      <p:cViewPr varScale="1">
        <p:scale>
          <a:sx n="71" d="100"/>
          <a:sy n="71" d="100"/>
        </p:scale>
        <p:origin x="992" y="52"/>
      </p:cViewPr>
      <p:guideLst>
        <p:guide orient="horz" pos="2160"/>
        <p:guide pos="3840"/>
      </p:guideLst>
    </p:cSldViewPr>
  </p:slideViewPr>
  <p:outlineViewPr>
    <p:cViewPr>
      <p:scale>
        <a:sx n="33" d="100"/>
        <a:sy n="33" d="100"/>
      </p:scale>
      <p:origin x="0" y="-23476"/>
    </p:cViewPr>
  </p:outlineViewPr>
  <p:notesTextViewPr>
    <p:cViewPr>
      <p:scale>
        <a:sx n="3" d="2"/>
        <a:sy n="3" d="2"/>
      </p:scale>
      <p:origin x="0" y="0"/>
    </p:cViewPr>
  </p:notesTextViewPr>
  <p:sorterViewPr>
    <p:cViewPr varScale="1">
      <p:scale>
        <a:sx n="1" d="1"/>
        <a:sy n="1" d="1"/>
      </p:scale>
      <p:origin x="0" y="0"/>
    </p:cViewPr>
  </p:sorterViewPr>
  <p:notesViewPr>
    <p:cSldViewPr>
      <p:cViewPr>
        <p:scale>
          <a:sx n="75" d="100"/>
          <a:sy n="75" d="100"/>
        </p:scale>
        <p:origin x="2064" y="-72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8161" cy="468982"/>
          </a:xfrm>
          <a:prstGeom prst="rect">
            <a:avLst/>
          </a:prstGeom>
          <a:noFill/>
          <a:ln w="9525">
            <a:noFill/>
            <a:miter lim="800000"/>
            <a:headEnd/>
            <a:tailEnd/>
          </a:ln>
          <a:effectLst/>
        </p:spPr>
        <p:txBody>
          <a:bodyPr vert="horz" wrap="square" lIns="93520" tIns="46759" rIns="93520" bIns="46759" numCol="1" anchor="t" anchorCtr="0" compatLnSpc="1">
            <a:prstTxWarp prst="textNoShape">
              <a:avLst/>
            </a:prstTxWarp>
          </a:bodyPr>
          <a:lstStyle>
            <a:lvl1pPr defTabSz="935815">
              <a:defRPr sz="1200">
                <a:latin typeface="Tahoma" pitchFamily="34" charset="0"/>
                <a:ea typeface="+mn-ea"/>
              </a:defRPr>
            </a:lvl1pPr>
          </a:lstStyle>
          <a:p>
            <a:pPr>
              <a:defRPr/>
            </a:pPr>
            <a:endParaRPr lang="en-US" altLang="zh-CN"/>
          </a:p>
        </p:txBody>
      </p:sp>
      <p:sp>
        <p:nvSpPr>
          <p:cNvPr id="26627" name="Rectangle 3"/>
          <p:cNvSpPr>
            <a:spLocks noGrp="1" noChangeArrowheads="1"/>
          </p:cNvSpPr>
          <p:nvPr>
            <p:ph type="dt" sz="quarter" idx="1"/>
          </p:nvPr>
        </p:nvSpPr>
        <p:spPr bwMode="auto">
          <a:xfrm>
            <a:off x="3972240" y="0"/>
            <a:ext cx="3038160" cy="468982"/>
          </a:xfrm>
          <a:prstGeom prst="rect">
            <a:avLst/>
          </a:prstGeom>
          <a:noFill/>
          <a:ln w="9525">
            <a:noFill/>
            <a:miter lim="800000"/>
            <a:headEnd/>
            <a:tailEnd/>
          </a:ln>
          <a:effectLst/>
        </p:spPr>
        <p:txBody>
          <a:bodyPr vert="horz" wrap="square" lIns="93520" tIns="46759" rIns="93520" bIns="46759" numCol="1" anchor="t" anchorCtr="0" compatLnSpc="1">
            <a:prstTxWarp prst="textNoShape">
              <a:avLst/>
            </a:prstTxWarp>
          </a:bodyPr>
          <a:lstStyle>
            <a:lvl1pPr algn="r" defTabSz="935815">
              <a:defRPr sz="1200">
                <a:latin typeface="Tahoma" pitchFamily="34" charset="0"/>
                <a:ea typeface="+mn-ea"/>
              </a:defRPr>
            </a:lvl1pPr>
          </a:lstStyle>
          <a:p>
            <a:pPr>
              <a:defRPr/>
            </a:pPr>
            <a:endParaRPr lang="en-US" altLang="zh-CN"/>
          </a:p>
        </p:txBody>
      </p:sp>
      <p:sp>
        <p:nvSpPr>
          <p:cNvPr id="26628" name="Rectangle 4"/>
          <p:cNvSpPr>
            <a:spLocks noGrp="1" noChangeArrowheads="1"/>
          </p:cNvSpPr>
          <p:nvPr>
            <p:ph type="ftr" sz="quarter" idx="2"/>
          </p:nvPr>
        </p:nvSpPr>
        <p:spPr bwMode="auto">
          <a:xfrm>
            <a:off x="0" y="8832221"/>
            <a:ext cx="3038161" cy="464180"/>
          </a:xfrm>
          <a:prstGeom prst="rect">
            <a:avLst/>
          </a:prstGeom>
          <a:noFill/>
          <a:ln w="9525">
            <a:noFill/>
            <a:miter lim="800000"/>
            <a:headEnd/>
            <a:tailEnd/>
          </a:ln>
          <a:effectLst/>
        </p:spPr>
        <p:txBody>
          <a:bodyPr vert="horz" wrap="square" lIns="93520" tIns="46759" rIns="93520" bIns="46759" numCol="1" anchor="b" anchorCtr="0" compatLnSpc="1">
            <a:prstTxWarp prst="textNoShape">
              <a:avLst/>
            </a:prstTxWarp>
          </a:bodyPr>
          <a:lstStyle>
            <a:lvl1pPr defTabSz="935815">
              <a:defRPr sz="1200">
                <a:latin typeface="Tahoma" pitchFamily="34" charset="0"/>
                <a:ea typeface="+mn-ea"/>
              </a:defRPr>
            </a:lvl1pPr>
          </a:lstStyle>
          <a:p>
            <a:pPr>
              <a:defRPr/>
            </a:pPr>
            <a:endParaRPr lang="en-US" altLang="zh-CN"/>
          </a:p>
        </p:txBody>
      </p:sp>
      <p:sp>
        <p:nvSpPr>
          <p:cNvPr id="26629" name="Rectangle 5"/>
          <p:cNvSpPr>
            <a:spLocks noGrp="1" noChangeArrowheads="1"/>
          </p:cNvSpPr>
          <p:nvPr>
            <p:ph type="sldNum" sz="quarter" idx="3"/>
          </p:nvPr>
        </p:nvSpPr>
        <p:spPr bwMode="auto">
          <a:xfrm>
            <a:off x="3972240" y="8832221"/>
            <a:ext cx="3038160" cy="464180"/>
          </a:xfrm>
          <a:prstGeom prst="rect">
            <a:avLst/>
          </a:prstGeom>
          <a:noFill/>
          <a:ln w="9525">
            <a:noFill/>
            <a:miter lim="800000"/>
            <a:headEnd/>
            <a:tailEnd/>
          </a:ln>
          <a:effectLst/>
        </p:spPr>
        <p:txBody>
          <a:bodyPr vert="horz" wrap="square" lIns="93520" tIns="46759" rIns="93520" bIns="46759" numCol="1" anchor="b" anchorCtr="0" compatLnSpc="1">
            <a:prstTxWarp prst="textNoShape">
              <a:avLst/>
            </a:prstTxWarp>
          </a:bodyPr>
          <a:lstStyle>
            <a:lvl1pPr algn="r" defTabSz="935815">
              <a:defRPr sz="1200">
                <a:latin typeface="Tahoma" pitchFamily="34" charset="0"/>
                <a:ea typeface="SimSun" pitchFamily="2" charset="-122"/>
              </a:defRPr>
            </a:lvl1pPr>
          </a:lstStyle>
          <a:p>
            <a:pPr>
              <a:defRPr/>
            </a:pPr>
            <a:fld id="{C2FCE081-3904-42BC-BC7A-73D159B27998}" type="slidenum">
              <a:rPr lang="zh-CN" altLang="en-US"/>
              <a:pPr>
                <a:defRPr/>
              </a:pPr>
              <a:t>‹#›</a:t>
            </a:fld>
            <a:endParaRPr lang="en-US" altLang="zh-CN"/>
          </a:p>
        </p:txBody>
      </p:sp>
    </p:spTree>
    <p:extLst>
      <p:ext uri="{BB962C8B-B14F-4D97-AF65-F5344CB8AC3E}">
        <p14:creationId xmlns:p14="http://schemas.microsoft.com/office/powerpoint/2010/main" val="4220837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051001" cy="460979"/>
          </a:xfrm>
          <a:prstGeom prst="rect">
            <a:avLst/>
          </a:prstGeom>
          <a:noFill/>
          <a:ln w="9525">
            <a:noFill/>
            <a:miter lim="800000"/>
            <a:headEnd/>
            <a:tailEnd/>
          </a:ln>
          <a:effectLst/>
        </p:spPr>
        <p:txBody>
          <a:bodyPr vert="horz" wrap="square" lIns="92228" tIns="46113" rIns="92228" bIns="46113" numCol="1" anchor="t" anchorCtr="0" compatLnSpc="1">
            <a:prstTxWarp prst="textNoShape">
              <a:avLst/>
            </a:prstTxWarp>
          </a:bodyPr>
          <a:lstStyle>
            <a:lvl1pPr>
              <a:defRPr sz="1200">
                <a:latin typeface="Tahoma" pitchFamily="34" charset="0"/>
                <a:ea typeface="+mn-ea"/>
              </a:defRPr>
            </a:lvl1pPr>
          </a:lstStyle>
          <a:p>
            <a:pPr>
              <a:defRPr/>
            </a:pPr>
            <a:endParaRPr lang="en-US" altLang="zh-CN"/>
          </a:p>
        </p:txBody>
      </p:sp>
      <p:sp>
        <p:nvSpPr>
          <p:cNvPr id="84995" name="Rectangle 3"/>
          <p:cNvSpPr>
            <a:spLocks noGrp="1" noChangeArrowheads="1"/>
          </p:cNvSpPr>
          <p:nvPr>
            <p:ph type="dt" idx="1"/>
          </p:nvPr>
        </p:nvSpPr>
        <p:spPr bwMode="auto">
          <a:xfrm>
            <a:off x="3965820" y="0"/>
            <a:ext cx="3051000" cy="460979"/>
          </a:xfrm>
          <a:prstGeom prst="rect">
            <a:avLst/>
          </a:prstGeom>
          <a:noFill/>
          <a:ln w="9525">
            <a:noFill/>
            <a:miter lim="800000"/>
            <a:headEnd/>
            <a:tailEnd/>
          </a:ln>
          <a:effectLst/>
        </p:spPr>
        <p:txBody>
          <a:bodyPr vert="horz" wrap="square" lIns="92228" tIns="46113" rIns="92228" bIns="46113" numCol="1" anchor="t" anchorCtr="0" compatLnSpc="1">
            <a:prstTxWarp prst="textNoShape">
              <a:avLst/>
            </a:prstTxWarp>
          </a:bodyPr>
          <a:lstStyle>
            <a:lvl1pPr algn="r">
              <a:defRPr sz="1200">
                <a:latin typeface="Tahoma" pitchFamily="34" charset="0"/>
                <a:ea typeface="+mn-ea"/>
              </a:defRPr>
            </a:lvl1pPr>
          </a:lstStyle>
          <a:p>
            <a:pPr>
              <a:defRPr/>
            </a:pPr>
            <a:endParaRPr lang="en-US" altLang="zh-CN"/>
          </a:p>
        </p:txBody>
      </p:sp>
      <p:sp>
        <p:nvSpPr>
          <p:cNvPr id="277508" name="Rectangle 4"/>
          <p:cNvSpPr>
            <a:spLocks noGrp="1" noRot="1" noChangeAspect="1" noChangeArrowheads="1" noTextEdit="1"/>
          </p:cNvSpPr>
          <p:nvPr>
            <p:ph type="sldImg" idx="2"/>
          </p:nvPr>
        </p:nvSpPr>
        <p:spPr bwMode="auto">
          <a:xfrm>
            <a:off x="444500" y="693738"/>
            <a:ext cx="6132513" cy="344963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7" name="Rectangle 5"/>
          <p:cNvSpPr>
            <a:spLocks noGrp="1" noChangeArrowheads="1"/>
          </p:cNvSpPr>
          <p:nvPr>
            <p:ph type="body" sz="quarter" idx="3"/>
          </p:nvPr>
        </p:nvSpPr>
        <p:spPr bwMode="auto">
          <a:xfrm>
            <a:off x="914819" y="4454526"/>
            <a:ext cx="5187182" cy="4145605"/>
          </a:xfrm>
          <a:prstGeom prst="rect">
            <a:avLst/>
          </a:prstGeom>
          <a:noFill/>
          <a:ln w="9525">
            <a:noFill/>
            <a:miter lim="800000"/>
            <a:headEnd/>
            <a:tailEnd/>
          </a:ln>
          <a:effectLst/>
        </p:spPr>
        <p:txBody>
          <a:bodyPr vert="horz" wrap="square" lIns="92228" tIns="46113" rIns="92228" bIns="46113"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84998" name="Rectangle 6"/>
          <p:cNvSpPr>
            <a:spLocks noGrp="1" noChangeArrowheads="1"/>
          </p:cNvSpPr>
          <p:nvPr>
            <p:ph type="ftr" sz="quarter" idx="4"/>
          </p:nvPr>
        </p:nvSpPr>
        <p:spPr bwMode="auto">
          <a:xfrm>
            <a:off x="0" y="8832220"/>
            <a:ext cx="3051001" cy="460979"/>
          </a:xfrm>
          <a:prstGeom prst="rect">
            <a:avLst/>
          </a:prstGeom>
          <a:noFill/>
          <a:ln w="9525">
            <a:noFill/>
            <a:miter lim="800000"/>
            <a:headEnd/>
            <a:tailEnd/>
          </a:ln>
          <a:effectLst/>
        </p:spPr>
        <p:txBody>
          <a:bodyPr vert="horz" wrap="square" lIns="92228" tIns="46113" rIns="92228" bIns="46113" numCol="1" anchor="b" anchorCtr="0" compatLnSpc="1">
            <a:prstTxWarp prst="textNoShape">
              <a:avLst/>
            </a:prstTxWarp>
          </a:bodyPr>
          <a:lstStyle>
            <a:lvl1pPr>
              <a:defRPr sz="1200">
                <a:latin typeface="Tahoma" pitchFamily="34" charset="0"/>
                <a:ea typeface="+mn-ea"/>
              </a:defRPr>
            </a:lvl1pPr>
          </a:lstStyle>
          <a:p>
            <a:pPr>
              <a:defRPr/>
            </a:pPr>
            <a:endParaRPr lang="en-US" altLang="zh-CN"/>
          </a:p>
        </p:txBody>
      </p:sp>
      <p:sp>
        <p:nvSpPr>
          <p:cNvPr id="84999" name="Rectangle 7"/>
          <p:cNvSpPr>
            <a:spLocks noGrp="1" noChangeArrowheads="1"/>
          </p:cNvSpPr>
          <p:nvPr>
            <p:ph type="sldNum" sz="quarter" idx="5"/>
          </p:nvPr>
        </p:nvSpPr>
        <p:spPr bwMode="auto">
          <a:xfrm>
            <a:off x="3965820" y="8832220"/>
            <a:ext cx="3051000" cy="460979"/>
          </a:xfrm>
          <a:prstGeom prst="rect">
            <a:avLst/>
          </a:prstGeom>
          <a:noFill/>
          <a:ln w="9525">
            <a:noFill/>
            <a:miter lim="800000"/>
            <a:headEnd/>
            <a:tailEnd/>
          </a:ln>
          <a:effectLst/>
        </p:spPr>
        <p:txBody>
          <a:bodyPr vert="horz" wrap="square" lIns="92228" tIns="46113" rIns="92228" bIns="46113" numCol="1" anchor="b" anchorCtr="0" compatLnSpc="1">
            <a:prstTxWarp prst="textNoShape">
              <a:avLst/>
            </a:prstTxWarp>
          </a:bodyPr>
          <a:lstStyle>
            <a:lvl1pPr algn="r">
              <a:defRPr sz="1200">
                <a:latin typeface="Tahoma" pitchFamily="34" charset="0"/>
                <a:ea typeface="SimSun" pitchFamily="2" charset="-122"/>
              </a:defRPr>
            </a:lvl1pPr>
          </a:lstStyle>
          <a:p>
            <a:pPr>
              <a:defRPr/>
            </a:pPr>
            <a:fld id="{D60648C6-ECB8-4565-8DD8-FB3614897FCA}" type="slidenum">
              <a:rPr lang="zh-CN" altLang="en-US"/>
              <a:pPr>
                <a:defRPr/>
              </a:pPr>
              <a:t>‹#›</a:t>
            </a:fld>
            <a:endParaRPr lang="en-US" altLang="zh-CN"/>
          </a:p>
        </p:txBody>
      </p:sp>
    </p:spTree>
    <p:extLst>
      <p:ext uri="{BB962C8B-B14F-4D97-AF65-F5344CB8AC3E}">
        <p14:creationId xmlns:p14="http://schemas.microsoft.com/office/powerpoint/2010/main" val="1688982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pPr marL="0" marR="0" lvl="0" indent="0" algn="r" defTabSz="928668" rtl="0" eaLnBrk="0" fontAlgn="base" latinLnBrk="0" hangingPunct="0">
              <a:lnSpc>
                <a:spcPct val="100000"/>
              </a:lnSpc>
              <a:spcBef>
                <a:spcPct val="0"/>
              </a:spcBef>
              <a:spcAft>
                <a:spcPct val="0"/>
              </a:spcAft>
              <a:buClrTx/>
              <a:buSzTx/>
              <a:buFontTx/>
              <a:buNone/>
              <a:tabLst/>
              <a:defRPr/>
            </a:pPr>
            <a:fld id="{95364E0E-A338-419A-A63C-83C182EBBF57}" type="slidenum">
              <a:rPr kumimoji="0" lang="zh-CN" altLang="en-US" sz="1200" b="0" i="0" u="none" strike="noStrike" kern="1200" cap="none" spc="0" normalizeH="0" baseline="0" noProof="0" smtClean="0">
                <a:ln>
                  <a:noFill/>
                </a:ln>
                <a:solidFill>
                  <a:srgbClr val="000000"/>
                </a:solidFill>
                <a:effectLst/>
                <a:uLnTx/>
                <a:uFillTx/>
                <a:latin typeface="Arial" charset="0"/>
                <a:ea typeface="MS PGothic" pitchFamily="34" charset="-128"/>
                <a:cs typeface="+mn-cs"/>
              </a:rPr>
              <a:pPr marL="0" marR="0" lvl="0" indent="0" algn="r" defTabSz="928668" rtl="0" eaLnBrk="0" fontAlgn="base" latinLnBrk="0" hangingPunct="0">
                <a:lnSpc>
                  <a:spcPct val="100000"/>
                </a:lnSpc>
                <a:spcBef>
                  <a:spcPct val="0"/>
                </a:spcBef>
                <a:spcAft>
                  <a:spcPct val="0"/>
                </a:spcAft>
                <a:buClrTx/>
                <a:buSzTx/>
                <a:buFontTx/>
                <a:buNone/>
                <a:tabLst/>
                <a:defRPr/>
              </a:pPr>
              <a:t>1</a:t>
            </a:fld>
            <a:endParaRPr kumimoji="0" lang="en-US" altLang="zh-CN" sz="1200" b="0" i="0" u="none" strike="noStrike" kern="1200" cap="none" spc="0" normalizeH="0" baseline="0" noProof="0">
              <a:ln>
                <a:noFill/>
              </a:ln>
              <a:solidFill>
                <a:srgbClr val="000000"/>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2417312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0648C6-ECB8-4565-8DD8-FB3614897FCA}" type="slidenum">
              <a:rPr kumimoji="0" lang="zh-CN" altLang="en-US" sz="1200" b="0" i="0" u="none" strike="noStrike" kern="1200" cap="none" spc="0" normalizeH="0" baseline="0" noProof="0" smtClean="0">
                <a:ln>
                  <a:noFill/>
                </a:ln>
                <a:solidFill>
                  <a:srgbClr val="000000"/>
                </a:solidFill>
                <a:effectLst/>
                <a:uLnTx/>
                <a:uFillTx/>
                <a:latin typeface="Tahoma" pitchFamily="34" charset="0"/>
                <a:ea typeface="SimSun"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zh-CN" sz="1200" b="0" i="0" u="none" strike="noStrike" kern="1200" cap="none" spc="0" normalizeH="0" baseline="0" noProof="0">
              <a:ln>
                <a:noFill/>
              </a:ln>
              <a:solidFill>
                <a:srgbClr val="000000"/>
              </a:solidFill>
              <a:effectLst/>
              <a:uLnTx/>
              <a:uFillTx/>
              <a:latin typeface="Tahoma" pitchFamily="34" charset="0"/>
              <a:ea typeface="SimSun" pitchFamily="2" charset="-122"/>
              <a:cs typeface="+mn-cs"/>
            </a:endParaRPr>
          </a:p>
        </p:txBody>
      </p:sp>
    </p:spTree>
    <p:extLst>
      <p:ext uri="{BB962C8B-B14F-4D97-AF65-F5344CB8AC3E}">
        <p14:creationId xmlns:p14="http://schemas.microsoft.com/office/powerpoint/2010/main" val="4112412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pPr>
              <a:defRPr/>
            </a:pPr>
            <a:fld id="{D60648C6-ECB8-4565-8DD8-FB3614897FCA}" type="slidenum">
              <a:rPr lang="zh-CN" altLang="en-US" smtClean="0"/>
              <a:pPr>
                <a:defRPr/>
              </a:pPr>
              <a:t>17</a:t>
            </a:fld>
            <a:endParaRPr lang="en-US" altLang="zh-CN"/>
          </a:p>
        </p:txBody>
      </p:sp>
    </p:spTree>
    <p:extLst>
      <p:ext uri="{BB962C8B-B14F-4D97-AF65-F5344CB8AC3E}">
        <p14:creationId xmlns:p14="http://schemas.microsoft.com/office/powerpoint/2010/main" val="2277664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60648C6-ECB8-4565-8DD8-FB3614897FCA}" type="slidenum">
              <a:rPr lang="zh-CN" altLang="en-US" smtClean="0"/>
              <a:pPr>
                <a:defRPr/>
              </a:pPr>
              <a:t>20</a:t>
            </a:fld>
            <a:endParaRPr lang="en-US" altLang="zh-CN"/>
          </a:p>
        </p:txBody>
      </p:sp>
    </p:spTree>
    <p:extLst>
      <p:ext uri="{BB962C8B-B14F-4D97-AF65-F5344CB8AC3E}">
        <p14:creationId xmlns:p14="http://schemas.microsoft.com/office/powerpoint/2010/main" val="2349443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60648C6-ECB8-4565-8DD8-FB3614897FCA}" type="slidenum">
              <a:rPr lang="zh-CN" altLang="en-US" smtClean="0"/>
              <a:pPr>
                <a:defRPr/>
              </a:pPr>
              <a:t>21</a:t>
            </a:fld>
            <a:endParaRPr lang="en-US" altLang="zh-CN"/>
          </a:p>
        </p:txBody>
      </p:sp>
    </p:spTree>
    <p:extLst>
      <p:ext uri="{BB962C8B-B14F-4D97-AF65-F5344CB8AC3E}">
        <p14:creationId xmlns:p14="http://schemas.microsoft.com/office/powerpoint/2010/main" val="1160989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60648C6-ECB8-4565-8DD8-FB3614897FCA}" type="slidenum">
              <a:rPr lang="zh-CN" altLang="en-US" smtClean="0"/>
              <a:pPr>
                <a:defRPr/>
              </a:pPr>
              <a:t>25</a:t>
            </a:fld>
            <a:endParaRPr lang="en-US" altLang="zh-CN"/>
          </a:p>
        </p:txBody>
      </p:sp>
    </p:spTree>
    <p:extLst>
      <p:ext uri="{BB962C8B-B14F-4D97-AF65-F5344CB8AC3E}">
        <p14:creationId xmlns:p14="http://schemas.microsoft.com/office/powerpoint/2010/main" val="4247458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2E6BC-1881-4044-A6B2-FE71DD9876B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8915" name="Rectangle 2"/>
          <p:cNvSpPr>
            <a:spLocks noGrp="1" noRot="1" noChangeAspect="1" noChangeArrowheads="1" noTextEdit="1"/>
          </p:cNvSpPr>
          <p:nvPr>
            <p:ph type="sldImg"/>
          </p:nvPr>
        </p:nvSpPr>
        <p:spPr>
          <a:xfrm>
            <a:off x="415925" y="681038"/>
            <a:ext cx="6035675" cy="3395662"/>
          </a:xfrm>
          <a:ln/>
        </p:spPr>
      </p:sp>
      <p:sp>
        <p:nvSpPr>
          <p:cNvPr id="38916" name="Rectangle 3"/>
          <p:cNvSpPr>
            <a:spLocks noGrp="1" noChangeArrowheads="1"/>
          </p:cNvSpPr>
          <p:nvPr>
            <p:ph type="body" idx="1"/>
          </p:nvPr>
        </p:nvSpPr>
        <p:spPr>
          <a:xfrm>
            <a:off x="894931" y="4381764"/>
            <a:ext cx="5074418" cy="4076752"/>
          </a:xfrm>
          <a:noFill/>
          <a:ln/>
        </p:spPr>
        <p:txBody>
          <a:bodyPr/>
          <a:lstStyle/>
          <a:p>
            <a:endParaRPr lang="en-US" dirty="0">
              <a:latin typeface="Arial" pitchFamily="34" charset="0"/>
            </a:endParaRPr>
          </a:p>
        </p:txBody>
      </p:sp>
    </p:spTree>
    <p:extLst>
      <p:ext uri="{BB962C8B-B14F-4D97-AF65-F5344CB8AC3E}">
        <p14:creationId xmlns:p14="http://schemas.microsoft.com/office/powerpoint/2010/main" val="1691135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60648C6-ECB8-4565-8DD8-FB3614897FCA}" type="slidenum">
              <a:rPr lang="zh-CN" altLang="en-US" smtClean="0"/>
              <a:pPr>
                <a:defRPr/>
              </a:pPr>
              <a:t>2</a:t>
            </a:fld>
            <a:endParaRPr lang="en-US" altLang="zh-CN"/>
          </a:p>
        </p:txBody>
      </p:sp>
    </p:spTree>
    <p:extLst>
      <p:ext uri="{BB962C8B-B14F-4D97-AF65-F5344CB8AC3E}">
        <p14:creationId xmlns:p14="http://schemas.microsoft.com/office/powerpoint/2010/main" val="765505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pPr marL="0" marR="0" lvl="0" indent="0" algn="r" defTabSz="928668" rtl="0" eaLnBrk="0" fontAlgn="base" latinLnBrk="0" hangingPunct="0">
              <a:lnSpc>
                <a:spcPct val="100000"/>
              </a:lnSpc>
              <a:spcBef>
                <a:spcPct val="0"/>
              </a:spcBef>
              <a:spcAft>
                <a:spcPct val="0"/>
              </a:spcAft>
              <a:buClrTx/>
              <a:buSzTx/>
              <a:buFontTx/>
              <a:buNone/>
              <a:tabLst/>
              <a:defRPr/>
            </a:pPr>
            <a:fld id="{95364E0E-A338-419A-A63C-83C182EBBF57}" type="slidenum">
              <a:rPr kumimoji="0" lang="zh-CN" altLang="en-US" sz="1200" b="0" i="0" u="none" strike="noStrike" kern="1200" cap="none" spc="0" normalizeH="0" baseline="0" noProof="0" smtClean="0">
                <a:ln>
                  <a:noFill/>
                </a:ln>
                <a:solidFill>
                  <a:srgbClr val="000000"/>
                </a:solidFill>
                <a:effectLst/>
                <a:uLnTx/>
                <a:uFillTx/>
                <a:latin typeface="Arial" charset="0"/>
                <a:ea typeface="MS PGothic" pitchFamily="34" charset="-128"/>
                <a:cs typeface="+mn-cs"/>
              </a:rPr>
              <a:pPr marL="0" marR="0" lvl="0" indent="0" algn="r" defTabSz="928668" rtl="0" eaLnBrk="0" fontAlgn="base" latinLnBrk="0" hangingPunct="0">
                <a:lnSpc>
                  <a:spcPct val="100000"/>
                </a:lnSpc>
                <a:spcBef>
                  <a:spcPct val="0"/>
                </a:spcBef>
                <a:spcAft>
                  <a:spcPct val="0"/>
                </a:spcAft>
                <a:buClrTx/>
                <a:buSzTx/>
                <a:buFontTx/>
                <a:buNone/>
                <a:tabLst/>
                <a:defRPr/>
              </a:pPr>
              <a:t>3</a:t>
            </a:fld>
            <a:endParaRPr kumimoji="0" lang="en-US" altLang="zh-CN" sz="1200" b="0" i="0" u="none" strike="noStrike" kern="1200" cap="none" spc="0" normalizeH="0" baseline="0" noProof="0">
              <a:ln>
                <a:noFill/>
              </a:ln>
              <a:solidFill>
                <a:srgbClr val="000000"/>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2024864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693738"/>
            <a:ext cx="6132513" cy="3449637"/>
          </a:xfrm>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Times New Roman" pitchFamily="18" charset="0"/>
                <a:ea typeface="MS PGothic" pitchFamily="34" charset="-128"/>
                <a:cs typeface="+mn-cs"/>
              </a:rPr>
              <a:t>.</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0648C6-ECB8-4565-8DD8-FB3614897FCA}" type="slidenum">
              <a:rPr kumimoji="0" lang="zh-CN" altLang="en-US" sz="1200" b="0" i="0" u="none" strike="noStrike" kern="1200" cap="none" spc="0" normalizeH="0" baseline="0" noProof="0" smtClean="0">
                <a:ln>
                  <a:noFill/>
                </a:ln>
                <a:solidFill>
                  <a:srgbClr val="000000"/>
                </a:solidFill>
                <a:effectLst/>
                <a:uLnTx/>
                <a:uFillTx/>
                <a:latin typeface="Tahoma" pitchFamily="34" charset="0"/>
                <a:ea typeface="SimSun"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zh-CN" sz="1200" b="0" i="0" u="none" strike="noStrike" kern="1200" cap="none" spc="0" normalizeH="0" baseline="0" noProof="0">
              <a:ln>
                <a:noFill/>
              </a:ln>
              <a:solidFill>
                <a:srgbClr val="000000"/>
              </a:solidFill>
              <a:effectLst/>
              <a:uLnTx/>
              <a:uFillTx/>
              <a:latin typeface="Tahoma" pitchFamily="34" charset="0"/>
              <a:ea typeface="SimSun" pitchFamily="2" charset="-122"/>
              <a:cs typeface="+mn-cs"/>
            </a:endParaRPr>
          </a:p>
        </p:txBody>
      </p:sp>
    </p:spTree>
    <p:extLst>
      <p:ext uri="{BB962C8B-B14F-4D97-AF65-F5344CB8AC3E}">
        <p14:creationId xmlns:p14="http://schemas.microsoft.com/office/powerpoint/2010/main" val="3931727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60648C6-ECB8-4565-8DD8-FB3614897FCA}" type="slidenum">
              <a:rPr lang="zh-CN" altLang="en-US" smtClean="0"/>
              <a:pPr>
                <a:defRPr/>
              </a:pPr>
              <a:t>5</a:t>
            </a:fld>
            <a:endParaRPr lang="en-US" altLang="zh-CN"/>
          </a:p>
        </p:txBody>
      </p:sp>
    </p:spTree>
    <p:extLst>
      <p:ext uri="{BB962C8B-B14F-4D97-AF65-F5344CB8AC3E}">
        <p14:creationId xmlns:p14="http://schemas.microsoft.com/office/powerpoint/2010/main" val="2482294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60648C6-ECB8-4565-8DD8-FB3614897FCA}" type="slidenum">
              <a:rPr lang="zh-CN" altLang="en-US" smtClean="0"/>
              <a:pPr>
                <a:defRPr/>
              </a:pPr>
              <a:t>6</a:t>
            </a:fld>
            <a:endParaRPr lang="en-US" altLang="zh-CN"/>
          </a:p>
        </p:txBody>
      </p:sp>
    </p:spTree>
    <p:extLst>
      <p:ext uri="{BB962C8B-B14F-4D97-AF65-F5344CB8AC3E}">
        <p14:creationId xmlns:p14="http://schemas.microsoft.com/office/powerpoint/2010/main" val="2675765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双尺度粗糙度理论将洋面模拟为由大尺度和小尺度的波组成，小尺度波叠加在大尺度波上。大尺度波的散射使用几何光学进行模拟，小尺度波的散射使用</a:t>
            </a:r>
            <a:r>
              <a:rPr lang="en-US" altLang="zh-CN" dirty="0"/>
              <a:t>Bragg</a:t>
            </a:r>
            <a:r>
              <a:rPr lang="zh-CN" altLang="en-US" dirty="0"/>
              <a:t>散射模拟。选择双尺度粗糙度理论是因为我们想要发展一个具有较宽微波适用频段的洋面</a:t>
            </a:r>
            <a:r>
              <a:rPr lang="en-US" altLang="zh-CN" dirty="0"/>
              <a:t>BRDF</a:t>
            </a:r>
            <a:r>
              <a:rPr lang="zh-CN" altLang="en-US" dirty="0"/>
              <a:t>，以实现不同星载仪器的应用。</a:t>
            </a:r>
          </a:p>
        </p:txBody>
      </p:sp>
      <p:sp>
        <p:nvSpPr>
          <p:cNvPr id="4" name="灯片编号占位符 3"/>
          <p:cNvSpPr>
            <a:spLocks noGrp="1"/>
          </p:cNvSpPr>
          <p:nvPr>
            <p:ph type="sldNum" sz="quarter" idx="5"/>
          </p:nvPr>
        </p:nvSpPr>
        <p:spPr/>
        <p:txBody>
          <a:bodyPr/>
          <a:lstStyle/>
          <a:p>
            <a:pPr>
              <a:defRPr/>
            </a:pPr>
            <a:fld id="{D60648C6-ECB8-4565-8DD8-FB3614897FCA}" type="slidenum">
              <a:rPr lang="zh-CN" altLang="en-US" smtClean="0"/>
              <a:pPr>
                <a:defRPr/>
              </a:pPr>
              <a:t>7</a:t>
            </a:fld>
            <a:endParaRPr lang="en-US" altLang="zh-CN"/>
          </a:p>
        </p:txBody>
      </p:sp>
    </p:spTree>
    <p:extLst>
      <p:ext uri="{BB962C8B-B14F-4D97-AF65-F5344CB8AC3E}">
        <p14:creationId xmlns:p14="http://schemas.microsoft.com/office/powerpoint/2010/main" val="1255146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60648C6-ECB8-4565-8DD8-FB3614897FCA}" type="slidenum">
              <a:rPr lang="zh-CN" altLang="en-US" smtClean="0"/>
              <a:pPr>
                <a:defRPr/>
              </a:pPr>
              <a:t>8</a:t>
            </a:fld>
            <a:endParaRPr lang="en-US" altLang="zh-CN"/>
          </a:p>
        </p:txBody>
      </p:sp>
    </p:spTree>
    <p:extLst>
      <p:ext uri="{BB962C8B-B14F-4D97-AF65-F5344CB8AC3E}">
        <p14:creationId xmlns:p14="http://schemas.microsoft.com/office/powerpoint/2010/main" val="3109984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0648C6-ECB8-4565-8DD8-FB3614897FCA}" type="slidenum">
              <a:rPr kumimoji="0" lang="zh-CN" altLang="en-US" sz="1200" b="0" i="0" u="none" strike="noStrike" kern="1200" cap="none" spc="0" normalizeH="0" baseline="0" noProof="0" smtClean="0">
                <a:ln>
                  <a:noFill/>
                </a:ln>
                <a:solidFill>
                  <a:srgbClr val="000000"/>
                </a:solidFill>
                <a:effectLst/>
                <a:uLnTx/>
                <a:uFillTx/>
                <a:latin typeface="Tahoma" pitchFamily="34" charset="0"/>
                <a:ea typeface="SimSun"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zh-CN" sz="1200" b="0" i="0" u="none" strike="noStrike" kern="1200" cap="none" spc="0" normalizeH="0" baseline="0" noProof="0">
              <a:ln>
                <a:noFill/>
              </a:ln>
              <a:solidFill>
                <a:srgbClr val="000000"/>
              </a:solidFill>
              <a:effectLst/>
              <a:uLnTx/>
              <a:uFillTx/>
              <a:latin typeface="Tahoma" pitchFamily="34" charset="0"/>
              <a:ea typeface="SimSun" pitchFamily="2" charset="-122"/>
              <a:cs typeface="+mn-cs"/>
            </a:endParaRPr>
          </a:p>
        </p:txBody>
      </p:sp>
    </p:spTree>
    <p:extLst>
      <p:ext uri="{BB962C8B-B14F-4D97-AF65-F5344CB8AC3E}">
        <p14:creationId xmlns:p14="http://schemas.microsoft.com/office/powerpoint/2010/main" val="2494418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sz="1200"/>
            </a:lvl1pPr>
          </a:lstStyle>
          <a:p>
            <a:fld id="{DFD2B8FD-748F-471C-80AD-BDB00124D3AA}" type="slidenum">
              <a:rPr lang="en-US" smtClean="0"/>
              <a:pPr/>
              <a:t>‹#›</a:t>
            </a:fld>
            <a:endParaRPr lang="en-US"/>
          </a:p>
        </p:txBody>
      </p:sp>
    </p:spTree>
    <p:extLst>
      <p:ext uri="{BB962C8B-B14F-4D97-AF65-F5344CB8AC3E}">
        <p14:creationId xmlns:p14="http://schemas.microsoft.com/office/powerpoint/2010/main" val="2146436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10972800" cy="914400"/>
          </a:xfrm>
        </p:spPr>
        <p:txBody>
          <a:bodyPr/>
          <a:lstStyle/>
          <a:p>
            <a:r>
              <a:rPr lang="en-US" dirty="0"/>
              <a:t>Click to edit Master title style</a:t>
            </a:r>
          </a:p>
        </p:txBody>
      </p:sp>
      <p:sp>
        <p:nvSpPr>
          <p:cNvPr id="3" name="Content Placeholder 2"/>
          <p:cNvSpPr>
            <a:spLocks noGrp="1"/>
          </p:cNvSpPr>
          <p:nvPr>
            <p:ph idx="1"/>
          </p:nvPr>
        </p:nvSpPr>
        <p:spPr>
          <a:xfrm>
            <a:off x="609600" y="1448594"/>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03200" y="6416676"/>
            <a:ext cx="1219200" cy="365125"/>
          </a:xfrm>
          <a:prstGeom prst="rect">
            <a:avLst/>
          </a:prstGeom>
        </p:spPr>
        <p:txBody>
          <a:bodyPr/>
          <a:lstStyle/>
          <a:p>
            <a:fld id="{73224A76-D8AC-448D-82F4-15383AD588CE}" type="datetime1">
              <a:rPr lang="en-US" smtClean="0">
                <a:solidFill>
                  <a:prstClr val="black">
                    <a:tint val="75000"/>
                  </a:prstClr>
                </a:solidFill>
              </a:rPr>
              <a:pPr/>
              <a:t>10/18/2022</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7672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6796" y="0"/>
            <a:ext cx="10972800" cy="914400"/>
          </a:xfrm>
        </p:spPr>
        <p:txBody>
          <a:bodyPr/>
          <a:lstStyle/>
          <a:p>
            <a:r>
              <a:rPr lang="en-US"/>
              <a:t>Click to edit Master title style</a:t>
            </a:r>
          </a:p>
        </p:txBody>
      </p:sp>
      <p:sp>
        <p:nvSpPr>
          <p:cNvPr id="3" name="Content Placeholder 2"/>
          <p:cNvSpPr>
            <a:spLocks noGrp="1"/>
          </p:cNvSpPr>
          <p:nvPr>
            <p:ph sz="half" idx="1"/>
          </p:nvPr>
        </p:nvSpPr>
        <p:spPr>
          <a:xfrm>
            <a:off x="406400" y="14478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478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101600" y="6477001"/>
            <a:ext cx="1320800" cy="365125"/>
          </a:xfrm>
          <a:prstGeom prst="rect">
            <a:avLst/>
          </a:prstGeom>
        </p:spPr>
        <p:txBody>
          <a:bodyPr/>
          <a:lstStyle/>
          <a:p>
            <a:fld id="{010A5005-E4AF-43C5-B79F-8F795D4CF96E}" type="datetime1">
              <a:rPr lang="en-US" smtClean="0">
                <a:solidFill>
                  <a:prstClr val="black">
                    <a:tint val="75000"/>
                  </a:prstClr>
                </a:solidFill>
              </a:rPr>
              <a:pPr/>
              <a:t>10/18/2022</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870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60400" y="0"/>
            <a:ext cx="10972800" cy="914400"/>
          </a:xfrm>
        </p:spPr>
        <p:txBody>
          <a:bodyPr/>
          <a:lstStyle/>
          <a:p>
            <a:r>
              <a:rPr lang="en-US"/>
              <a:t>Click to edit Master title style</a:t>
            </a:r>
          </a:p>
        </p:txBody>
      </p:sp>
      <p:sp>
        <p:nvSpPr>
          <p:cNvPr id="3" name="Date Placeholder 2"/>
          <p:cNvSpPr>
            <a:spLocks noGrp="1"/>
          </p:cNvSpPr>
          <p:nvPr>
            <p:ph type="dt" sz="half" idx="10"/>
          </p:nvPr>
        </p:nvSpPr>
        <p:spPr>
          <a:xfrm>
            <a:off x="0" y="6356351"/>
            <a:ext cx="1320800" cy="365125"/>
          </a:xfrm>
          <a:prstGeom prst="rect">
            <a:avLst/>
          </a:prstGeom>
        </p:spPr>
        <p:txBody>
          <a:bodyPr/>
          <a:lstStyle/>
          <a:p>
            <a:fld id="{BEE263D5-1128-46BF-90C5-D20FA142F12F}" type="datetime1">
              <a:rPr lang="en-US" smtClean="0">
                <a:solidFill>
                  <a:prstClr val="black">
                    <a:tint val="75000"/>
                  </a:prstClr>
                </a:solidFill>
              </a:rPr>
              <a:pPr/>
              <a:t>10/18/2022</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006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1600" y="6465167"/>
            <a:ext cx="1117600" cy="365125"/>
          </a:xfrm>
          <a:prstGeom prst="rect">
            <a:avLst/>
          </a:prstGeom>
        </p:spPr>
        <p:txBody>
          <a:bodyPr/>
          <a:lstStyle/>
          <a:p>
            <a:fld id="{3457B81F-F13F-4FD4-8CC0-690FEC834765}" type="datetime1">
              <a:rPr lang="en-US" smtClean="0">
                <a:solidFill>
                  <a:prstClr val="black">
                    <a:tint val="75000"/>
                  </a:prstClr>
                </a:solidFill>
              </a:rPr>
              <a:pPr/>
              <a:t>10/18/2022</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342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9144000" cy="609600"/>
          </a:xfrm>
        </p:spPr>
        <p:txBody>
          <a:bodyPr/>
          <a:lstStyle/>
          <a:p>
            <a:r>
              <a:rPr lang="en-US" dirty="0"/>
              <a:t>Click to edit Master title style</a:t>
            </a:r>
          </a:p>
        </p:txBody>
      </p:sp>
      <p:sp>
        <p:nvSpPr>
          <p:cNvPr id="3" name="Content Placeholder 2"/>
          <p:cNvSpPr>
            <a:spLocks noGrp="1"/>
          </p:cNvSpPr>
          <p:nvPr>
            <p:ph idx="1"/>
          </p:nvPr>
        </p:nvSpPr>
        <p:spPr>
          <a:xfrm>
            <a:off x="508000" y="1219200"/>
            <a:ext cx="111760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ea typeface="MS PGothic" panose="020B0600070205080204" pitchFamily="34" charset="-128"/>
              </a:defRPr>
            </a:lvl1pPr>
          </a:lstStyle>
          <a:p>
            <a:fld id="{91AEFF5D-8E74-4D52-BD43-CF76307343FF}" type="slidenum">
              <a:rPr lang="en-US" altLang="zh-CN"/>
              <a:pPr/>
              <a:t>‹#›</a:t>
            </a:fld>
            <a:endParaRPr lang="en-US" altLang="zh-CN"/>
          </a:p>
        </p:txBody>
      </p:sp>
    </p:spTree>
    <p:extLst>
      <p:ext uri="{BB962C8B-B14F-4D97-AF65-F5344CB8AC3E}">
        <p14:creationId xmlns:p14="http://schemas.microsoft.com/office/powerpoint/2010/main" val="1485842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228600"/>
            <a:ext cx="9144000" cy="457200"/>
          </a:xfrm>
        </p:spPr>
        <p:txBody>
          <a:bodyPr/>
          <a:lstStyle/>
          <a:p>
            <a:r>
              <a:rPr lang="en-US"/>
              <a:t>Click to edit Master title style</a:t>
            </a:r>
          </a:p>
        </p:txBody>
      </p:sp>
      <p:sp>
        <p:nvSpPr>
          <p:cNvPr id="3" name="Slide Number Placeholder 6"/>
          <p:cNvSpPr>
            <a:spLocks noGrp="1"/>
          </p:cNvSpPr>
          <p:nvPr>
            <p:ph type="sldNum" sz="quarter" idx="10"/>
          </p:nvPr>
        </p:nvSpPr>
        <p:spPr/>
        <p:txBody>
          <a:bodyPr/>
          <a:lstStyle>
            <a:lvl1pPr>
              <a:defRPr>
                <a:ea typeface="MS PGothic" panose="020B0600070205080204" pitchFamily="34" charset="-128"/>
              </a:defRPr>
            </a:lvl1pPr>
          </a:lstStyle>
          <a:p>
            <a:fld id="{A37A3FD8-A800-4463-B415-8A1C4F15D96C}" type="slidenum">
              <a:rPr lang="en-US" altLang="zh-CN"/>
              <a:pPr/>
              <a:t>‹#›</a:t>
            </a:fld>
            <a:endParaRPr lang="en-US" altLang="zh-CN"/>
          </a:p>
        </p:txBody>
      </p:sp>
    </p:spTree>
    <p:extLst>
      <p:ext uri="{BB962C8B-B14F-4D97-AF65-F5344CB8AC3E}">
        <p14:creationId xmlns:p14="http://schemas.microsoft.com/office/powerpoint/2010/main" val="2263081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9144000" cy="533400"/>
          </a:xfrm>
        </p:spPr>
        <p:txBody>
          <a:bodyPr/>
          <a:lstStyle/>
          <a:p>
            <a:r>
              <a:rPr lang="en-US"/>
              <a:t>Click to edit Master title style</a:t>
            </a:r>
          </a:p>
        </p:txBody>
      </p:sp>
      <p:sp>
        <p:nvSpPr>
          <p:cNvPr id="3" name="Text Placeholder 2"/>
          <p:cNvSpPr>
            <a:spLocks noGrp="1"/>
          </p:cNvSpPr>
          <p:nvPr>
            <p:ph type="body" sz="half" idx="1"/>
          </p:nvPr>
        </p:nvSpPr>
        <p:spPr>
          <a:xfrm>
            <a:off x="304800" y="1371600"/>
            <a:ext cx="53340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42000" y="1371600"/>
            <a:ext cx="53340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a:xfrm>
            <a:off x="11582400" y="6324600"/>
            <a:ext cx="609600" cy="457200"/>
          </a:xfrm>
        </p:spPr>
        <p:txBody>
          <a:bodyPr/>
          <a:lstStyle>
            <a:lvl1pPr>
              <a:defRPr>
                <a:ea typeface="MS PGothic" panose="020B0600070205080204" pitchFamily="34" charset="-128"/>
              </a:defRPr>
            </a:lvl1pPr>
          </a:lstStyle>
          <a:p>
            <a:fld id="{2462BAB6-A5DC-4397-9749-26984A49C51D}" type="slidenum">
              <a:rPr lang="en-US" altLang="zh-CN"/>
              <a:pPr/>
              <a:t>‹#›</a:t>
            </a:fld>
            <a:endParaRPr lang="en-US" altLang="zh-CN"/>
          </a:p>
        </p:txBody>
      </p:sp>
    </p:spTree>
    <p:extLst>
      <p:ext uri="{BB962C8B-B14F-4D97-AF65-F5344CB8AC3E}">
        <p14:creationId xmlns:p14="http://schemas.microsoft.com/office/powerpoint/2010/main" val="3285303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24000" y="152400"/>
            <a:ext cx="9144000" cy="609600"/>
          </a:xfrm>
        </p:spPr>
        <p:txBody>
          <a:bodyPr/>
          <a:lstStyle/>
          <a:p>
            <a:r>
              <a:rPr lang="en-US"/>
              <a:t>Click to edit Master title style</a:t>
            </a:r>
          </a:p>
        </p:txBody>
      </p:sp>
      <p:sp>
        <p:nvSpPr>
          <p:cNvPr id="3" name="Content Placeholder 2"/>
          <p:cNvSpPr>
            <a:spLocks noGrp="1"/>
          </p:cNvSpPr>
          <p:nvPr>
            <p:ph sz="quarter" idx="1"/>
          </p:nvPr>
        </p:nvSpPr>
        <p:spPr>
          <a:xfrm>
            <a:off x="304800" y="1371600"/>
            <a:ext cx="53340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842000" y="1371600"/>
            <a:ext cx="53340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04800" y="4000500"/>
            <a:ext cx="53340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842000" y="4000500"/>
            <a:ext cx="53340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a:xfrm>
            <a:off x="11480800" y="6400800"/>
            <a:ext cx="711200" cy="457200"/>
          </a:xfrm>
        </p:spPr>
        <p:txBody>
          <a:bodyPr/>
          <a:lstStyle>
            <a:lvl1pPr>
              <a:defRPr>
                <a:ea typeface="MS PGothic" panose="020B0600070205080204" pitchFamily="34" charset="-128"/>
              </a:defRPr>
            </a:lvl1pPr>
          </a:lstStyle>
          <a:p>
            <a:fld id="{F67776EE-01FB-45C4-AFB5-97F74E5258B4}" type="slidenum">
              <a:rPr lang="en-US" altLang="zh-CN"/>
              <a:pPr/>
              <a:t>‹#›</a:t>
            </a:fld>
            <a:endParaRPr lang="en-US" altLang="zh-CN"/>
          </a:p>
        </p:txBody>
      </p:sp>
    </p:spTree>
    <p:extLst>
      <p:ext uri="{BB962C8B-B14F-4D97-AF65-F5344CB8AC3E}">
        <p14:creationId xmlns:p14="http://schemas.microsoft.com/office/powerpoint/2010/main" val="63632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9144000" cy="762000"/>
          </a:xfrm>
        </p:spPr>
        <p:txBody>
          <a:bodyPr/>
          <a:lstStyle/>
          <a:p>
            <a:r>
              <a:rPr lang="en-US"/>
              <a:t>Click to edit Master title style</a:t>
            </a:r>
          </a:p>
        </p:txBody>
      </p:sp>
      <p:sp>
        <p:nvSpPr>
          <p:cNvPr id="3" name="Text Placeholder 2"/>
          <p:cNvSpPr>
            <a:spLocks noGrp="1"/>
          </p:cNvSpPr>
          <p:nvPr>
            <p:ph type="body" sz="half" idx="1"/>
          </p:nvPr>
        </p:nvSpPr>
        <p:spPr>
          <a:xfrm>
            <a:off x="304800" y="1219200"/>
            <a:ext cx="53340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791200" y="1219200"/>
            <a:ext cx="53340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791200" y="3886200"/>
            <a:ext cx="53340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203200" y="6400800"/>
            <a:ext cx="2540000" cy="457200"/>
          </a:xfrm>
          <a:prstGeom prst="rect">
            <a:avLst/>
          </a:prstGeom>
        </p:spPr>
        <p:txBody>
          <a:bodyPr/>
          <a:lstStyle>
            <a:lvl1pPr>
              <a:spcBef>
                <a:spcPct val="30000"/>
              </a:spcBef>
              <a:defRPr>
                <a:solidFill>
                  <a:srgbClr val="030305"/>
                </a:solidFill>
                <a:ea typeface="+mn-ea"/>
              </a:defRPr>
            </a:lvl1pPr>
          </a:lstStyle>
          <a:p>
            <a:pPr>
              <a:defRPr/>
            </a:pPr>
            <a:endParaRPr lang="en-US"/>
          </a:p>
        </p:txBody>
      </p:sp>
      <p:sp>
        <p:nvSpPr>
          <p:cNvPr id="7" name="Slide Number Placeholder 7"/>
          <p:cNvSpPr>
            <a:spLocks noGrp="1"/>
          </p:cNvSpPr>
          <p:nvPr>
            <p:ph type="sldNum" sz="quarter" idx="11"/>
          </p:nvPr>
        </p:nvSpPr>
        <p:spPr>
          <a:xfrm>
            <a:off x="9550400" y="6400800"/>
            <a:ext cx="2540000" cy="457200"/>
          </a:xfrm>
        </p:spPr>
        <p:txBody>
          <a:bodyPr/>
          <a:lstStyle>
            <a:lvl1pPr>
              <a:defRPr>
                <a:ea typeface="MS PGothic" panose="020B0600070205080204" pitchFamily="34" charset="-128"/>
              </a:defRPr>
            </a:lvl1pPr>
          </a:lstStyle>
          <a:p>
            <a:fld id="{05FB091B-04BC-4F1E-88A5-C05D38233D50}" type="slidenum">
              <a:rPr lang="en-US" altLang="zh-CN"/>
              <a:pPr/>
              <a:t>‹#›</a:t>
            </a:fld>
            <a:endParaRPr lang="en-US" altLang="zh-CN"/>
          </a:p>
        </p:txBody>
      </p:sp>
    </p:spTree>
    <p:extLst>
      <p:ext uri="{BB962C8B-B14F-4D97-AF65-F5344CB8AC3E}">
        <p14:creationId xmlns:p14="http://schemas.microsoft.com/office/powerpoint/2010/main" val="3281480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a:xfrm>
            <a:off x="914400" y="6248400"/>
            <a:ext cx="2540000" cy="457200"/>
          </a:xfrm>
          <a:prstGeom prst="rect">
            <a:avLst/>
          </a:prstGeom>
        </p:spPr>
        <p:txBody>
          <a:bodyPr/>
          <a:lstStyle>
            <a:lvl1pPr>
              <a:defRPr/>
            </a:lvl1pPr>
          </a:lstStyle>
          <a:p>
            <a:pPr>
              <a:defRPr/>
            </a:pPr>
            <a:endParaRPr lang="en-US"/>
          </a:p>
        </p:txBody>
      </p:sp>
      <p:sp>
        <p:nvSpPr>
          <p:cNvPr id="4" name="Footer Placeholder 3"/>
          <p:cNvSpPr>
            <a:spLocks noGrp="1" noChangeArrowheads="1"/>
          </p:cNvSpPr>
          <p:nvPr>
            <p:ph type="ftr" sz="quarter" idx="11"/>
          </p:nvPr>
        </p:nvSpPr>
        <p:spPr>
          <a:xfrm>
            <a:off x="4165600" y="6248400"/>
            <a:ext cx="3860800" cy="457200"/>
          </a:xfrm>
          <a:prstGeom prst="rect">
            <a:avLst/>
          </a:prstGeom>
        </p:spPr>
        <p:txBody>
          <a:bodyPr/>
          <a:lstStyle>
            <a:lvl1pPr>
              <a:defRPr/>
            </a:lvl1pPr>
          </a:lstStyle>
          <a:p>
            <a:pPr>
              <a:defRPr/>
            </a:pPr>
            <a:endParaRPr lang="en-US"/>
          </a:p>
        </p:txBody>
      </p:sp>
      <p:sp>
        <p:nvSpPr>
          <p:cNvPr id="5" name="Slide Number Placeholder 4"/>
          <p:cNvSpPr>
            <a:spLocks noGrp="1" noChangeArrowheads="1"/>
          </p:cNvSpPr>
          <p:nvPr>
            <p:ph type="sldNum" sz="quarter" idx="12"/>
          </p:nvPr>
        </p:nvSpPr>
        <p:spPr/>
        <p:txBody>
          <a:bodyPr/>
          <a:lstStyle>
            <a:lvl1pPr>
              <a:defRPr/>
            </a:lvl1pPr>
          </a:lstStyle>
          <a:p>
            <a:fld id="{668968C6-9646-4A1F-A8F6-13BEFF43A2B9}" type="slidenum">
              <a:rPr lang="en-US" altLang="en-US"/>
              <a:pPr/>
              <a:t>‹#›</a:t>
            </a:fld>
            <a:endParaRPr lang="en-US" altLang="en-US"/>
          </a:p>
        </p:txBody>
      </p:sp>
    </p:spTree>
    <p:extLst>
      <p:ext uri="{BB962C8B-B14F-4D97-AF65-F5344CB8AC3E}">
        <p14:creationId xmlns:p14="http://schemas.microsoft.com/office/powerpoint/2010/main" val="9654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283" name="Rectangle 67"/>
          <p:cNvSpPr>
            <a:spLocks noGrp="1" noChangeArrowheads="1"/>
          </p:cNvSpPr>
          <p:nvPr>
            <p:ph type="ctrTitle"/>
          </p:nvPr>
        </p:nvSpPr>
        <p:spPr>
          <a:xfrm>
            <a:off x="914400" y="533400"/>
            <a:ext cx="10363200" cy="685800"/>
          </a:xfrm>
        </p:spPr>
        <p:txBody>
          <a:bodyPr/>
          <a:lstStyle>
            <a:lvl1pPr>
              <a:defRPr sz="2800"/>
            </a:lvl1pPr>
          </a:lstStyle>
          <a:p>
            <a:r>
              <a:rPr lang="en-US"/>
              <a:t>Click to edit Master title style</a:t>
            </a:r>
          </a:p>
        </p:txBody>
      </p:sp>
      <p:sp>
        <p:nvSpPr>
          <p:cNvPr id="9284" name="Rectangle 68" descr="Rectangle: Click to edit Master text styles&#10;Second level&#10;Third level&#10;Fourth level&#10;Fifth level"/>
          <p:cNvSpPr>
            <a:spLocks noGrp="1" noChangeArrowheads="1"/>
          </p:cNvSpPr>
          <p:nvPr>
            <p:ph type="subTitle" idx="1"/>
          </p:nvPr>
        </p:nvSpPr>
        <p:spPr>
          <a:xfrm>
            <a:off x="1930400" y="3276600"/>
            <a:ext cx="8534400" cy="533400"/>
          </a:xfrm>
        </p:spPr>
        <p:txBody>
          <a:bodyPr/>
          <a:lstStyle>
            <a:lvl1pPr marL="0" indent="0" algn="ctr">
              <a:buFontTx/>
              <a:buNone/>
              <a:defRPr sz="2000"/>
            </a:lvl1pPr>
          </a:lstStyle>
          <a:p>
            <a:r>
              <a:rPr lang="en-US"/>
              <a:t>Click to edit Master subtitle style</a:t>
            </a:r>
          </a:p>
        </p:txBody>
      </p:sp>
      <p:sp>
        <p:nvSpPr>
          <p:cNvPr id="9287" name="Rectangle 71"/>
          <p:cNvSpPr>
            <a:spLocks noGrp="1" noChangeArrowheads="1"/>
          </p:cNvSpPr>
          <p:nvPr>
            <p:ph type="sldNum" sz="quarter" idx="4"/>
          </p:nvPr>
        </p:nvSpPr>
        <p:spPr>
          <a:xfrm>
            <a:off x="11582400" y="6553200"/>
            <a:ext cx="609600" cy="304800"/>
          </a:xfrm>
        </p:spPr>
        <p:txBody>
          <a:bodyPr/>
          <a:lstStyle>
            <a:lvl1pPr>
              <a:defRPr>
                <a:solidFill>
                  <a:schemeClr val="tx1"/>
                </a:solidFill>
              </a:defRPr>
            </a:lvl1pPr>
          </a:lstStyle>
          <a:p>
            <a:fld id="{F962A8A3-04C8-4A59-80F6-34CB2DE7E058}" type="slidenum">
              <a:rPr lang="en-US">
                <a:solidFill>
                  <a:srgbClr val="030305"/>
                </a:solidFill>
              </a:rPr>
              <a:pPr/>
              <a:t>‹#›</a:t>
            </a:fld>
            <a:endParaRPr lang="en-US">
              <a:solidFill>
                <a:srgbClr val="030305"/>
              </a:solidFill>
            </a:endParaRPr>
          </a:p>
        </p:txBody>
      </p:sp>
    </p:spTree>
    <p:extLst>
      <p:ext uri="{BB962C8B-B14F-4D97-AF65-F5344CB8AC3E}">
        <p14:creationId xmlns:p14="http://schemas.microsoft.com/office/powerpoint/2010/main" val="1214879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17600" y="76200"/>
            <a:ext cx="9982200" cy="533400"/>
          </a:xfrm>
        </p:spPr>
        <p:txBody>
          <a:bodyPr>
            <a:normAutofit/>
          </a:bodyPr>
          <a:lstStyle>
            <a:lvl1pPr algn="ctr">
              <a:defRPr sz="2100"/>
            </a:lvl1pPr>
          </a:lstStyle>
          <a:p>
            <a:r>
              <a:rPr lang="en-US" dirty="0"/>
              <a:t>Click to edit Master title style</a:t>
            </a:r>
          </a:p>
        </p:txBody>
      </p:sp>
      <p:sp>
        <p:nvSpPr>
          <p:cNvPr id="3" name="Date Placeholder 3"/>
          <p:cNvSpPr>
            <a:spLocks noGrp="1"/>
          </p:cNvSpPr>
          <p:nvPr>
            <p:ph type="dt" sz="half" idx="10"/>
          </p:nvPr>
        </p:nvSpPr>
        <p:spPr>
          <a:xfrm>
            <a:off x="0" y="6553201"/>
            <a:ext cx="1117600" cy="365125"/>
          </a:xfrm>
          <a:prstGeom prst="rect">
            <a:avLst/>
          </a:prstGeom>
        </p:spPr>
        <p:txBody>
          <a:bodyPr/>
          <a:lstStyle>
            <a:lvl1pPr>
              <a:defRPr>
                <a:solidFill>
                  <a:schemeClr val="tx1"/>
                </a:solidFill>
              </a:defRPr>
            </a:lvl1pPr>
          </a:lstStyle>
          <a:p>
            <a:pPr>
              <a:defRPr/>
            </a:pPr>
            <a:fld id="{5B442D96-8BF4-41A1-97F4-C8D71009AC50}" type="datetime1">
              <a:rPr lang="en-US"/>
              <a:pPr>
                <a:defRPr/>
              </a:pPr>
              <a:t>10/18/2022</a:t>
            </a:fld>
            <a:endParaRPr lang="en-US"/>
          </a:p>
        </p:txBody>
      </p:sp>
      <p:sp>
        <p:nvSpPr>
          <p:cNvPr id="4" name="Footer Placeholder 4"/>
          <p:cNvSpPr>
            <a:spLocks noGrp="1"/>
          </p:cNvSpPr>
          <p:nvPr>
            <p:ph type="ftr" sz="quarter" idx="11"/>
          </p:nvPr>
        </p:nvSpPr>
        <p:spPr>
          <a:xfrm>
            <a:off x="4775200" y="6492876"/>
            <a:ext cx="3302000" cy="365125"/>
          </a:xfrm>
          <a:prstGeom prst="rect">
            <a:avLst/>
          </a:prstGeom>
        </p:spPr>
        <p:txBody>
          <a:bodyPr/>
          <a:lstStyle>
            <a:lvl1pPr>
              <a:defRPr>
                <a:solidFill>
                  <a:schemeClr val="tx1"/>
                </a:solidFill>
              </a:defRPr>
            </a:lvl1pPr>
          </a:lstStyle>
          <a:p>
            <a:pPr>
              <a:defRPr/>
            </a:pPr>
            <a:r>
              <a:rPr lang="en-US"/>
              <a:t>2017 AMS Annual Meeting</a:t>
            </a:r>
            <a:endParaRPr lang="en-US" dirty="0"/>
          </a:p>
        </p:txBody>
      </p:sp>
      <p:sp>
        <p:nvSpPr>
          <p:cNvPr id="5" name="Slide Number Placeholder 5"/>
          <p:cNvSpPr>
            <a:spLocks noGrp="1"/>
          </p:cNvSpPr>
          <p:nvPr>
            <p:ph type="sldNum" sz="quarter" idx="12"/>
          </p:nvPr>
        </p:nvSpPr>
        <p:spPr/>
        <p:txBody>
          <a:bodyPr/>
          <a:lstStyle>
            <a:lvl1pPr>
              <a:defRPr>
                <a:solidFill>
                  <a:schemeClr val="tx1"/>
                </a:solidFill>
              </a:defRPr>
            </a:lvl1pPr>
          </a:lstStyle>
          <a:p>
            <a:fld id="{D5AC8100-05F3-4086-8247-F7A9F5E4E277}" type="slidenum">
              <a:rPr lang="en-US" altLang="zh-CN"/>
              <a:pPr/>
              <a:t>‹#›</a:t>
            </a:fld>
            <a:endParaRPr lang="en-US" altLang="zh-CN"/>
          </a:p>
        </p:txBody>
      </p:sp>
    </p:spTree>
    <p:extLst>
      <p:ext uri="{BB962C8B-B14F-4D97-AF65-F5344CB8AC3E}">
        <p14:creationId xmlns:p14="http://schemas.microsoft.com/office/powerpoint/2010/main" val="2082481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76401"/>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2954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3048000" y="6477000"/>
            <a:ext cx="6299200" cy="304800"/>
          </a:xfrm>
          <a:prstGeom prst="rect">
            <a:avLst/>
          </a:prstGeom>
        </p:spPr>
        <p:txBody>
          <a:bodyPr/>
          <a:lstStyle>
            <a:lvl1pPr algn="ctr">
              <a:defRPr sz="1000" i="1">
                <a:latin typeface="Times New Roman" panose="02020603050405020304" pitchFamily="18" charset="0"/>
                <a:cs typeface="Times New Roman" panose="02020603050405020304" pitchFamily="18" charset="0"/>
              </a:defRPr>
            </a:lvl1pPr>
          </a:lstStyle>
          <a:p>
            <a:r>
              <a:rPr lang="en-US">
                <a:solidFill>
                  <a:prstClr val="black">
                    <a:tint val="75000"/>
                  </a:prstClr>
                </a:solidFill>
              </a:rPr>
              <a:t>Joint 21st Satellite Meteorology, Oceanography and Climatology Conference and 20th Conference on Air-Sea Interaction</a:t>
            </a:r>
            <a:endParaRPr lang="en-US" dirty="0">
              <a:solidFill>
                <a:prstClr val="black">
                  <a:tint val="75000"/>
                </a:prstClr>
              </a:solidFill>
            </a:endParaRPr>
          </a:p>
        </p:txBody>
      </p:sp>
    </p:spTree>
    <p:extLst>
      <p:ext uri="{BB962C8B-B14F-4D97-AF65-F5344CB8AC3E}">
        <p14:creationId xmlns:p14="http://schemas.microsoft.com/office/powerpoint/2010/main" val="2180673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10972800" cy="914400"/>
          </a:xfrm>
        </p:spPr>
        <p:txBody>
          <a:bodyPr/>
          <a:lstStyle/>
          <a:p>
            <a:r>
              <a:rPr lang="en-US" dirty="0"/>
              <a:t>Click to edit Master title style</a:t>
            </a:r>
          </a:p>
        </p:txBody>
      </p:sp>
      <p:sp>
        <p:nvSpPr>
          <p:cNvPr id="3" name="Content Placeholder 2"/>
          <p:cNvSpPr>
            <a:spLocks noGrp="1"/>
          </p:cNvSpPr>
          <p:nvPr>
            <p:ph idx="1"/>
          </p:nvPr>
        </p:nvSpPr>
        <p:spPr>
          <a:xfrm>
            <a:off x="609600" y="1448594"/>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03200" y="6416676"/>
            <a:ext cx="1219200" cy="365125"/>
          </a:xfrm>
          <a:prstGeom prst="rect">
            <a:avLst/>
          </a:prstGeom>
        </p:spPr>
        <p:txBody>
          <a:bodyPr/>
          <a:lstStyle/>
          <a:p>
            <a:fld id="{73224A76-D8AC-448D-82F4-15383AD588CE}" type="datetime1">
              <a:rPr lang="en-US" smtClean="0">
                <a:solidFill>
                  <a:prstClr val="black">
                    <a:tint val="75000"/>
                  </a:prstClr>
                </a:solidFill>
              </a:rPr>
              <a:pPr/>
              <a:t>10/18/2022</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1891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6796" y="0"/>
            <a:ext cx="10972800" cy="914400"/>
          </a:xfrm>
        </p:spPr>
        <p:txBody>
          <a:bodyPr/>
          <a:lstStyle/>
          <a:p>
            <a:r>
              <a:rPr lang="en-US"/>
              <a:t>Click to edit Master title style</a:t>
            </a:r>
          </a:p>
        </p:txBody>
      </p:sp>
      <p:sp>
        <p:nvSpPr>
          <p:cNvPr id="3" name="Content Placeholder 2"/>
          <p:cNvSpPr>
            <a:spLocks noGrp="1"/>
          </p:cNvSpPr>
          <p:nvPr>
            <p:ph sz="half" idx="1"/>
          </p:nvPr>
        </p:nvSpPr>
        <p:spPr>
          <a:xfrm>
            <a:off x="406400" y="14478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478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101600" y="6477001"/>
            <a:ext cx="1320800" cy="365125"/>
          </a:xfrm>
          <a:prstGeom prst="rect">
            <a:avLst/>
          </a:prstGeom>
        </p:spPr>
        <p:txBody>
          <a:bodyPr/>
          <a:lstStyle/>
          <a:p>
            <a:fld id="{010A5005-E4AF-43C5-B79F-8F795D4CF96E}" type="datetime1">
              <a:rPr lang="en-US" smtClean="0">
                <a:solidFill>
                  <a:prstClr val="black">
                    <a:tint val="75000"/>
                  </a:prstClr>
                </a:solidFill>
              </a:rPr>
              <a:pPr/>
              <a:t>10/18/2022</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790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60400" y="0"/>
            <a:ext cx="10972800" cy="914400"/>
          </a:xfrm>
        </p:spPr>
        <p:txBody>
          <a:bodyPr/>
          <a:lstStyle/>
          <a:p>
            <a:r>
              <a:rPr lang="en-US"/>
              <a:t>Click to edit Master title style</a:t>
            </a:r>
          </a:p>
        </p:txBody>
      </p:sp>
      <p:sp>
        <p:nvSpPr>
          <p:cNvPr id="3" name="Date Placeholder 2"/>
          <p:cNvSpPr>
            <a:spLocks noGrp="1"/>
          </p:cNvSpPr>
          <p:nvPr>
            <p:ph type="dt" sz="half" idx="10"/>
          </p:nvPr>
        </p:nvSpPr>
        <p:spPr>
          <a:xfrm>
            <a:off x="0" y="6356351"/>
            <a:ext cx="1320800" cy="365125"/>
          </a:xfrm>
          <a:prstGeom prst="rect">
            <a:avLst/>
          </a:prstGeom>
        </p:spPr>
        <p:txBody>
          <a:bodyPr/>
          <a:lstStyle/>
          <a:p>
            <a:fld id="{BEE263D5-1128-46BF-90C5-D20FA142F12F}" type="datetime1">
              <a:rPr lang="en-US" smtClean="0">
                <a:solidFill>
                  <a:prstClr val="black">
                    <a:tint val="75000"/>
                  </a:prstClr>
                </a:solidFill>
              </a:rPr>
              <a:pPr/>
              <a:t>10/18/2022</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101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1600" y="6465167"/>
            <a:ext cx="1117600" cy="365125"/>
          </a:xfrm>
          <a:prstGeom prst="rect">
            <a:avLst/>
          </a:prstGeom>
        </p:spPr>
        <p:txBody>
          <a:bodyPr/>
          <a:lstStyle/>
          <a:p>
            <a:fld id="{3457B81F-F13F-4FD4-8CC0-690FEC834765}" type="datetime1">
              <a:rPr lang="en-US" smtClean="0">
                <a:solidFill>
                  <a:prstClr val="black">
                    <a:tint val="75000"/>
                  </a:prstClr>
                </a:solidFill>
              </a:rPr>
              <a:pPr/>
              <a:t>10/18/2022</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573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84F6965-7B2F-4947-BFC9-8104A1628581}" type="datetimeFigureOut">
              <a:rPr lang="zh-CN" altLang="en-US" smtClean="0"/>
              <a:t>2022/10/18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BB28B0-85DE-46B3-A6CD-D6FB179685AC}" type="slidenum">
              <a:rPr lang="zh-CN" altLang="en-US" smtClean="0"/>
              <a:t>‹#›</a:t>
            </a:fld>
            <a:endParaRPr lang="zh-CN" altLang="en-US"/>
          </a:p>
        </p:txBody>
      </p:sp>
    </p:spTree>
    <p:extLst>
      <p:ext uri="{BB962C8B-B14F-4D97-AF65-F5344CB8AC3E}">
        <p14:creationId xmlns:p14="http://schemas.microsoft.com/office/powerpoint/2010/main" val="36889195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84F6965-7B2F-4947-BFC9-8104A1628581}" type="datetimeFigureOut">
              <a:rPr lang="zh-CN" altLang="en-US" smtClean="0"/>
              <a:t>2022/10/18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BB28B0-85DE-46B3-A6CD-D6FB179685AC}" type="slidenum">
              <a:rPr lang="zh-CN" altLang="en-US" smtClean="0"/>
              <a:t>‹#›</a:t>
            </a:fld>
            <a:endParaRPr lang="zh-CN" altLang="en-US"/>
          </a:p>
        </p:txBody>
      </p:sp>
    </p:spTree>
    <p:extLst>
      <p:ext uri="{BB962C8B-B14F-4D97-AF65-F5344CB8AC3E}">
        <p14:creationId xmlns:p14="http://schemas.microsoft.com/office/powerpoint/2010/main" val="2412652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84F6965-7B2F-4947-BFC9-8104A1628581}" type="datetimeFigureOut">
              <a:rPr lang="zh-CN" altLang="en-US" smtClean="0"/>
              <a:t>2022/10/18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BB28B0-85DE-46B3-A6CD-D6FB179685AC}" type="slidenum">
              <a:rPr lang="zh-CN" altLang="en-US" smtClean="0"/>
              <a:t>‹#›</a:t>
            </a:fld>
            <a:endParaRPr lang="zh-CN" altLang="en-US"/>
          </a:p>
        </p:txBody>
      </p:sp>
    </p:spTree>
    <p:extLst>
      <p:ext uri="{BB962C8B-B14F-4D97-AF65-F5344CB8AC3E}">
        <p14:creationId xmlns:p14="http://schemas.microsoft.com/office/powerpoint/2010/main" val="39175805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84F6965-7B2F-4947-BFC9-8104A1628581}" type="datetimeFigureOut">
              <a:rPr lang="zh-CN" altLang="en-US" smtClean="0"/>
              <a:t>2022/10/18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BB28B0-85DE-46B3-A6CD-D6FB179685AC}" type="slidenum">
              <a:rPr lang="zh-CN" altLang="en-US" smtClean="0"/>
              <a:t>‹#›</a:t>
            </a:fld>
            <a:endParaRPr lang="zh-CN" altLang="en-US"/>
          </a:p>
        </p:txBody>
      </p:sp>
    </p:spTree>
    <p:extLst>
      <p:ext uri="{BB962C8B-B14F-4D97-AF65-F5344CB8AC3E}">
        <p14:creationId xmlns:p14="http://schemas.microsoft.com/office/powerpoint/2010/main" val="3034191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9144000" cy="609600"/>
          </a:xfrm>
        </p:spPr>
        <p:txBody>
          <a:bodyPr/>
          <a:lstStyle/>
          <a:p>
            <a:r>
              <a:rPr lang="en-US" dirty="0"/>
              <a:t>Click to edit Master title style</a:t>
            </a:r>
          </a:p>
        </p:txBody>
      </p:sp>
      <p:sp>
        <p:nvSpPr>
          <p:cNvPr id="3" name="Content Placeholder 2"/>
          <p:cNvSpPr>
            <a:spLocks noGrp="1"/>
          </p:cNvSpPr>
          <p:nvPr>
            <p:ph idx="1"/>
          </p:nvPr>
        </p:nvSpPr>
        <p:spPr>
          <a:xfrm>
            <a:off x="508000" y="1219200"/>
            <a:ext cx="111760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200"/>
            </a:lvl1pPr>
          </a:lstStyle>
          <a:p>
            <a:fld id="{BE7AEBE6-9096-4804-8407-D9A98AB6E087}" type="slidenum">
              <a:rPr lang="en-US" smtClean="0"/>
              <a:pPr/>
              <a:t>‹#›</a:t>
            </a:fld>
            <a:endParaRPr lang="en-US" dirty="0"/>
          </a:p>
        </p:txBody>
      </p:sp>
    </p:spTree>
    <p:extLst>
      <p:ext uri="{BB962C8B-B14F-4D97-AF65-F5344CB8AC3E}">
        <p14:creationId xmlns:p14="http://schemas.microsoft.com/office/powerpoint/2010/main" val="6829846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84F6965-7B2F-4947-BFC9-8104A1628581}" type="datetimeFigureOut">
              <a:rPr lang="zh-CN" altLang="en-US" smtClean="0"/>
              <a:t>2022/10/18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ABB28B0-85DE-46B3-A6CD-D6FB179685AC}" type="slidenum">
              <a:rPr lang="zh-CN" altLang="en-US" smtClean="0"/>
              <a:t>‹#›</a:t>
            </a:fld>
            <a:endParaRPr lang="zh-CN" altLang="en-US"/>
          </a:p>
        </p:txBody>
      </p:sp>
    </p:spTree>
    <p:extLst>
      <p:ext uri="{BB962C8B-B14F-4D97-AF65-F5344CB8AC3E}">
        <p14:creationId xmlns:p14="http://schemas.microsoft.com/office/powerpoint/2010/main" val="322241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84F6965-7B2F-4947-BFC9-8104A1628581}" type="datetimeFigureOut">
              <a:rPr lang="zh-CN" altLang="en-US" smtClean="0"/>
              <a:t>2022/10/18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ABB28B0-85DE-46B3-A6CD-D6FB179685AC}" type="slidenum">
              <a:rPr lang="zh-CN" altLang="en-US" smtClean="0"/>
              <a:t>‹#›</a:t>
            </a:fld>
            <a:endParaRPr lang="zh-CN" altLang="en-US"/>
          </a:p>
        </p:txBody>
      </p:sp>
    </p:spTree>
    <p:extLst>
      <p:ext uri="{BB962C8B-B14F-4D97-AF65-F5344CB8AC3E}">
        <p14:creationId xmlns:p14="http://schemas.microsoft.com/office/powerpoint/2010/main" val="1407087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84F6965-7B2F-4947-BFC9-8104A1628581}" type="datetimeFigureOut">
              <a:rPr lang="zh-CN" altLang="en-US" smtClean="0"/>
              <a:t>2022/10/18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ABB28B0-85DE-46B3-A6CD-D6FB179685AC}" type="slidenum">
              <a:rPr lang="zh-CN" altLang="en-US" smtClean="0"/>
              <a:t>‹#›</a:t>
            </a:fld>
            <a:endParaRPr lang="zh-CN" altLang="en-US"/>
          </a:p>
        </p:txBody>
      </p:sp>
    </p:spTree>
    <p:extLst>
      <p:ext uri="{BB962C8B-B14F-4D97-AF65-F5344CB8AC3E}">
        <p14:creationId xmlns:p14="http://schemas.microsoft.com/office/powerpoint/2010/main" val="32715154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84F6965-7B2F-4947-BFC9-8104A1628581}" type="datetimeFigureOut">
              <a:rPr lang="zh-CN" altLang="en-US" smtClean="0"/>
              <a:t>2022/10/18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BB28B0-85DE-46B3-A6CD-D6FB179685AC}" type="slidenum">
              <a:rPr lang="zh-CN" altLang="en-US" smtClean="0"/>
              <a:t>‹#›</a:t>
            </a:fld>
            <a:endParaRPr lang="zh-CN" altLang="en-US"/>
          </a:p>
        </p:txBody>
      </p:sp>
    </p:spTree>
    <p:extLst>
      <p:ext uri="{BB962C8B-B14F-4D97-AF65-F5344CB8AC3E}">
        <p14:creationId xmlns:p14="http://schemas.microsoft.com/office/powerpoint/2010/main" val="3794029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84F6965-7B2F-4947-BFC9-8104A1628581}" type="datetimeFigureOut">
              <a:rPr lang="zh-CN" altLang="en-US" smtClean="0"/>
              <a:t>2022/10/18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BB28B0-85DE-46B3-A6CD-D6FB179685AC}" type="slidenum">
              <a:rPr lang="zh-CN" altLang="en-US" smtClean="0"/>
              <a:t>‹#›</a:t>
            </a:fld>
            <a:endParaRPr lang="zh-CN" altLang="en-US"/>
          </a:p>
        </p:txBody>
      </p:sp>
    </p:spTree>
    <p:extLst>
      <p:ext uri="{BB962C8B-B14F-4D97-AF65-F5344CB8AC3E}">
        <p14:creationId xmlns:p14="http://schemas.microsoft.com/office/powerpoint/2010/main" val="2614814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84F6965-7B2F-4947-BFC9-8104A1628581}" type="datetimeFigureOut">
              <a:rPr lang="zh-CN" altLang="en-US" smtClean="0"/>
              <a:t>2022/10/18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BB28B0-85DE-46B3-A6CD-D6FB179685AC}" type="slidenum">
              <a:rPr lang="zh-CN" altLang="en-US" smtClean="0"/>
              <a:t>‹#›</a:t>
            </a:fld>
            <a:endParaRPr lang="zh-CN" altLang="en-US"/>
          </a:p>
        </p:txBody>
      </p:sp>
    </p:spTree>
    <p:extLst>
      <p:ext uri="{BB962C8B-B14F-4D97-AF65-F5344CB8AC3E}">
        <p14:creationId xmlns:p14="http://schemas.microsoft.com/office/powerpoint/2010/main" val="22281300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84F6965-7B2F-4947-BFC9-8104A1628581}" type="datetimeFigureOut">
              <a:rPr lang="zh-CN" altLang="en-US" smtClean="0"/>
              <a:t>2022/10/18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BB28B0-85DE-46B3-A6CD-D6FB179685AC}" type="slidenum">
              <a:rPr lang="zh-CN" altLang="en-US" smtClean="0"/>
              <a:t>‹#›</a:t>
            </a:fld>
            <a:endParaRPr lang="zh-CN" altLang="en-US"/>
          </a:p>
        </p:txBody>
      </p:sp>
    </p:spTree>
    <p:extLst>
      <p:ext uri="{BB962C8B-B14F-4D97-AF65-F5344CB8AC3E}">
        <p14:creationId xmlns:p14="http://schemas.microsoft.com/office/powerpoint/2010/main" val="22772768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3651207"/>
      </p:ext>
    </p:extLst>
  </p:cSld>
  <p:clrMapOvr>
    <a:masterClrMapping/>
  </p:clrMapOvr>
  <p:transition spd="slow" advTm="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9144000" cy="762000"/>
          </a:xfrm>
        </p:spPr>
        <p:txBody>
          <a:bodyPr/>
          <a:lstStyle/>
          <a:p>
            <a:r>
              <a:rPr lang="en-US"/>
              <a:t>Click to edit Master title style</a:t>
            </a:r>
          </a:p>
        </p:txBody>
      </p:sp>
      <p:sp>
        <p:nvSpPr>
          <p:cNvPr id="3" name="Text Placeholder 2"/>
          <p:cNvSpPr>
            <a:spLocks noGrp="1"/>
          </p:cNvSpPr>
          <p:nvPr>
            <p:ph type="body" sz="half" idx="1"/>
          </p:nvPr>
        </p:nvSpPr>
        <p:spPr>
          <a:xfrm>
            <a:off x="304800" y="1219200"/>
            <a:ext cx="53340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791200" y="1219200"/>
            <a:ext cx="53340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791200" y="3886200"/>
            <a:ext cx="53340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203200" y="6400800"/>
            <a:ext cx="2540000" cy="457200"/>
          </a:xfrm>
          <a:prstGeom prst="rect">
            <a:avLst/>
          </a:prstGeom>
        </p:spPr>
        <p:txBody>
          <a:bodyPr/>
          <a:lstStyle>
            <a:lvl1pPr>
              <a:defRPr/>
            </a:lvl1pPr>
          </a:lstStyle>
          <a:p>
            <a:pPr>
              <a:spcBef>
                <a:spcPct val="30000"/>
              </a:spcBef>
            </a:pPr>
            <a:endParaRPr lang="en-US">
              <a:solidFill>
                <a:srgbClr val="030305"/>
              </a:solidFill>
              <a:ea typeface="+mn-ea"/>
            </a:endParaRPr>
          </a:p>
        </p:txBody>
      </p:sp>
      <p:sp>
        <p:nvSpPr>
          <p:cNvPr id="8" name="Slide Number Placeholder 7"/>
          <p:cNvSpPr>
            <a:spLocks noGrp="1"/>
          </p:cNvSpPr>
          <p:nvPr>
            <p:ph type="sldNum" sz="quarter" idx="12"/>
          </p:nvPr>
        </p:nvSpPr>
        <p:spPr>
          <a:xfrm>
            <a:off x="9550400" y="6400800"/>
            <a:ext cx="2540000" cy="457200"/>
          </a:xfrm>
        </p:spPr>
        <p:txBody>
          <a:bodyPr/>
          <a:lstStyle>
            <a:lvl1pPr>
              <a:defRPr/>
            </a:lvl1pPr>
          </a:lstStyle>
          <a:p>
            <a:fld id="{E51D66C7-74A7-414A-8C40-F5D7C09AD8EF}" type="slidenum">
              <a:rPr lang="en-US"/>
              <a:t>‹#›</a:t>
            </a:fld>
            <a:endParaRPr lang="en-US"/>
          </a:p>
        </p:txBody>
      </p:sp>
    </p:spTree>
    <p:extLst>
      <p:ext uri="{BB962C8B-B14F-4D97-AF65-F5344CB8AC3E}">
        <p14:creationId xmlns:p14="http://schemas.microsoft.com/office/powerpoint/2010/main" val="2992883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sz="1200"/>
            </a:lvl1pPr>
          </a:lstStyle>
          <a:p>
            <a:fld id="{DFD2B8FD-748F-471C-80AD-BDB00124D3AA}" type="slidenum">
              <a:rPr lang="en-US" smtClean="0"/>
              <a:t>‹#›</a:t>
            </a:fld>
            <a:endParaRPr lang="en-US"/>
          </a:p>
        </p:txBody>
      </p:sp>
    </p:spTree>
    <p:extLst>
      <p:ext uri="{BB962C8B-B14F-4D97-AF65-F5344CB8AC3E}">
        <p14:creationId xmlns:p14="http://schemas.microsoft.com/office/powerpoint/2010/main" val="1093913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228600"/>
            <a:ext cx="9144000" cy="457200"/>
          </a:xfr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lvl1pPr>
              <a:defRPr sz="1200"/>
            </a:lvl1pPr>
          </a:lstStyle>
          <a:p>
            <a:fld id="{33E411DD-A5EC-426E-AC3A-8E94391FFF01}" type="slidenum">
              <a:rPr lang="en-US" smtClean="0"/>
              <a:pPr/>
              <a:t>‹#›</a:t>
            </a:fld>
            <a:endParaRPr lang="en-US"/>
          </a:p>
        </p:txBody>
      </p:sp>
    </p:spTree>
    <p:extLst>
      <p:ext uri="{BB962C8B-B14F-4D97-AF65-F5344CB8AC3E}">
        <p14:creationId xmlns:p14="http://schemas.microsoft.com/office/powerpoint/2010/main" val="4339762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zh-CN" altLang="en-US"/>
              <a:t>单击此处编辑母版标题样式</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en-GB" dirty="0"/>
          </a:p>
        </p:txBody>
      </p:sp>
      <p:pic>
        <p:nvPicPr>
          <p:cNvPr id="6" name="图片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44450"/>
            <a:ext cx="100806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局徽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33113" y="0"/>
            <a:ext cx="1258887"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灯片编号占位符 3"/>
          <p:cNvSpPr>
            <a:spLocks noGrp="1"/>
          </p:cNvSpPr>
          <p:nvPr>
            <p:ph type="sldNum" sz="quarter" idx="10"/>
          </p:nvPr>
        </p:nvSpPr>
        <p:spPr/>
        <p:txBody>
          <a:bodyPr/>
          <a:lstStyle/>
          <a:p>
            <a:pPr fontAlgn="base">
              <a:spcBef>
                <a:spcPct val="0"/>
              </a:spcBef>
              <a:spcAft>
                <a:spcPct val="0"/>
              </a:spcAft>
              <a:defRPr/>
            </a:pPr>
            <a:fld id="{FA8C3C24-6DA0-4589-A654-334263B33F75}" type="slidenum">
              <a:rPr lang="zh-CN" altLang="en-US" smtClean="0"/>
              <a:pPr fontAlgn="base">
                <a:spcBef>
                  <a:spcPct val="0"/>
                </a:spcBef>
                <a:spcAft>
                  <a:spcPct val="0"/>
                </a:spcAft>
                <a:defRPr/>
              </a:pPr>
              <a:t>‹#›</a:t>
            </a:fld>
            <a:endParaRPr lang="zh-CN" altLang="en-US"/>
          </a:p>
        </p:txBody>
      </p:sp>
    </p:spTree>
    <p:extLst>
      <p:ext uri="{BB962C8B-B14F-4D97-AF65-F5344CB8AC3E}">
        <p14:creationId xmlns:p14="http://schemas.microsoft.com/office/powerpoint/2010/main" val="17446075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58284" y="304801"/>
            <a:ext cx="10938293" cy="708025"/>
          </a:xfrm>
        </p:spPr>
        <p:txBody>
          <a:bodyPr/>
          <a:lstStyle>
            <a:lvl1pPr>
              <a:defRPr b="1"/>
            </a:lvl1pPr>
          </a:lstStyle>
          <a:p>
            <a:r>
              <a:rPr lang="zh-CN" altLang="en-US"/>
              <a:t>单击此处编辑母版标题样式</a:t>
            </a:r>
            <a:endParaRPr lang="en-GB" dirty="0"/>
          </a:p>
        </p:txBody>
      </p:sp>
      <p:sp>
        <p:nvSpPr>
          <p:cNvPr id="3" name="Content Placeholder 2"/>
          <p:cNvSpPr>
            <a:spLocks noGrp="1"/>
          </p:cNvSpPr>
          <p:nvPr>
            <p:ph idx="1"/>
          </p:nvPr>
        </p:nvSpPr>
        <p:spPr>
          <a:xfrm>
            <a:off x="609601" y="1219200"/>
            <a:ext cx="11001153" cy="5298558"/>
          </a:xfrm>
        </p:spPr>
        <p:txBody>
          <a:bodyPr/>
          <a:lstStyle>
            <a:lvl4pPr>
              <a:defRPr sz="1800"/>
            </a:lvl4pPr>
            <a:lvl5pPr>
              <a:defRPr sz="18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dirty="0"/>
          </a:p>
        </p:txBody>
      </p:sp>
      <p:sp>
        <p:nvSpPr>
          <p:cNvPr id="4" name="灯片编号占位符 3"/>
          <p:cNvSpPr>
            <a:spLocks noGrp="1"/>
          </p:cNvSpPr>
          <p:nvPr>
            <p:ph type="sldNum" sz="quarter" idx="10"/>
          </p:nvPr>
        </p:nvSpPr>
        <p:spPr/>
        <p:txBody>
          <a:bodyPr/>
          <a:lstStyle/>
          <a:p>
            <a:pPr fontAlgn="base">
              <a:spcBef>
                <a:spcPct val="0"/>
              </a:spcBef>
              <a:spcAft>
                <a:spcPct val="0"/>
              </a:spcAft>
              <a:defRPr/>
            </a:pPr>
            <a:fld id="{FA8C3C24-6DA0-4589-A654-334263B33F75}" type="slidenum">
              <a:rPr lang="zh-CN" altLang="en-US" smtClean="0"/>
              <a:pPr fontAlgn="base">
                <a:spcBef>
                  <a:spcPct val="0"/>
                </a:spcBef>
                <a:spcAft>
                  <a:spcPct val="0"/>
                </a:spcAft>
                <a:defRPr/>
              </a:pPr>
              <a:t>‹#›</a:t>
            </a:fld>
            <a:endParaRPr lang="zh-CN" altLang="en-US"/>
          </a:p>
        </p:txBody>
      </p:sp>
    </p:spTree>
    <p:extLst>
      <p:ext uri="{BB962C8B-B14F-4D97-AF65-F5344CB8AC3E}">
        <p14:creationId xmlns:p14="http://schemas.microsoft.com/office/powerpoint/2010/main" val="11857341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空白">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914400"/>
            <a:fld id="{530820CF-B880-4189-942D-D702A7CBA730}" type="datetimeFigureOut">
              <a:rPr lang="zh-CN" altLang="en-US" sz="1800">
                <a:solidFill>
                  <a:srgbClr val="000000"/>
                </a:solidFill>
              </a:rPr>
              <a:pPr defTabSz="914400"/>
              <a:t>2022/10/18</a:t>
            </a:fld>
            <a:endParaRPr lang="zh-CN" altLang="en-US" sz="1800">
              <a:solidFill>
                <a:srgbClr val="000000"/>
              </a:solidFill>
            </a:endParaRPr>
          </a:p>
        </p:txBody>
      </p:sp>
      <p:sp>
        <p:nvSpPr>
          <p:cNvPr id="3" name="页脚占位符 2"/>
          <p:cNvSpPr>
            <a:spLocks noGrp="1"/>
          </p:cNvSpPr>
          <p:nvPr>
            <p:ph type="ftr" sz="quarter" idx="11"/>
          </p:nvPr>
        </p:nvSpPr>
        <p:spPr/>
        <p:txBody>
          <a:bodyPr/>
          <a:lstStyle/>
          <a:p>
            <a:pPr defTabSz="914400"/>
            <a:endParaRPr lang="zh-CN" altLang="en-US" sz="1800">
              <a:solidFill>
                <a:srgbClr val="000000"/>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1252137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76401"/>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2954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3048000" y="6477000"/>
            <a:ext cx="6299200" cy="304800"/>
          </a:xfrm>
          <a:prstGeom prst="rect">
            <a:avLst/>
          </a:prstGeom>
        </p:spPr>
        <p:txBody>
          <a:bodyPr/>
          <a:lstStyle>
            <a:lvl1pPr algn="ctr">
              <a:defRPr sz="1000" i="1">
                <a:latin typeface="Times New Roman" panose="02020603050405020304" pitchFamily="18" charset="0"/>
                <a:cs typeface="Times New Roman" panose="02020603050405020304" pitchFamily="18" charset="0"/>
              </a:defRPr>
            </a:lvl1pPr>
          </a:lstStyle>
          <a:p>
            <a:r>
              <a:rPr lang="en-US">
                <a:solidFill>
                  <a:prstClr val="black">
                    <a:tint val="75000"/>
                  </a:prstClr>
                </a:solidFill>
                <a:ea typeface="MS PGothic" panose="020B0600070205080204" pitchFamily="34" charset="-128"/>
              </a:rPr>
              <a:t>Joint 21st Satellite Meteorology, Oceanography and Climatology Conference and 20th Conference on Air-Sea Interaction</a:t>
            </a:r>
            <a:endParaRPr lang="en-US" dirty="0">
              <a:solidFill>
                <a:prstClr val="black">
                  <a:tint val="75000"/>
                </a:prstClr>
              </a:solidFill>
              <a:ea typeface="MS PGothic" panose="020B0600070205080204" pitchFamily="34" charset="-128"/>
            </a:endParaRPr>
          </a:p>
        </p:txBody>
      </p:sp>
    </p:spTree>
    <p:extLst>
      <p:ext uri="{BB962C8B-B14F-4D97-AF65-F5344CB8AC3E}">
        <p14:creationId xmlns:p14="http://schemas.microsoft.com/office/powerpoint/2010/main" val="15374062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10972800" cy="914400"/>
          </a:xfrm>
        </p:spPr>
        <p:txBody>
          <a:bodyPr/>
          <a:lstStyle/>
          <a:p>
            <a:r>
              <a:rPr lang="en-US" dirty="0"/>
              <a:t>Click to edit Master title style</a:t>
            </a:r>
          </a:p>
        </p:txBody>
      </p:sp>
      <p:sp>
        <p:nvSpPr>
          <p:cNvPr id="3" name="Content Placeholder 2"/>
          <p:cNvSpPr>
            <a:spLocks noGrp="1"/>
          </p:cNvSpPr>
          <p:nvPr>
            <p:ph idx="1"/>
          </p:nvPr>
        </p:nvSpPr>
        <p:spPr>
          <a:xfrm>
            <a:off x="609600" y="1448594"/>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03200" y="6416676"/>
            <a:ext cx="1219200" cy="365125"/>
          </a:xfrm>
          <a:prstGeom prst="rect">
            <a:avLst/>
          </a:prstGeom>
        </p:spPr>
        <p:txBody>
          <a:bodyPr/>
          <a:lstStyle/>
          <a:p>
            <a:fld id="{73224A76-D8AC-448D-82F4-15383AD588CE}" type="datetime1">
              <a:rPr lang="en-US" smtClean="0">
                <a:solidFill>
                  <a:prstClr val="black">
                    <a:tint val="75000"/>
                  </a:prstClr>
                </a:solidFill>
              </a:rPr>
              <a:t>10/18/2022</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7BD4A1-6061-4BD7-BD37-9338D29FB437}"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1437263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6796" y="0"/>
            <a:ext cx="10972800" cy="914400"/>
          </a:xfrm>
        </p:spPr>
        <p:txBody>
          <a:bodyPr/>
          <a:lstStyle/>
          <a:p>
            <a:r>
              <a:rPr lang="en-US"/>
              <a:t>Click to edit Master title style</a:t>
            </a:r>
          </a:p>
        </p:txBody>
      </p:sp>
      <p:sp>
        <p:nvSpPr>
          <p:cNvPr id="3" name="Content Placeholder 2"/>
          <p:cNvSpPr>
            <a:spLocks noGrp="1"/>
          </p:cNvSpPr>
          <p:nvPr>
            <p:ph sz="half" idx="1"/>
          </p:nvPr>
        </p:nvSpPr>
        <p:spPr>
          <a:xfrm>
            <a:off x="406400" y="14478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478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101600" y="6477001"/>
            <a:ext cx="1320800" cy="365125"/>
          </a:xfrm>
          <a:prstGeom prst="rect">
            <a:avLst/>
          </a:prstGeom>
        </p:spPr>
        <p:txBody>
          <a:bodyPr/>
          <a:lstStyle/>
          <a:p>
            <a:fld id="{010A5005-E4AF-43C5-B79F-8F795D4CF96E}" type="datetime1">
              <a:rPr lang="en-US" smtClean="0">
                <a:solidFill>
                  <a:prstClr val="black">
                    <a:tint val="75000"/>
                  </a:prstClr>
                </a:solidFill>
              </a:rPr>
              <a:t>10/18/2022</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7BD4A1-6061-4BD7-BD37-9338D29FB437}"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434388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60400" y="0"/>
            <a:ext cx="10972800" cy="914400"/>
          </a:xfrm>
        </p:spPr>
        <p:txBody>
          <a:bodyPr/>
          <a:lstStyle/>
          <a:p>
            <a:r>
              <a:rPr lang="en-US"/>
              <a:t>Click to edit Master title style</a:t>
            </a:r>
          </a:p>
        </p:txBody>
      </p:sp>
      <p:sp>
        <p:nvSpPr>
          <p:cNvPr id="3" name="Date Placeholder 2"/>
          <p:cNvSpPr>
            <a:spLocks noGrp="1"/>
          </p:cNvSpPr>
          <p:nvPr>
            <p:ph type="dt" sz="half" idx="10"/>
          </p:nvPr>
        </p:nvSpPr>
        <p:spPr>
          <a:xfrm>
            <a:off x="0" y="6356351"/>
            <a:ext cx="1320800" cy="365125"/>
          </a:xfrm>
          <a:prstGeom prst="rect">
            <a:avLst/>
          </a:prstGeom>
        </p:spPr>
        <p:txBody>
          <a:bodyPr/>
          <a:lstStyle/>
          <a:p>
            <a:fld id="{BEE263D5-1128-46BF-90C5-D20FA142F12F}" type="datetime1">
              <a:rPr lang="en-US" smtClean="0">
                <a:solidFill>
                  <a:prstClr val="black">
                    <a:tint val="75000"/>
                  </a:prstClr>
                </a:solidFill>
              </a:rPr>
              <a:t>10/18/2022</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7BD4A1-6061-4BD7-BD37-9338D29FB437}"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1641942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1600" y="6465167"/>
            <a:ext cx="1117600" cy="365125"/>
          </a:xfrm>
          <a:prstGeom prst="rect">
            <a:avLst/>
          </a:prstGeom>
        </p:spPr>
        <p:txBody>
          <a:bodyPr/>
          <a:lstStyle/>
          <a:p>
            <a:fld id="{3457B81F-F13F-4FD4-8CC0-690FEC834765}" type="datetime1">
              <a:rPr lang="en-US" smtClean="0">
                <a:solidFill>
                  <a:prstClr val="black">
                    <a:tint val="75000"/>
                  </a:prstClr>
                </a:solidFill>
              </a:rPr>
              <a:t>10/18/2022</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7BD4A1-6061-4BD7-BD37-9338D29FB437}"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5283877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0" y="6553203"/>
            <a:ext cx="1219200" cy="365125"/>
          </a:xfrm>
          <a:prstGeom prst="rect">
            <a:avLst/>
          </a:prstGeom>
        </p:spPr>
        <p:txBody>
          <a:bodyPr/>
          <a:lstStyle>
            <a:lvl1pPr>
              <a:defRPr>
                <a:solidFill>
                  <a:schemeClr val="tx1"/>
                </a:solidFill>
              </a:defRPr>
            </a:lvl1pPr>
          </a:lstStyle>
          <a:p>
            <a:fld id="{CD65691D-2801-4114-B972-9F2238351A54}" type="datetime1">
              <a:rPr lang="en-US" smtClean="0">
                <a:solidFill>
                  <a:prstClr val="black"/>
                </a:solidFill>
              </a:rPr>
              <a:t>10/18/2022</a:t>
            </a:fld>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815B6BD-9430-4471-9D0A-2BCCA7A43311}" type="slidenum">
              <a:rPr lang="en-US" smtClean="0">
                <a:solidFill>
                  <a:prstClr val="black"/>
                </a:solidFill>
              </a:rPr>
              <a:t>‹#›</a:t>
            </a:fld>
            <a:endParaRPr lang="en-US">
              <a:solidFill>
                <a:prstClr val="black"/>
              </a:solidFill>
            </a:endParaRPr>
          </a:p>
        </p:txBody>
      </p:sp>
      <p:sp>
        <p:nvSpPr>
          <p:cNvPr id="9" name="Title 1"/>
          <p:cNvSpPr>
            <a:spLocks noGrp="1"/>
          </p:cNvSpPr>
          <p:nvPr>
            <p:ph type="title"/>
          </p:nvPr>
        </p:nvSpPr>
        <p:spPr>
          <a:xfrm>
            <a:off x="660400" y="0"/>
            <a:ext cx="10972800" cy="914400"/>
          </a:xfrm>
        </p:spPr>
        <p:txBody>
          <a:bodyPr/>
          <a:lstStyle/>
          <a:p>
            <a:r>
              <a:rPr lang="en-US"/>
              <a:t>Click to edit Master title style</a:t>
            </a:r>
          </a:p>
        </p:txBody>
      </p:sp>
    </p:spTree>
    <p:extLst>
      <p:ext uri="{BB962C8B-B14F-4D97-AF65-F5344CB8AC3E}">
        <p14:creationId xmlns:p14="http://schemas.microsoft.com/office/powerpoint/2010/main" val="4469413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76401"/>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2954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3048000" y="6477000"/>
            <a:ext cx="6299200" cy="304800"/>
          </a:xfrm>
          <a:prstGeom prst="rect">
            <a:avLst/>
          </a:prstGeom>
        </p:spPr>
        <p:txBody>
          <a:bodyPr/>
          <a:lstStyle>
            <a:lvl1pPr algn="ctr">
              <a:defRPr sz="1000" i="1">
                <a:latin typeface="Times New Roman" panose="02020603050405020304" pitchFamily="18" charset="0"/>
                <a:cs typeface="Times New Roman" panose="02020603050405020304" pitchFamily="18" charset="0"/>
              </a:defRPr>
            </a:lvl1pPr>
          </a:lstStyle>
          <a:p>
            <a:r>
              <a:rPr lang="en-US">
                <a:solidFill>
                  <a:prstClr val="black">
                    <a:tint val="75000"/>
                  </a:prstClr>
                </a:solidFill>
                <a:ea typeface="ＭＳ Ｐゴシック" panose="020B0600070205080204" pitchFamily="34" charset="-128"/>
              </a:rPr>
              <a:t>Joint 21st Satellite Meteorology, Oceanography and Climatology Conference and 20th Conference on Air-Sea Interaction</a:t>
            </a:r>
            <a:endParaRPr lang="en-US" dirty="0">
              <a:solidFill>
                <a:prstClr val="black">
                  <a:tint val="75000"/>
                </a:prstClr>
              </a:solidFill>
              <a:ea typeface="ＭＳ Ｐゴシック" panose="020B0600070205080204" pitchFamily="34" charset="-128"/>
            </a:endParaRPr>
          </a:p>
        </p:txBody>
      </p:sp>
    </p:spTree>
    <p:extLst>
      <p:ext uri="{BB962C8B-B14F-4D97-AF65-F5344CB8AC3E}">
        <p14:creationId xmlns:p14="http://schemas.microsoft.com/office/powerpoint/2010/main" val="4092514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2C3DBB2F-2FD7-4BF1-8180-598824CE193B}" type="slidenum">
              <a:rPr lang="en-US"/>
              <a:pPr/>
              <a:t>‹#›</a:t>
            </a:fld>
            <a:endParaRPr lang="en-US"/>
          </a:p>
        </p:txBody>
      </p:sp>
    </p:spTree>
    <p:extLst>
      <p:ext uri="{BB962C8B-B14F-4D97-AF65-F5344CB8AC3E}">
        <p14:creationId xmlns:p14="http://schemas.microsoft.com/office/powerpoint/2010/main" val="9200583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10972800" cy="914400"/>
          </a:xfrm>
        </p:spPr>
        <p:txBody>
          <a:bodyPr/>
          <a:lstStyle/>
          <a:p>
            <a:r>
              <a:rPr lang="en-US" dirty="0"/>
              <a:t>Click to edit Master title style</a:t>
            </a:r>
          </a:p>
        </p:txBody>
      </p:sp>
      <p:sp>
        <p:nvSpPr>
          <p:cNvPr id="3" name="Content Placeholder 2"/>
          <p:cNvSpPr>
            <a:spLocks noGrp="1"/>
          </p:cNvSpPr>
          <p:nvPr>
            <p:ph idx="1"/>
          </p:nvPr>
        </p:nvSpPr>
        <p:spPr>
          <a:xfrm>
            <a:off x="609600" y="1448594"/>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03200" y="6416676"/>
            <a:ext cx="1219200" cy="365125"/>
          </a:xfrm>
          <a:prstGeom prst="rect">
            <a:avLst/>
          </a:prstGeom>
        </p:spPr>
        <p:txBody>
          <a:bodyPr/>
          <a:lstStyle/>
          <a:p>
            <a:fld id="{73224A76-D8AC-448D-82F4-15383AD588CE}" type="datetime1">
              <a:rPr lang="en-US" smtClean="0">
                <a:solidFill>
                  <a:prstClr val="black">
                    <a:tint val="75000"/>
                  </a:prstClr>
                </a:solidFill>
              </a:rPr>
              <a:pPr/>
              <a:t>10/18/2022</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8601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6796" y="0"/>
            <a:ext cx="10972800" cy="914400"/>
          </a:xfrm>
        </p:spPr>
        <p:txBody>
          <a:bodyPr/>
          <a:lstStyle/>
          <a:p>
            <a:r>
              <a:rPr lang="en-US"/>
              <a:t>Click to edit Master title style</a:t>
            </a:r>
          </a:p>
        </p:txBody>
      </p:sp>
      <p:sp>
        <p:nvSpPr>
          <p:cNvPr id="3" name="Content Placeholder 2"/>
          <p:cNvSpPr>
            <a:spLocks noGrp="1"/>
          </p:cNvSpPr>
          <p:nvPr>
            <p:ph sz="half" idx="1"/>
          </p:nvPr>
        </p:nvSpPr>
        <p:spPr>
          <a:xfrm>
            <a:off x="406400" y="14478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478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101600" y="6477001"/>
            <a:ext cx="1320800" cy="365125"/>
          </a:xfrm>
          <a:prstGeom prst="rect">
            <a:avLst/>
          </a:prstGeom>
        </p:spPr>
        <p:txBody>
          <a:bodyPr/>
          <a:lstStyle/>
          <a:p>
            <a:fld id="{010A5005-E4AF-43C5-B79F-8F795D4CF96E}" type="datetime1">
              <a:rPr lang="en-US" smtClean="0">
                <a:solidFill>
                  <a:prstClr val="black">
                    <a:tint val="75000"/>
                  </a:prstClr>
                </a:solidFill>
              </a:rPr>
              <a:pPr/>
              <a:t>10/18/2022</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8429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60400" y="0"/>
            <a:ext cx="10972800" cy="914400"/>
          </a:xfrm>
        </p:spPr>
        <p:txBody>
          <a:bodyPr/>
          <a:lstStyle/>
          <a:p>
            <a:r>
              <a:rPr lang="en-US"/>
              <a:t>Click to edit Master title style</a:t>
            </a:r>
          </a:p>
        </p:txBody>
      </p:sp>
      <p:sp>
        <p:nvSpPr>
          <p:cNvPr id="3" name="Date Placeholder 2"/>
          <p:cNvSpPr>
            <a:spLocks noGrp="1"/>
          </p:cNvSpPr>
          <p:nvPr>
            <p:ph type="dt" sz="half" idx="10"/>
          </p:nvPr>
        </p:nvSpPr>
        <p:spPr>
          <a:xfrm>
            <a:off x="0" y="6356351"/>
            <a:ext cx="1320800" cy="365125"/>
          </a:xfrm>
          <a:prstGeom prst="rect">
            <a:avLst/>
          </a:prstGeom>
        </p:spPr>
        <p:txBody>
          <a:bodyPr/>
          <a:lstStyle/>
          <a:p>
            <a:fld id="{BEE263D5-1128-46BF-90C5-D20FA142F12F}" type="datetime1">
              <a:rPr lang="en-US" smtClean="0">
                <a:solidFill>
                  <a:prstClr val="black">
                    <a:tint val="75000"/>
                  </a:prstClr>
                </a:solidFill>
              </a:rPr>
              <a:pPr/>
              <a:t>10/18/2022</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4227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1600" y="6465167"/>
            <a:ext cx="1117600" cy="365125"/>
          </a:xfrm>
          <a:prstGeom prst="rect">
            <a:avLst/>
          </a:prstGeom>
        </p:spPr>
        <p:txBody>
          <a:bodyPr/>
          <a:lstStyle/>
          <a:p>
            <a:fld id="{3457B81F-F13F-4FD4-8CC0-690FEC834765}" type="datetime1">
              <a:rPr lang="en-US" smtClean="0">
                <a:solidFill>
                  <a:prstClr val="black">
                    <a:tint val="75000"/>
                  </a:prstClr>
                </a:solidFill>
              </a:rPr>
              <a:pPr/>
              <a:t>10/18/2022</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1757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0" y="6553203"/>
            <a:ext cx="1219200" cy="365125"/>
          </a:xfrm>
          <a:prstGeom prst="rect">
            <a:avLst/>
          </a:prstGeom>
        </p:spPr>
        <p:txBody>
          <a:bodyPr/>
          <a:lstStyle>
            <a:lvl1pPr>
              <a:defRPr>
                <a:solidFill>
                  <a:schemeClr val="tx1"/>
                </a:solidFill>
              </a:defRPr>
            </a:lvl1pPr>
          </a:lstStyle>
          <a:p>
            <a:fld id="{CD65691D-2801-4114-B972-9F2238351A54}" type="datetime1">
              <a:rPr lang="en-US" smtClean="0">
                <a:solidFill>
                  <a:prstClr val="black"/>
                </a:solidFill>
              </a:rPr>
              <a:pPr/>
              <a:t>10/18/2022</a:t>
            </a:fld>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815B6BD-9430-4471-9D0A-2BCCA7A43311}" type="slidenum">
              <a:rPr lang="en-US" smtClean="0">
                <a:solidFill>
                  <a:prstClr val="black"/>
                </a:solidFill>
              </a:rPr>
              <a:pPr/>
              <a:t>‹#›</a:t>
            </a:fld>
            <a:endParaRPr lang="en-US">
              <a:solidFill>
                <a:prstClr val="black"/>
              </a:solidFill>
            </a:endParaRPr>
          </a:p>
        </p:txBody>
      </p:sp>
      <p:sp>
        <p:nvSpPr>
          <p:cNvPr id="9" name="Title 1"/>
          <p:cNvSpPr>
            <a:spLocks noGrp="1"/>
          </p:cNvSpPr>
          <p:nvPr>
            <p:ph type="title"/>
          </p:nvPr>
        </p:nvSpPr>
        <p:spPr>
          <a:xfrm>
            <a:off x="660400" y="0"/>
            <a:ext cx="10972800" cy="914400"/>
          </a:xfrm>
        </p:spPr>
        <p:txBody>
          <a:bodyPr/>
          <a:lstStyle/>
          <a:p>
            <a:r>
              <a:rPr lang="en-US"/>
              <a:t>Click to edit Master title style</a:t>
            </a:r>
          </a:p>
        </p:txBody>
      </p:sp>
    </p:spTree>
    <p:extLst>
      <p:ext uri="{BB962C8B-B14F-4D97-AF65-F5344CB8AC3E}">
        <p14:creationId xmlns:p14="http://schemas.microsoft.com/office/powerpoint/2010/main" val="105222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9144000" cy="533400"/>
          </a:xfrm>
        </p:spPr>
        <p:txBody>
          <a:bodyPr/>
          <a:lstStyle/>
          <a:p>
            <a:r>
              <a:rPr lang="en-US"/>
              <a:t>Click to edit Master title style</a:t>
            </a:r>
          </a:p>
        </p:txBody>
      </p:sp>
      <p:sp>
        <p:nvSpPr>
          <p:cNvPr id="3" name="Text Placeholder 2"/>
          <p:cNvSpPr>
            <a:spLocks noGrp="1"/>
          </p:cNvSpPr>
          <p:nvPr>
            <p:ph type="body" sz="half" idx="1"/>
          </p:nvPr>
        </p:nvSpPr>
        <p:spPr>
          <a:xfrm>
            <a:off x="304800" y="1371600"/>
            <a:ext cx="53340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42000" y="1371600"/>
            <a:ext cx="53340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1582400" y="6324600"/>
            <a:ext cx="609600" cy="457200"/>
          </a:xfrm>
        </p:spPr>
        <p:txBody>
          <a:bodyPr/>
          <a:lstStyle>
            <a:lvl1pPr>
              <a:defRPr sz="1200"/>
            </a:lvl1pPr>
          </a:lstStyle>
          <a:p>
            <a:fld id="{D844CC42-7467-47A7-ABF1-640BEA57D594}" type="slidenum">
              <a:rPr lang="en-US" smtClean="0"/>
              <a:pPr/>
              <a:t>‹#›</a:t>
            </a:fld>
            <a:endParaRPr lang="en-US"/>
          </a:p>
        </p:txBody>
      </p:sp>
    </p:spTree>
    <p:extLst>
      <p:ext uri="{BB962C8B-B14F-4D97-AF65-F5344CB8AC3E}">
        <p14:creationId xmlns:p14="http://schemas.microsoft.com/office/powerpoint/2010/main" val="392652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24000" y="152400"/>
            <a:ext cx="9144000" cy="609600"/>
          </a:xfrm>
        </p:spPr>
        <p:txBody>
          <a:bodyPr/>
          <a:lstStyle/>
          <a:p>
            <a:r>
              <a:rPr lang="en-US"/>
              <a:t>Click to edit Master title style</a:t>
            </a:r>
          </a:p>
        </p:txBody>
      </p:sp>
      <p:sp>
        <p:nvSpPr>
          <p:cNvPr id="3" name="Content Placeholder 2"/>
          <p:cNvSpPr>
            <a:spLocks noGrp="1"/>
          </p:cNvSpPr>
          <p:nvPr>
            <p:ph sz="quarter" idx="1"/>
          </p:nvPr>
        </p:nvSpPr>
        <p:spPr>
          <a:xfrm>
            <a:off x="304800" y="1371600"/>
            <a:ext cx="53340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842000" y="1371600"/>
            <a:ext cx="53340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04800" y="4000500"/>
            <a:ext cx="53340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842000" y="4000500"/>
            <a:ext cx="53340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11480800" y="6400800"/>
            <a:ext cx="711200" cy="457200"/>
          </a:xfrm>
        </p:spPr>
        <p:txBody>
          <a:bodyPr/>
          <a:lstStyle>
            <a:lvl1pPr>
              <a:defRPr sz="1200"/>
            </a:lvl1pPr>
          </a:lstStyle>
          <a:p>
            <a:fld id="{874832D0-367C-491D-A990-6DCB2FFE661A}" type="slidenum">
              <a:rPr lang="en-US" smtClean="0"/>
              <a:pPr/>
              <a:t>‹#›</a:t>
            </a:fld>
            <a:endParaRPr lang="en-US"/>
          </a:p>
        </p:txBody>
      </p:sp>
    </p:spTree>
    <p:extLst>
      <p:ext uri="{BB962C8B-B14F-4D97-AF65-F5344CB8AC3E}">
        <p14:creationId xmlns:p14="http://schemas.microsoft.com/office/powerpoint/2010/main" val="3101796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9144000" cy="762000"/>
          </a:xfrm>
        </p:spPr>
        <p:txBody>
          <a:bodyPr/>
          <a:lstStyle/>
          <a:p>
            <a:r>
              <a:rPr lang="en-US"/>
              <a:t>Click to edit Master title style</a:t>
            </a:r>
          </a:p>
        </p:txBody>
      </p:sp>
      <p:sp>
        <p:nvSpPr>
          <p:cNvPr id="3" name="Text Placeholder 2"/>
          <p:cNvSpPr>
            <a:spLocks noGrp="1"/>
          </p:cNvSpPr>
          <p:nvPr>
            <p:ph type="body" sz="half" idx="1"/>
          </p:nvPr>
        </p:nvSpPr>
        <p:spPr>
          <a:xfrm>
            <a:off x="304800" y="1219200"/>
            <a:ext cx="53340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791200" y="1219200"/>
            <a:ext cx="53340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791200" y="3886200"/>
            <a:ext cx="53340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203200" y="6400800"/>
            <a:ext cx="2540000" cy="457200"/>
          </a:xfrm>
          <a:prstGeom prst="rect">
            <a:avLst/>
          </a:prstGeom>
        </p:spPr>
        <p:txBody>
          <a:bodyPr/>
          <a:lstStyle>
            <a:lvl1pPr>
              <a:defRPr/>
            </a:lvl1pPr>
          </a:lstStyle>
          <a:p>
            <a:pPr>
              <a:spcBef>
                <a:spcPct val="30000"/>
              </a:spcBef>
            </a:pPr>
            <a:endParaRPr lang="en-US">
              <a:solidFill>
                <a:srgbClr val="030305"/>
              </a:solidFill>
              <a:ea typeface="+mn-ea"/>
            </a:endParaRPr>
          </a:p>
        </p:txBody>
      </p:sp>
      <p:sp>
        <p:nvSpPr>
          <p:cNvPr id="8" name="Slide Number Placeholder 7"/>
          <p:cNvSpPr>
            <a:spLocks noGrp="1"/>
          </p:cNvSpPr>
          <p:nvPr>
            <p:ph type="sldNum" sz="quarter" idx="12"/>
          </p:nvPr>
        </p:nvSpPr>
        <p:spPr>
          <a:xfrm>
            <a:off x="9550400" y="6400800"/>
            <a:ext cx="2540000" cy="457200"/>
          </a:xfrm>
        </p:spPr>
        <p:txBody>
          <a:bodyPr/>
          <a:lstStyle>
            <a:lvl1pPr>
              <a:defRPr/>
            </a:lvl1pPr>
          </a:lstStyle>
          <a:p>
            <a:fld id="{E51D66C7-74A7-414A-8C40-F5D7C09AD8EF}" type="slidenum">
              <a:rPr lang="en-US"/>
              <a:pPr/>
              <a:t>‹#›</a:t>
            </a:fld>
            <a:endParaRPr lang="en-US"/>
          </a:p>
        </p:txBody>
      </p:sp>
    </p:spTree>
    <p:extLst>
      <p:ext uri="{BB962C8B-B14F-4D97-AF65-F5344CB8AC3E}">
        <p14:creationId xmlns:p14="http://schemas.microsoft.com/office/powerpoint/2010/main" val="3999087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76401"/>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2954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3048000" y="6477000"/>
            <a:ext cx="6299200" cy="304800"/>
          </a:xfrm>
          <a:prstGeom prst="rect">
            <a:avLst/>
          </a:prstGeom>
        </p:spPr>
        <p:txBody>
          <a:bodyPr/>
          <a:lstStyle>
            <a:lvl1pPr algn="ctr">
              <a:defRPr sz="1000" i="1">
                <a:latin typeface="Times New Roman" panose="02020603050405020304" pitchFamily="18" charset="0"/>
                <a:cs typeface="Times New Roman" panose="02020603050405020304" pitchFamily="18" charset="0"/>
              </a:defRPr>
            </a:lvl1pPr>
          </a:lstStyle>
          <a:p>
            <a:r>
              <a:rPr lang="en-US">
                <a:solidFill>
                  <a:prstClr val="black">
                    <a:tint val="75000"/>
                  </a:prstClr>
                </a:solidFill>
              </a:rPr>
              <a:t>Joint 21st Satellite Meteorology, Oceanography and Climatology Conference and 20th Conference on Air-Sea Interaction</a:t>
            </a:r>
            <a:endParaRPr lang="en-US" dirty="0">
              <a:solidFill>
                <a:prstClr val="black">
                  <a:tint val="75000"/>
                </a:prstClr>
              </a:solidFill>
            </a:endParaRPr>
          </a:p>
        </p:txBody>
      </p:sp>
    </p:spTree>
    <p:extLst>
      <p:ext uri="{BB962C8B-B14F-4D97-AF65-F5344CB8AC3E}">
        <p14:creationId xmlns:p14="http://schemas.microsoft.com/office/powerpoint/2010/main" val="1579406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4.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5.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theme" Target="../theme/theme7.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1.xml"/><Relationship Id="rId7" Type="http://schemas.openxmlformats.org/officeDocument/2006/relationships/theme" Target="../theme/theme8.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55" name="Rectangle 63"/>
          <p:cNvSpPr>
            <a:spLocks noGrp="1" noChangeArrowheads="1"/>
          </p:cNvSpPr>
          <p:nvPr>
            <p:ph type="title"/>
          </p:nvPr>
        </p:nvSpPr>
        <p:spPr bwMode="auto">
          <a:xfrm>
            <a:off x="1524000" y="304800"/>
            <a:ext cx="9144000" cy="609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8256" name="Rectangle 64" descr="Rectangle: Click to edit Master text styles&#10;Second level&#10;Third level&#10;Fourth level&#10;Fifth level"/>
          <p:cNvSpPr>
            <a:spLocks noGrp="1" noChangeArrowheads="1"/>
          </p:cNvSpPr>
          <p:nvPr>
            <p:ph type="body" idx="1"/>
          </p:nvPr>
        </p:nvSpPr>
        <p:spPr bwMode="auto">
          <a:xfrm>
            <a:off x="304800" y="1371600"/>
            <a:ext cx="111760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259" name="Rectangle 67"/>
          <p:cNvSpPr>
            <a:spLocks noGrp="1" noChangeArrowheads="1"/>
          </p:cNvSpPr>
          <p:nvPr>
            <p:ph type="sldNum" sz="quarter" idx="4"/>
          </p:nvPr>
        </p:nvSpPr>
        <p:spPr bwMode="auto">
          <a:xfrm>
            <a:off x="11582400" y="6400800"/>
            <a:ext cx="609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rgbClr val="0C0D1A"/>
                </a:solidFill>
                <a:latin typeface="+mn-lt"/>
              </a:defRPr>
            </a:lvl1pPr>
          </a:lstStyle>
          <a:p>
            <a:fld id="{443E41E9-07FB-4B76-B5E8-C8DDFEA84416}" type="slidenum">
              <a:rPr lang="en-US" smtClean="0">
                <a:ea typeface="+mn-ea"/>
              </a:rPr>
              <a:pPr/>
              <a:t>‹#›</a:t>
            </a:fld>
            <a:endParaRPr lang="en-US">
              <a:ea typeface="+mn-ea"/>
            </a:endParaRPr>
          </a:p>
        </p:txBody>
      </p:sp>
    </p:spTree>
    <p:extLst>
      <p:ext uri="{BB962C8B-B14F-4D97-AF65-F5344CB8AC3E}">
        <p14:creationId xmlns:p14="http://schemas.microsoft.com/office/powerpoint/2010/main" val="458641897"/>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Lst>
  <p:hf hdr="0" dt="0"/>
  <p:txStyles>
    <p:titleStyle>
      <a:lvl1pPr algn="ctr" rtl="0" fontAlgn="base">
        <a:spcBef>
          <a:spcPct val="0"/>
        </a:spcBef>
        <a:spcAft>
          <a:spcPct val="0"/>
        </a:spcAft>
        <a:defRPr sz="2800" b="1">
          <a:solidFill>
            <a:srgbClr val="0000FF"/>
          </a:solidFill>
          <a:latin typeface="+mj-lt"/>
          <a:ea typeface="+mj-ea"/>
          <a:cs typeface="+mj-cs"/>
        </a:defRPr>
      </a:lvl1pPr>
      <a:lvl2pPr algn="ctr" rtl="0" fontAlgn="base">
        <a:spcBef>
          <a:spcPct val="0"/>
        </a:spcBef>
        <a:spcAft>
          <a:spcPct val="0"/>
        </a:spcAft>
        <a:defRPr sz="3600" b="1">
          <a:solidFill>
            <a:srgbClr val="24020D"/>
          </a:solidFill>
          <a:latin typeface="Times New Roman" pitchFamily="18" charset="0"/>
        </a:defRPr>
      </a:lvl2pPr>
      <a:lvl3pPr algn="ctr" rtl="0" fontAlgn="base">
        <a:spcBef>
          <a:spcPct val="0"/>
        </a:spcBef>
        <a:spcAft>
          <a:spcPct val="0"/>
        </a:spcAft>
        <a:defRPr sz="3600" b="1">
          <a:solidFill>
            <a:srgbClr val="24020D"/>
          </a:solidFill>
          <a:latin typeface="Times New Roman" pitchFamily="18" charset="0"/>
        </a:defRPr>
      </a:lvl3pPr>
      <a:lvl4pPr algn="ctr" rtl="0" fontAlgn="base">
        <a:spcBef>
          <a:spcPct val="0"/>
        </a:spcBef>
        <a:spcAft>
          <a:spcPct val="0"/>
        </a:spcAft>
        <a:defRPr sz="3600" b="1">
          <a:solidFill>
            <a:srgbClr val="24020D"/>
          </a:solidFill>
          <a:latin typeface="Times New Roman" pitchFamily="18" charset="0"/>
        </a:defRPr>
      </a:lvl4pPr>
      <a:lvl5pPr algn="ctr" rtl="0" fontAlgn="base">
        <a:spcBef>
          <a:spcPct val="0"/>
        </a:spcBef>
        <a:spcAft>
          <a:spcPct val="0"/>
        </a:spcAft>
        <a:defRPr sz="3600" b="1">
          <a:solidFill>
            <a:srgbClr val="24020D"/>
          </a:solidFill>
          <a:latin typeface="Times New Roman" pitchFamily="18" charset="0"/>
        </a:defRPr>
      </a:lvl5pPr>
      <a:lvl6pPr marL="457200" algn="ctr" rtl="0" fontAlgn="base">
        <a:spcBef>
          <a:spcPct val="0"/>
        </a:spcBef>
        <a:spcAft>
          <a:spcPct val="0"/>
        </a:spcAft>
        <a:defRPr sz="3600" b="1">
          <a:solidFill>
            <a:srgbClr val="24020D"/>
          </a:solidFill>
          <a:latin typeface="Times New Roman" pitchFamily="18" charset="0"/>
        </a:defRPr>
      </a:lvl6pPr>
      <a:lvl7pPr marL="914400" algn="ctr" rtl="0" fontAlgn="base">
        <a:spcBef>
          <a:spcPct val="0"/>
        </a:spcBef>
        <a:spcAft>
          <a:spcPct val="0"/>
        </a:spcAft>
        <a:defRPr sz="3600" b="1">
          <a:solidFill>
            <a:srgbClr val="24020D"/>
          </a:solidFill>
          <a:latin typeface="Times New Roman" pitchFamily="18" charset="0"/>
        </a:defRPr>
      </a:lvl7pPr>
      <a:lvl8pPr marL="1371600" algn="ctr" rtl="0" fontAlgn="base">
        <a:spcBef>
          <a:spcPct val="0"/>
        </a:spcBef>
        <a:spcAft>
          <a:spcPct val="0"/>
        </a:spcAft>
        <a:defRPr sz="3600" b="1">
          <a:solidFill>
            <a:srgbClr val="24020D"/>
          </a:solidFill>
          <a:latin typeface="Times New Roman" pitchFamily="18" charset="0"/>
        </a:defRPr>
      </a:lvl8pPr>
      <a:lvl9pPr marL="1828800" algn="ctr" rtl="0" fontAlgn="base">
        <a:spcBef>
          <a:spcPct val="0"/>
        </a:spcBef>
        <a:spcAft>
          <a:spcPct val="0"/>
        </a:spcAft>
        <a:defRPr sz="3600" b="1">
          <a:solidFill>
            <a:srgbClr val="24020D"/>
          </a:solidFill>
          <a:latin typeface="Times New Roman" pitchFamily="18" charset="0"/>
        </a:defRPr>
      </a:lvl9pPr>
    </p:titleStyle>
    <p:bodyStyle>
      <a:lvl1pPr marL="342900" indent="-342900" algn="l" rtl="0" fontAlgn="base">
        <a:spcBef>
          <a:spcPct val="20000"/>
        </a:spcBef>
        <a:spcAft>
          <a:spcPct val="0"/>
        </a:spcAft>
        <a:buClr>
          <a:srgbClr val="24020D"/>
        </a:buClr>
        <a:buSzPct val="135000"/>
        <a:buChar char="•"/>
        <a:defRPr sz="2000">
          <a:solidFill>
            <a:srgbClr val="24020D"/>
          </a:solidFill>
          <a:latin typeface="+mn-lt"/>
          <a:ea typeface="+mn-ea"/>
          <a:cs typeface="+mn-cs"/>
        </a:defRPr>
      </a:lvl1pPr>
      <a:lvl2pPr marL="742950" indent="-285750" algn="l" rtl="0" fontAlgn="base">
        <a:spcBef>
          <a:spcPct val="20000"/>
        </a:spcBef>
        <a:spcAft>
          <a:spcPct val="0"/>
        </a:spcAft>
        <a:buClr>
          <a:srgbClr val="24020D"/>
        </a:buClr>
        <a:buFont typeface="Symbol" pitchFamily="18" charset="2"/>
        <a:buChar char="-"/>
        <a:defRPr sz="2000">
          <a:solidFill>
            <a:srgbClr val="24020D"/>
          </a:solidFill>
          <a:latin typeface="+mn-lt"/>
        </a:defRPr>
      </a:lvl2pPr>
      <a:lvl3pPr marL="1143000" indent="-228600" algn="l" rtl="0" fontAlgn="base">
        <a:spcBef>
          <a:spcPct val="20000"/>
        </a:spcBef>
        <a:spcAft>
          <a:spcPct val="0"/>
        </a:spcAft>
        <a:buClr>
          <a:srgbClr val="24020D"/>
        </a:buClr>
        <a:buFont typeface="Wingdings" pitchFamily="2" charset="2"/>
        <a:buChar char="w"/>
        <a:defRPr sz="2000">
          <a:solidFill>
            <a:srgbClr val="24020D"/>
          </a:solidFill>
          <a:latin typeface="+mn-lt"/>
        </a:defRPr>
      </a:lvl3pPr>
      <a:lvl4pPr marL="1600200" indent="-228600" algn="l" rtl="0" fontAlgn="base">
        <a:spcBef>
          <a:spcPct val="20000"/>
        </a:spcBef>
        <a:spcAft>
          <a:spcPct val="0"/>
        </a:spcAft>
        <a:buClr>
          <a:srgbClr val="24020D"/>
        </a:buClr>
        <a:buFont typeface="Wingdings" pitchFamily="2" charset="2"/>
        <a:buChar char="n"/>
        <a:defRPr sz="2000">
          <a:solidFill>
            <a:srgbClr val="24020D"/>
          </a:solidFill>
          <a:latin typeface="+mn-lt"/>
        </a:defRPr>
      </a:lvl4pPr>
      <a:lvl5pPr marL="2057400" indent="-228600" algn="l" rtl="0" fontAlgn="base">
        <a:spcBef>
          <a:spcPct val="20000"/>
        </a:spcBef>
        <a:spcAft>
          <a:spcPct val="0"/>
        </a:spcAft>
        <a:buClr>
          <a:srgbClr val="24020D"/>
        </a:buClr>
        <a:buFont typeface="Wingdings" pitchFamily="2" charset="2"/>
        <a:buChar char="n"/>
        <a:defRPr sz="2000">
          <a:solidFill>
            <a:srgbClr val="24020D"/>
          </a:solidFill>
          <a:latin typeface="+mn-lt"/>
        </a:defRPr>
      </a:lvl5pPr>
      <a:lvl6pPr marL="2514600" indent="-228600" algn="l" rtl="0" fontAlgn="base">
        <a:spcBef>
          <a:spcPct val="20000"/>
        </a:spcBef>
        <a:spcAft>
          <a:spcPct val="0"/>
        </a:spcAft>
        <a:buClr>
          <a:srgbClr val="24020D"/>
        </a:buClr>
        <a:buFont typeface="Wingdings" pitchFamily="2" charset="2"/>
        <a:buChar char="n"/>
        <a:defRPr sz="2000">
          <a:solidFill>
            <a:srgbClr val="24020D"/>
          </a:solidFill>
          <a:latin typeface="+mn-lt"/>
        </a:defRPr>
      </a:lvl6pPr>
      <a:lvl7pPr marL="2971800" indent="-228600" algn="l" rtl="0" fontAlgn="base">
        <a:spcBef>
          <a:spcPct val="20000"/>
        </a:spcBef>
        <a:spcAft>
          <a:spcPct val="0"/>
        </a:spcAft>
        <a:buClr>
          <a:srgbClr val="24020D"/>
        </a:buClr>
        <a:buFont typeface="Wingdings" pitchFamily="2" charset="2"/>
        <a:buChar char="n"/>
        <a:defRPr sz="2000">
          <a:solidFill>
            <a:srgbClr val="24020D"/>
          </a:solidFill>
          <a:latin typeface="+mn-lt"/>
        </a:defRPr>
      </a:lvl7pPr>
      <a:lvl8pPr marL="3429000" indent="-228600" algn="l" rtl="0" fontAlgn="base">
        <a:spcBef>
          <a:spcPct val="20000"/>
        </a:spcBef>
        <a:spcAft>
          <a:spcPct val="0"/>
        </a:spcAft>
        <a:buClr>
          <a:srgbClr val="24020D"/>
        </a:buClr>
        <a:buFont typeface="Wingdings" pitchFamily="2" charset="2"/>
        <a:buChar char="n"/>
        <a:defRPr sz="2000">
          <a:solidFill>
            <a:srgbClr val="24020D"/>
          </a:solidFill>
          <a:latin typeface="+mn-lt"/>
        </a:defRPr>
      </a:lvl8pPr>
      <a:lvl9pPr marL="3886200" indent="-228600" algn="l" rtl="0" fontAlgn="base">
        <a:spcBef>
          <a:spcPct val="20000"/>
        </a:spcBef>
        <a:spcAft>
          <a:spcPct val="0"/>
        </a:spcAft>
        <a:buClr>
          <a:srgbClr val="24020D"/>
        </a:buClr>
        <a:buFont typeface="Wingdings" pitchFamily="2" charset="2"/>
        <a:buChar char="n"/>
        <a:defRPr sz="2000">
          <a:solidFill>
            <a:srgbClr val="24020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7187" y="1905000"/>
            <a:ext cx="10972800" cy="914400"/>
          </a:xfrm>
          <a:prstGeom prst="rect">
            <a:avLst/>
          </a:prstGeom>
        </p:spPr>
        <p:txBody>
          <a:bodyPr vert="horz" lIns="91440" tIns="45720" rIns="91440" bIns="45720" rtlCol="0" anchor="ctr">
            <a:normAutofit/>
          </a:bodyPr>
          <a:lstStyle/>
          <a:p>
            <a:r>
              <a:rPr lang="en-US" dirty="0"/>
              <a:t>Click to Edit Master Title Style</a:t>
            </a:r>
          </a:p>
        </p:txBody>
      </p:sp>
      <p:sp>
        <p:nvSpPr>
          <p:cNvPr id="6" name="Slide Number Placeholder 5"/>
          <p:cNvSpPr>
            <a:spLocks noGrp="1"/>
          </p:cNvSpPr>
          <p:nvPr>
            <p:ph type="sldNum" sz="quarter" idx="4"/>
          </p:nvPr>
        </p:nvSpPr>
        <p:spPr>
          <a:xfrm>
            <a:off x="11379200" y="6492876"/>
            <a:ext cx="711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fontAlgn="base">
              <a:spcBef>
                <a:spcPct val="0"/>
              </a:spcBef>
              <a:spcAft>
                <a:spcPct val="0"/>
              </a:spcAft>
            </a:pPr>
            <a:fld id="{F57BD4A1-6061-4BD7-BD37-9338D29FB437}" type="slidenum">
              <a:rPr lang="en-US" smtClean="0">
                <a:solidFill>
                  <a:prstClr val="black">
                    <a:tint val="75000"/>
                  </a:prstClr>
                </a:solidFill>
                <a:latin typeface="Times New Roman" pitchFamily="18" charset="0"/>
              </a:rPr>
              <a:pPr fontAlgn="base">
                <a:spcBef>
                  <a:spcPct val="0"/>
                </a:spcBef>
                <a:spcAft>
                  <a:spcPct val="0"/>
                </a:spcAft>
              </a:pPr>
              <a:t>‹#›</a:t>
            </a:fld>
            <a:endParaRPr lang="en-US" dirty="0">
              <a:solidFill>
                <a:prstClr val="black">
                  <a:tint val="75000"/>
                </a:prstClr>
              </a:solidFill>
              <a:latin typeface="Times New Roman" pitchFamily="18" charset="0"/>
            </a:endParaRPr>
          </a:p>
        </p:txBody>
      </p:sp>
      <p:sp>
        <p:nvSpPr>
          <p:cNvPr id="5" name="Date Placeholder 4"/>
          <p:cNvSpPr>
            <a:spLocks noGrp="1"/>
          </p:cNvSpPr>
          <p:nvPr>
            <p:ph type="dt" sz="half" idx="2"/>
          </p:nvPr>
        </p:nvSpPr>
        <p:spPr>
          <a:xfrm>
            <a:off x="1" y="6492876"/>
            <a:ext cx="1119223" cy="365125"/>
          </a:xfrm>
          <a:prstGeom prst="rect">
            <a:avLst/>
          </a:prstGeom>
        </p:spPr>
        <p:txBody>
          <a:bodyPr vert="horz" lIns="91440" tIns="45720" rIns="91440" bIns="45720" rtlCol="0" anchor="ctr"/>
          <a:lstStyle>
            <a:lvl1pPr algn="l">
              <a:defRPr sz="1000">
                <a:solidFill>
                  <a:schemeClr val="tx1">
                    <a:tint val="75000"/>
                  </a:schemeClr>
                </a:solidFill>
                <a:latin typeface="Times New Roman" panose="02020603050405020304" pitchFamily="18" charset="0"/>
                <a:cs typeface="Times New Roman" panose="02020603050405020304" pitchFamily="18" charset="0"/>
              </a:defRPr>
            </a:lvl1pPr>
          </a:lstStyle>
          <a:p>
            <a:fld id="{0B72289D-FDE2-4E25-A8E0-7A6C0D79ED43}" type="datetime1">
              <a:rPr lang="en-US" smtClean="0"/>
              <a:pPr/>
              <a:t>10/18/2022</a:t>
            </a:fld>
            <a:endParaRPr lang="en-US"/>
          </a:p>
        </p:txBody>
      </p:sp>
    </p:spTree>
    <p:extLst>
      <p:ext uri="{BB962C8B-B14F-4D97-AF65-F5344CB8AC3E}">
        <p14:creationId xmlns:p14="http://schemas.microsoft.com/office/powerpoint/2010/main" val="4161408704"/>
      </p:ext>
    </p:extLst>
  </p:cSld>
  <p:clrMap bg1="lt1" tx1="dk1" bg2="lt2" tx2="dk2" accent1="accent1" accent2="accent2" accent3="accent3" accent4="accent4" accent5="accent5" accent6="accent6" hlink="hlink" folHlink="folHlink"/>
  <p:sldLayoutIdLst>
    <p:sldLayoutId id="2147485605" r:id="rId1"/>
    <p:sldLayoutId id="2147485606" r:id="rId2"/>
    <p:sldLayoutId id="2147485607" r:id="rId3"/>
    <p:sldLayoutId id="2147485608" r:id="rId4"/>
    <p:sldLayoutId id="2147485609" r:id="rId5"/>
  </p:sldLayoutIdLst>
  <p:hf hdr="0"/>
  <p:txStyles>
    <p:titleStyle>
      <a:lvl1pPr algn="ctr" defTabSz="914400" rtl="0" eaLnBrk="1" latinLnBrk="0" hangingPunct="1">
        <a:spcBef>
          <a:spcPct val="0"/>
        </a:spcBef>
        <a:buNone/>
        <a:defRPr sz="2800" b="1" kern="1200">
          <a:solidFill>
            <a:srgbClr val="0000FF"/>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63"/>
          <p:cNvSpPr>
            <a:spLocks noGrp="1" noChangeArrowheads="1"/>
          </p:cNvSpPr>
          <p:nvPr>
            <p:ph type="title"/>
          </p:nvPr>
        </p:nvSpPr>
        <p:spPr bwMode="auto">
          <a:xfrm>
            <a:off x="1524000" y="3048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4099" name="Rectangle 64" descr="Rectangle: Click to edit Master text styles&#10;Second level&#10;Third level&#10;Fourth level&#10;Fifth level"/>
          <p:cNvSpPr>
            <a:spLocks noGrp="1" noChangeArrowheads="1"/>
          </p:cNvSpPr>
          <p:nvPr>
            <p:ph type="body" idx="1"/>
          </p:nvPr>
        </p:nvSpPr>
        <p:spPr bwMode="auto">
          <a:xfrm>
            <a:off x="304800" y="1371600"/>
            <a:ext cx="11176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8259" name="Rectangle 67"/>
          <p:cNvSpPr>
            <a:spLocks noGrp="1" noChangeArrowheads="1"/>
          </p:cNvSpPr>
          <p:nvPr>
            <p:ph type="sldNum" sz="quarter" idx="4"/>
          </p:nvPr>
        </p:nvSpPr>
        <p:spPr bwMode="auto">
          <a:xfrm>
            <a:off x="11582400" y="6400800"/>
            <a:ext cx="609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0C0D1A"/>
                </a:solidFill>
              </a:defRPr>
            </a:lvl1pPr>
          </a:lstStyle>
          <a:p>
            <a:fld id="{A13794F7-4F59-4EB4-B650-707359264546}" type="slidenum">
              <a:rPr lang="en-US" altLang="zh-CN"/>
              <a:pPr/>
              <a:t>‹#›</a:t>
            </a:fld>
            <a:endParaRPr lang="en-US" altLang="zh-CN"/>
          </a:p>
        </p:txBody>
      </p:sp>
    </p:spTree>
    <p:extLst>
      <p:ext uri="{BB962C8B-B14F-4D97-AF65-F5344CB8AC3E}">
        <p14:creationId xmlns:p14="http://schemas.microsoft.com/office/powerpoint/2010/main" val="122671463"/>
      </p:ext>
    </p:extLst>
  </p:cSld>
  <p:clrMap bg1="lt1" tx1="dk1" bg2="lt2" tx2="dk2" accent1="accent1" accent2="accent2" accent3="accent3" accent4="accent4" accent5="accent5" accent6="accent6" hlink="hlink" folHlink="folHlink"/>
  <p:sldLayoutIdLst>
    <p:sldLayoutId id="2147486111" r:id="rId1"/>
    <p:sldLayoutId id="2147486112" r:id="rId2"/>
    <p:sldLayoutId id="2147486113" r:id="rId3"/>
    <p:sldLayoutId id="2147486114" r:id="rId4"/>
    <p:sldLayoutId id="2147486115" r:id="rId5"/>
    <p:sldLayoutId id="2147486116" r:id="rId6"/>
    <p:sldLayoutId id="2147486117" r:id="rId7"/>
  </p:sldLayoutIdLst>
  <p:hf hdr="0" dt="0"/>
  <p:txStyles>
    <p:titleStyle>
      <a:lvl1pPr algn="ctr" rtl="0" eaLnBrk="0" fontAlgn="base" hangingPunct="0">
        <a:spcBef>
          <a:spcPct val="0"/>
        </a:spcBef>
        <a:spcAft>
          <a:spcPct val="0"/>
        </a:spcAft>
        <a:defRPr sz="2800" b="1">
          <a:solidFill>
            <a:srgbClr val="0000FF"/>
          </a:solidFill>
          <a:latin typeface="+mj-lt"/>
          <a:ea typeface="+mj-ea"/>
          <a:cs typeface="+mj-cs"/>
        </a:defRPr>
      </a:lvl1pPr>
      <a:lvl2pPr algn="ctr" rtl="0" eaLnBrk="0" fontAlgn="base" hangingPunct="0">
        <a:spcBef>
          <a:spcPct val="0"/>
        </a:spcBef>
        <a:spcAft>
          <a:spcPct val="0"/>
        </a:spcAft>
        <a:defRPr sz="2800" b="1">
          <a:solidFill>
            <a:srgbClr val="0000FF"/>
          </a:solidFill>
          <a:latin typeface="Times New Roman" pitchFamily="18" charset="0"/>
        </a:defRPr>
      </a:lvl2pPr>
      <a:lvl3pPr algn="ctr" rtl="0" eaLnBrk="0" fontAlgn="base" hangingPunct="0">
        <a:spcBef>
          <a:spcPct val="0"/>
        </a:spcBef>
        <a:spcAft>
          <a:spcPct val="0"/>
        </a:spcAft>
        <a:defRPr sz="2800" b="1">
          <a:solidFill>
            <a:srgbClr val="0000FF"/>
          </a:solidFill>
          <a:latin typeface="Times New Roman" pitchFamily="18" charset="0"/>
        </a:defRPr>
      </a:lvl3pPr>
      <a:lvl4pPr algn="ctr" rtl="0" eaLnBrk="0" fontAlgn="base" hangingPunct="0">
        <a:spcBef>
          <a:spcPct val="0"/>
        </a:spcBef>
        <a:spcAft>
          <a:spcPct val="0"/>
        </a:spcAft>
        <a:defRPr sz="2800" b="1">
          <a:solidFill>
            <a:srgbClr val="0000FF"/>
          </a:solidFill>
          <a:latin typeface="Times New Roman" pitchFamily="18" charset="0"/>
        </a:defRPr>
      </a:lvl4pPr>
      <a:lvl5pPr algn="ctr" rtl="0" eaLnBrk="0" fontAlgn="base" hangingPunct="0">
        <a:spcBef>
          <a:spcPct val="0"/>
        </a:spcBef>
        <a:spcAft>
          <a:spcPct val="0"/>
        </a:spcAft>
        <a:defRPr sz="2800" b="1">
          <a:solidFill>
            <a:srgbClr val="0000FF"/>
          </a:solidFill>
          <a:latin typeface="Times New Roman" pitchFamily="18" charset="0"/>
        </a:defRPr>
      </a:lvl5pPr>
      <a:lvl6pPr marL="457200" algn="ctr" rtl="0" fontAlgn="base">
        <a:spcBef>
          <a:spcPct val="0"/>
        </a:spcBef>
        <a:spcAft>
          <a:spcPct val="0"/>
        </a:spcAft>
        <a:defRPr sz="3600" b="1">
          <a:solidFill>
            <a:srgbClr val="24020D"/>
          </a:solidFill>
          <a:latin typeface="Times New Roman" pitchFamily="18" charset="0"/>
        </a:defRPr>
      </a:lvl6pPr>
      <a:lvl7pPr marL="914400" algn="ctr" rtl="0" fontAlgn="base">
        <a:spcBef>
          <a:spcPct val="0"/>
        </a:spcBef>
        <a:spcAft>
          <a:spcPct val="0"/>
        </a:spcAft>
        <a:defRPr sz="3600" b="1">
          <a:solidFill>
            <a:srgbClr val="24020D"/>
          </a:solidFill>
          <a:latin typeface="Times New Roman" pitchFamily="18" charset="0"/>
        </a:defRPr>
      </a:lvl7pPr>
      <a:lvl8pPr marL="1371600" algn="ctr" rtl="0" fontAlgn="base">
        <a:spcBef>
          <a:spcPct val="0"/>
        </a:spcBef>
        <a:spcAft>
          <a:spcPct val="0"/>
        </a:spcAft>
        <a:defRPr sz="3600" b="1">
          <a:solidFill>
            <a:srgbClr val="24020D"/>
          </a:solidFill>
          <a:latin typeface="Times New Roman" pitchFamily="18" charset="0"/>
        </a:defRPr>
      </a:lvl8pPr>
      <a:lvl9pPr marL="1828800" algn="ctr" rtl="0" fontAlgn="base">
        <a:spcBef>
          <a:spcPct val="0"/>
        </a:spcBef>
        <a:spcAft>
          <a:spcPct val="0"/>
        </a:spcAft>
        <a:defRPr sz="3600" b="1">
          <a:solidFill>
            <a:srgbClr val="24020D"/>
          </a:solidFill>
          <a:latin typeface="Times New Roman" pitchFamily="18" charset="0"/>
        </a:defRPr>
      </a:lvl9pPr>
    </p:titleStyle>
    <p:bodyStyle>
      <a:lvl1pPr marL="342900" indent="-342900" algn="l" rtl="0" eaLnBrk="0" fontAlgn="base" hangingPunct="0">
        <a:spcBef>
          <a:spcPct val="20000"/>
        </a:spcBef>
        <a:spcAft>
          <a:spcPct val="0"/>
        </a:spcAft>
        <a:buClr>
          <a:srgbClr val="24020D"/>
        </a:buClr>
        <a:buSzPct val="135000"/>
        <a:buChar char="•"/>
        <a:defRPr sz="2000">
          <a:solidFill>
            <a:srgbClr val="24020D"/>
          </a:solidFill>
          <a:latin typeface="+mn-lt"/>
          <a:ea typeface="+mn-ea"/>
          <a:cs typeface="+mn-cs"/>
        </a:defRPr>
      </a:lvl1pPr>
      <a:lvl2pPr marL="742950" indent="-285750" algn="l" rtl="0" eaLnBrk="0" fontAlgn="base" hangingPunct="0">
        <a:spcBef>
          <a:spcPct val="20000"/>
        </a:spcBef>
        <a:spcAft>
          <a:spcPct val="0"/>
        </a:spcAft>
        <a:buClr>
          <a:srgbClr val="24020D"/>
        </a:buClr>
        <a:buFont typeface="Symbol" panose="05050102010706020507" pitchFamily="18" charset="2"/>
        <a:buChar char="-"/>
        <a:defRPr sz="2000">
          <a:solidFill>
            <a:srgbClr val="24020D"/>
          </a:solidFill>
          <a:latin typeface="+mn-lt"/>
        </a:defRPr>
      </a:lvl2pPr>
      <a:lvl3pPr marL="1143000" indent="-228600" algn="l" rtl="0" eaLnBrk="0" fontAlgn="base" hangingPunct="0">
        <a:spcBef>
          <a:spcPct val="20000"/>
        </a:spcBef>
        <a:spcAft>
          <a:spcPct val="0"/>
        </a:spcAft>
        <a:buClr>
          <a:srgbClr val="24020D"/>
        </a:buClr>
        <a:buFont typeface="Wingdings" panose="05000000000000000000" pitchFamily="2" charset="2"/>
        <a:buChar char="w"/>
        <a:defRPr sz="2000">
          <a:solidFill>
            <a:srgbClr val="24020D"/>
          </a:solidFill>
          <a:latin typeface="+mn-lt"/>
        </a:defRPr>
      </a:lvl3pPr>
      <a:lvl4pPr marL="1600200" indent="-228600" algn="l" rtl="0" eaLnBrk="0" fontAlgn="base" hangingPunct="0">
        <a:spcBef>
          <a:spcPct val="20000"/>
        </a:spcBef>
        <a:spcAft>
          <a:spcPct val="0"/>
        </a:spcAft>
        <a:buClr>
          <a:srgbClr val="24020D"/>
        </a:buClr>
        <a:buFont typeface="Wingdings" panose="05000000000000000000" pitchFamily="2" charset="2"/>
        <a:buChar char="n"/>
        <a:defRPr sz="2000">
          <a:solidFill>
            <a:srgbClr val="24020D"/>
          </a:solidFill>
          <a:latin typeface="+mn-lt"/>
        </a:defRPr>
      </a:lvl4pPr>
      <a:lvl5pPr marL="2057400" indent="-228600" algn="l" rtl="0" eaLnBrk="0" fontAlgn="base" hangingPunct="0">
        <a:spcBef>
          <a:spcPct val="20000"/>
        </a:spcBef>
        <a:spcAft>
          <a:spcPct val="0"/>
        </a:spcAft>
        <a:buClr>
          <a:srgbClr val="24020D"/>
        </a:buClr>
        <a:buFont typeface="Wingdings" panose="05000000000000000000" pitchFamily="2" charset="2"/>
        <a:buChar char="n"/>
        <a:defRPr sz="2000">
          <a:solidFill>
            <a:srgbClr val="24020D"/>
          </a:solidFill>
          <a:latin typeface="+mn-lt"/>
        </a:defRPr>
      </a:lvl5pPr>
      <a:lvl6pPr marL="2514600" indent="-228600" algn="l" rtl="0" fontAlgn="base">
        <a:spcBef>
          <a:spcPct val="20000"/>
        </a:spcBef>
        <a:spcAft>
          <a:spcPct val="0"/>
        </a:spcAft>
        <a:buClr>
          <a:srgbClr val="24020D"/>
        </a:buClr>
        <a:buFont typeface="Wingdings" pitchFamily="2" charset="2"/>
        <a:buChar char="n"/>
        <a:defRPr sz="2000">
          <a:solidFill>
            <a:srgbClr val="24020D"/>
          </a:solidFill>
          <a:latin typeface="+mn-lt"/>
        </a:defRPr>
      </a:lvl6pPr>
      <a:lvl7pPr marL="2971800" indent="-228600" algn="l" rtl="0" fontAlgn="base">
        <a:spcBef>
          <a:spcPct val="20000"/>
        </a:spcBef>
        <a:spcAft>
          <a:spcPct val="0"/>
        </a:spcAft>
        <a:buClr>
          <a:srgbClr val="24020D"/>
        </a:buClr>
        <a:buFont typeface="Wingdings" pitchFamily="2" charset="2"/>
        <a:buChar char="n"/>
        <a:defRPr sz="2000">
          <a:solidFill>
            <a:srgbClr val="24020D"/>
          </a:solidFill>
          <a:latin typeface="+mn-lt"/>
        </a:defRPr>
      </a:lvl7pPr>
      <a:lvl8pPr marL="3429000" indent="-228600" algn="l" rtl="0" fontAlgn="base">
        <a:spcBef>
          <a:spcPct val="20000"/>
        </a:spcBef>
        <a:spcAft>
          <a:spcPct val="0"/>
        </a:spcAft>
        <a:buClr>
          <a:srgbClr val="24020D"/>
        </a:buClr>
        <a:buFont typeface="Wingdings" pitchFamily="2" charset="2"/>
        <a:buChar char="n"/>
        <a:defRPr sz="2000">
          <a:solidFill>
            <a:srgbClr val="24020D"/>
          </a:solidFill>
          <a:latin typeface="+mn-lt"/>
        </a:defRPr>
      </a:lvl8pPr>
      <a:lvl9pPr marL="3886200" indent="-228600" algn="l" rtl="0" fontAlgn="base">
        <a:spcBef>
          <a:spcPct val="20000"/>
        </a:spcBef>
        <a:spcAft>
          <a:spcPct val="0"/>
        </a:spcAft>
        <a:buClr>
          <a:srgbClr val="24020D"/>
        </a:buClr>
        <a:buFont typeface="Wingdings" pitchFamily="2" charset="2"/>
        <a:buChar char="n"/>
        <a:defRPr sz="2000">
          <a:solidFill>
            <a:srgbClr val="24020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7187" y="1905000"/>
            <a:ext cx="10972800" cy="914400"/>
          </a:xfrm>
          <a:prstGeom prst="rect">
            <a:avLst/>
          </a:prstGeom>
        </p:spPr>
        <p:txBody>
          <a:bodyPr vert="horz" lIns="91440" tIns="45720" rIns="91440" bIns="45720" rtlCol="0" anchor="ctr">
            <a:normAutofit/>
          </a:bodyPr>
          <a:lstStyle/>
          <a:p>
            <a:r>
              <a:rPr lang="en-US" dirty="0"/>
              <a:t>Click to Edit Master Title Style</a:t>
            </a:r>
          </a:p>
        </p:txBody>
      </p:sp>
      <p:sp>
        <p:nvSpPr>
          <p:cNvPr id="6" name="Slide Number Placeholder 5"/>
          <p:cNvSpPr>
            <a:spLocks noGrp="1"/>
          </p:cNvSpPr>
          <p:nvPr>
            <p:ph type="sldNum" sz="quarter" idx="4"/>
          </p:nvPr>
        </p:nvSpPr>
        <p:spPr>
          <a:xfrm>
            <a:off x="11379200" y="6492876"/>
            <a:ext cx="711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fontAlgn="base">
              <a:spcBef>
                <a:spcPct val="0"/>
              </a:spcBef>
              <a:spcAft>
                <a:spcPct val="0"/>
              </a:spcAft>
            </a:pPr>
            <a:fld id="{F57BD4A1-6061-4BD7-BD37-9338D29FB437}" type="slidenum">
              <a:rPr lang="en-US" smtClean="0">
                <a:solidFill>
                  <a:prstClr val="black">
                    <a:tint val="75000"/>
                  </a:prstClr>
                </a:solidFill>
                <a:latin typeface="Times New Roman" pitchFamily="18" charset="0"/>
              </a:rPr>
              <a:pPr fontAlgn="base">
                <a:spcBef>
                  <a:spcPct val="0"/>
                </a:spcBef>
                <a:spcAft>
                  <a:spcPct val="0"/>
                </a:spcAft>
              </a:pPr>
              <a:t>‹#›</a:t>
            </a:fld>
            <a:endParaRPr lang="en-US" dirty="0">
              <a:solidFill>
                <a:prstClr val="black">
                  <a:tint val="75000"/>
                </a:prstClr>
              </a:solidFill>
              <a:latin typeface="Times New Roman" pitchFamily="18" charset="0"/>
            </a:endParaRPr>
          </a:p>
        </p:txBody>
      </p:sp>
      <p:sp>
        <p:nvSpPr>
          <p:cNvPr id="5" name="Date Placeholder 4"/>
          <p:cNvSpPr>
            <a:spLocks noGrp="1"/>
          </p:cNvSpPr>
          <p:nvPr>
            <p:ph type="dt" sz="half" idx="2"/>
          </p:nvPr>
        </p:nvSpPr>
        <p:spPr>
          <a:xfrm>
            <a:off x="1" y="6492876"/>
            <a:ext cx="1119223" cy="365125"/>
          </a:xfrm>
          <a:prstGeom prst="rect">
            <a:avLst/>
          </a:prstGeom>
        </p:spPr>
        <p:txBody>
          <a:bodyPr vert="horz" lIns="91440" tIns="45720" rIns="91440" bIns="45720" rtlCol="0" anchor="ctr"/>
          <a:lstStyle>
            <a:lvl1pPr algn="l">
              <a:defRPr sz="1000">
                <a:solidFill>
                  <a:schemeClr val="tx1">
                    <a:tint val="75000"/>
                  </a:schemeClr>
                </a:solidFill>
                <a:latin typeface="Times New Roman" panose="02020603050405020304" pitchFamily="18" charset="0"/>
                <a:cs typeface="Times New Roman" panose="02020603050405020304" pitchFamily="18" charset="0"/>
              </a:defRPr>
            </a:lvl1pPr>
          </a:lstStyle>
          <a:p>
            <a:fld id="{0B72289D-FDE2-4E25-A8E0-7A6C0D79ED43}" type="datetime1">
              <a:rPr lang="en-US" smtClean="0"/>
              <a:pPr/>
              <a:t>10/18/2022</a:t>
            </a:fld>
            <a:endParaRPr lang="en-US"/>
          </a:p>
        </p:txBody>
      </p:sp>
    </p:spTree>
    <p:extLst>
      <p:ext uri="{BB962C8B-B14F-4D97-AF65-F5344CB8AC3E}">
        <p14:creationId xmlns:p14="http://schemas.microsoft.com/office/powerpoint/2010/main" val="1171650629"/>
      </p:ext>
    </p:extLst>
  </p:cSld>
  <p:clrMap bg1="lt1" tx1="dk1" bg2="lt2" tx2="dk2" accent1="accent1" accent2="accent2" accent3="accent3" accent4="accent4" accent5="accent5" accent6="accent6" hlink="hlink" folHlink="folHlink"/>
  <p:sldLayoutIdLst>
    <p:sldLayoutId id="2147486121" r:id="rId1"/>
    <p:sldLayoutId id="2147486122" r:id="rId2"/>
    <p:sldLayoutId id="2147486123" r:id="rId3"/>
    <p:sldLayoutId id="2147486124" r:id="rId4"/>
    <p:sldLayoutId id="2147486125" r:id="rId5"/>
  </p:sldLayoutIdLst>
  <p:hf hdr="0"/>
  <p:txStyles>
    <p:titleStyle>
      <a:lvl1pPr algn="ctr" defTabSz="914400" rtl="0" eaLnBrk="1" latinLnBrk="0" hangingPunct="1">
        <a:spcBef>
          <a:spcPct val="0"/>
        </a:spcBef>
        <a:buNone/>
        <a:defRPr sz="2800" b="1" kern="1200">
          <a:solidFill>
            <a:srgbClr val="0000FF"/>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4F6965-7B2F-4947-BFC9-8104A1628581}" type="datetimeFigureOut">
              <a:rPr lang="zh-CN" altLang="en-US" smtClean="0"/>
              <a:t>2022/10/18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BB28B0-85DE-46B3-A6CD-D6FB179685AC}" type="slidenum">
              <a:rPr lang="zh-CN" altLang="en-US" smtClean="0"/>
              <a:t>‹#›</a:t>
            </a:fld>
            <a:endParaRPr lang="zh-CN" altLang="en-US"/>
          </a:p>
        </p:txBody>
      </p:sp>
    </p:spTree>
    <p:extLst>
      <p:ext uri="{BB962C8B-B14F-4D97-AF65-F5344CB8AC3E}">
        <p14:creationId xmlns:p14="http://schemas.microsoft.com/office/powerpoint/2010/main" val="532368272"/>
      </p:ext>
    </p:extLst>
  </p:cSld>
  <p:clrMap bg1="lt1" tx1="dk1" bg2="lt2" tx2="dk2" accent1="accent1" accent2="accent2" accent3="accent3" accent4="accent4" accent5="accent5" accent6="accent6" hlink="hlink" folHlink="folHlink"/>
  <p:sldLayoutIdLst>
    <p:sldLayoutId id="2147486153" r:id="rId1"/>
    <p:sldLayoutId id="2147486154" r:id="rId2"/>
    <p:sldLayoutId id="2147486155" r:id="rId3"/>
    <p:sldLayoutId id="2147486156" r:id="rId4"/>
    <p:sldLayoutId id="2147486157" r:id="rId5"/>
    <p:sldLayoutId id="2147486158" r:id="rId6"/>
    <p:sldLayoutId id="2147486159" r:id="rId7"/>
    <p:sldLayoutId id="2147486160" r:id="rId8"/>
    <p:sldLayoutId id="2147486161" r:id="rId9"/>
    <p:sldLayoutId id="2147486162" r:id="rId10"/>
    <p:sldLayoutId id="2147486163" r:id="rId11"/>
    <p:sldLayoutId id="2147486164" r:id="rId12"/>
    <p:sldLayoutId id="2147486166" r:id="rId13"/>
    <p:sldLayoutId id="214748616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58284" y="304801"/>
            <a:ext cx="1098126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7" tIns="44450" rIns="90487" bIns="44450" numCol="1" anchor="ctr" anchorCtr="0" compatLnSpc="1">
            <a:prstTxWarp prst="textNoShape">
              <a:avLst/>
            </a:prstTxWarp>
          </a:bodyPr>
          <a:lstStyle/>
          <a:p>
            <a:pPr lvl="0"/>
            <a:r>
              <a:rPr lang="zh-CN" altLang="en-US"/>
              <a:t>单击此处编辑母版标题样式</a:t>
            </a:r>
            <a:endParaRPr lang="en-GB" altLang="zh-CN"/>
          </a:p>
        </p:txBody>
      </p:sp>
      <p:sp>
        <p:nvSpPr>
          <p:cNvPr id="6147" name="Rectangle 3"/>
          <p:cNvSpPr>
            <a:spLocks noGrp="1" noChangeArrowheads="1"/>
          </p:cNvSpPr>
          <p:nvPr>
            <p:ph type="body" idx="1"/>
          </p:nvPr>
        </p:nvSpPr>
        <p:spPr bwMode="auto">
          <a:xfrm>
            <a:off x="609601" y="1219200"/>
            <a:ext cx="11072284"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p>
            <a:pPr lvl="0"/>
            <a:r>
              <a:rPr lang="en-GB" altLang="zh-CN"/>
              <a:t>Click to edit Master text styles</a:t>
            </a:r>
          </a:p>
          <a:p>
            <a:pPr lvl="1"/>
            <a:r>
              <a:rPr lang="en-GB" altLang="zh-CN"/>
              <a:t>Second level</a:t>
            </a:r>
          </a:p>
          <a:p>
            <a:pPr lvl="2"/>
            <a:r>
              <a:rPr lang="en-GB" altLang="zh-CN"/>
              <a:t>Third level</a:t>
            </a:r>
          </a:p>
        </p:txBody>
      </p:sp>
      <p:sp>
        <p:nvSpPr>
          <p:cNvPr id="1028" name="Rectangle 8"/>
          <p:cNvSpPr>
            <a:spLocks noChangeArrowheads="1"/>
          </p:cNvSpPr>
          <p:nvPr/>
        </p:nvSpPr>
        <p:spPr bwMode="auto">
          <a:xfrm>
            <a:off x="7152217" y="5373689"/>
            <a:ext cx="1056216"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宋体" panose="02010600030101010101" pitchFamily="2" charset="-122"/>
              </a:defRPr>
            </a:lvl1pPr>
            <a:lvl2pPr marL="742950" indent="-285750" eaLnBrk="0" hangingPunct="0">
              <a:defRPr sz="2400">
                <a:solidFill>
                  <a:schemeClr val="tx1"/>
                </a:solidFill>
                <a:latin typeface="Times" panose="02020603050405020304" pitchFamily="18" charset="0"/>
                <a:ea typeface="宋体" panose="02010600030101010101" pitchFamily="2" charset="-122"/>
              </a:defRPr>
            </a:lvl2pPr>
            <a:lvl3pPr marL="1143000" indent="-228600" eaLnBrk="0" hangingPunct="0">
              <a:defRPr sz="2400">
                <a:solidFill>
                  <a:schemeClr val="tx1"/>
                </a:solidFill>
                <a:latin typeface="Times" panose="02020603050405020304" pitchFamily="18" charset="0"/>
                <a:ea typeface="宋体" panose="02010600030101010101" pitchFamily="2" charset="-122"/>
              </a:defRPr>
            </a:lvl3pPr>
            <a:lvl4pPr marL="1600200" indent="-228600" eaLnBrk="0" hangingPunct="0">
              <a:defRPr sz="2400">
                <a:solidFill>
                  <a:schemeClr val="tx1"/>
                </a:solidFill>
                <a:latin typeface="Times" panose="02020603050405020304" pitchFamily="18" charset="0"/>
                <a:ea typeface="宋体" panose="02010600030101010101" pitchFamily="2" charset="-122"/>
              </a:defRPr>
            </a:lvl4pPr>
            <a:lvl5pPr marL="2057400" indent="-228600" eaLnBrk="0" hangingPunct="0">
              <a:defRPr sz="2400">
                <a:solidFill>
                  <a:schemeClr val="tx1"/>
                </a:solidFill>
                <a:latin typeface="Times"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宋体" panose="02010600030101010101" pitchFamily="2" charset="-122"/>
              </a:defRPr>
            </a:lvl9pPr>
          </a:lstStyle>
          <a:p>
            <a:pPr defTabSz="914400" fontAlgn="base">
              <a:spcBef>
                <a:spcPct val="0"/>
              </a:spcBef>
              <a:spcAft>
                <a:spcPct val="0"/>
              </a:spcAft>
              <a:defRPr/>
            </a:pPr>
            <a:r>
              <a:rPr lang="en-GB" altLang="zh-CN" sz="1200" b="1">
                <a:solidFill>
                  <a:srgbClr val="FFFFFF"/>
                </a:solidFill>
                <a:latin typeface="Arial" panose="020B0604020202020204" pitchFamily="34" charset="0"/>
              </a:rPr>
              <a:t>Slide </a:t>
            </a:r>
            <a:fld id="{B2327AF0-6A10-466B-8851-83A7A918C4C3}" type="slidenum">
              <a:rPr lang="en-GB" altLang="zh-CN" sz="1200" b="1" smtClean="0">
                <a:solidFill>
                  <a:srgbClr val="FFFFFF"/>
                </a:solidFill>
                <a:latin typeface="Arial" panose="020B0604020202020204" pitchFamily="34" charset="0"/>
              </a:rPr>
              <a:pPr defTabSz="914400" fontAlgn="base">
                <a:spcBef>
                  <a:spcPct val="0"/>
                </a:spcBef>
                <a:spcAft>
                  <a:spcPct val="0"/>
                </a:spcAft>
                <a:defRPr/>
              </a:pPr>
              <a:t>‹#›</a:t>
            </a:fld>
            <a:endParaRPr lang="en-GB" altLang="zh-CN" sz="1200" b="1">
              <a:solidFill>
                <a:srgbClr val="FFFFFF"/>
              </a:solidFill>
              <a:latin typeface="Arial" panose="020B0604020202020204" pitchFamily="34" charset="0"/>
            </a:endParaRPr>
          </a:p>
        </p:txBody>
      </p:sp>
      <p:sp>
        <p:nvSpPr>
          <p:cNvPr id="5" name="幻灯片编号占位符 4"/>
          <p:cNvSpPr>
            <a:spLocks noGrp="1"/>
          </p:cNvSpPr>
          <p:nvPr>
            <p:ph type="sldNum" sz="quarter" idx="4"/>
          </p:nvPr>
        </p:nvSpPr>
        <p:spPr>
          <a:xfrm>
            <a:off x="10986386" y="6492875"/>
            <a:ext cx="2844800" cy="365125"/>
          </a:xfrm>
          <a:prstGeom prst="rect">
            <a:avLst/>
          </a:prstGeom>
        </p:spPr>
        <p:txBody>
          <a:bodyPr vert="horz" wrap="square" lIns="91440" tIns="45720" rIns="91440" bIns="45720" numCol="1" anchor="t" anchorCtr="0" compatLnSpc="1">
            <a:prstTxWarp prst="textNoShape">
              <a:avLst/>
            </a:prstTxWarp>
          </a:bodyPr>
          <a:lstStyle>
            <a:lvl1pPr defTabSz="914400" eaLnBrk="1" hangingPunct="1">
              <a:defRPr kumimoji="1">
                <a:solidFill>
                  <a:srgbClr val="898989"/>
                </a:solidFill>
                <a:ea typeface="黑体" panose="02010609060101010101" pitchFamily="49" charset="-122"/>
              </a:defRPr>
            </a:lvl1pPr>
          </a:lstStyle>
          <a:p>
            <a:pPr fontAlgn="base">
              <a:spcBef>
                <a:spcPct val="0"/>
              </a:spcBef>
              <a:spcAft>
                <a:spcPct val="0"/>
              </a:spcAft>
              <a:defRPr/>
            </a:pPr>
            <a:fld id="{FA8C3C24-6DA0-4589-A654-334263B33F75}" type="slidenum">
              <a:rPr lang="zh-CN" altLang="en-US" sz="1800"/>
              <a:pPr fontAlgn="base">
                <a:spcBef>
                  <a:spcPct val="0"/>
                </a:spcBef>
                <a:spcAft>
                  <a:spcPct val="0"/>
                </a:spcAft>
                <a:defRPr/>
              </a:pPr>
              <a:t>‹#›</a:t>
            </a:fld>
            <a:endParaRPr lang="zh-CN" altLang="en-US" sz="1800"/>
          </a:p>
        </p:txBody>
      </p:sp>
    </p:spTree>
    <p:extLst>
      <p:ext uri="{BB962C8B-B14F-4D97-AF65-F5344CB8AC3E}">
        <p14:creationId xmlns:p14="http://schemas.microsoft.com/office/powerpoint/2010/main" val="2835136844"/>
      </p:ext>
    </p:extLst>
  </p:cSld>
  <p:clrMap bg1="lt1" tx1="dk1" bg2="lt2" tx2="dk2" accent1="accent1" accent2="accent2" accent3="accent3" accent4="accent4" accent5="accent5" accent6="accent6" hlink="hlink" folHlink="folHlink"/>
  <p:sldLayoutIdLst>
    <p:sldLayoutId id="2147486187" r:id="rId1"/>
    <p:sldLayoutId id="2147486188" r:id="rId2"/>
    <p:sldLayoutId id="2147486189" r:id="rId3"/>
  </p:sldLayoutIdLst>
  <p:hf hdr="0" dt="0"/>
  <p:txStyles>
    <p:titleStyle>
      <a:lvl1pPr algn="l" defTabSz="762000" rtl="0" eaLnBrk="0" fontAlgn="base" hangingPunct="0">
        <a:spcBef>
          <a:spcPct val="0"/>
        </a:spcBef>
        <a:spcAft>
          <a:spcPct val="0"/>
        </a:spcAft>
        <a:defRPr sz="2800">
          <a:solidFill>
            <a:srgbClr val="0F3692"/>
          </a:solidFill>
          <a:latin typeface="+mj-lt"/>
          <a:ea typeface="+mj-ea"/>
          <a:cs typeface="+mj-cs"/>
        </a:defRPr>
      </a:lvl1pPr>
      <a:lvl2pPr algn="l" defTabSz="762000" rtl="0" eaLnBrk="0" fontAlgn="base" hangingPunct="0">
        <a:spcBef>
          <a:spcPct val="0"/>
        </a:spcBef>
        <a:spcAft>
          <a:spcPct val="0"/>
        </a:spcAft>
        <a:defRPr sz="2800">
          <a:solidFill>
            <a:srgbClr val="0F3692"/>
          </a:solidFill>
          <a:latin typeface="Arial" charset="0"/>
        </a:defRPr>
      </a:lvl2pPr>
      <a:lvl3pPr algn="l" defTabSz="762000" rtl="0" eaLnBrk="0" fontAlgn="base" hangingPunct="0">
        <a:spcBef>
          <a:spcPct val="0"/>
        </a:spcBef>
        <a:spcAft>
          <a:spcPct val="0"/>
        </a:spcAft>
        <a:defRPr sz="2800">
          <a:solidFill>
            <a:srgbClr val="0F3692"/>
          </a:solidFill>
          <a:latin typeface="Arial" charset="0"/>
        </a:defRPr>
      </a:lvl3pPr>
      <a:lvl4pPr algn="l" defTabSz="762000" rtl="0" eaLnBrk="0" fontAlgn="base" hangingPunct="0">
        <a:spcBef>
          <a:spcPct val="0"/>
        </a:spcBef>
        <a:spcAft>
          <a:spcPct val="0"/>
        </a:spcAft>
        <a:defRPr sz="2800">
          <a:solidFill>
            <a:srgbClr val="0F3692"/>
          </a:solidFill>
          <a:latin typeface="Arial" charset="0"/>
        </a:defRPr>
      </a:lvl4pPr>
      <a:lvl5pPr algn="l" defTabSz="762000" rtl="0" eaLnBrk="0" fontAlgn="base" hangingPunct="0">
        <a:spcBef>
          <a:spcPct val="0"/>
        </a:spcBef>
        <a:spcAft>
          <a:spcPct val="0"/>
        </a:spcAft>
        <a:defRPr sz="2800">
          <a:solidFill>
            <a:srgbClr val="0F3692"/>
          </a:solidFill>
          <a:latin typeface="Arial" charset="0"/>
        </a:defRPr>
      </a:lvl5pPr>
      <a:lvl6pPr marL="457200" algn="l" defTabSz="762000" rtl="0" eaLnBrk="1" fontAlgn="base" hangingPunct="1">
        <a:spcBef>
          <a:spcPct val="0"/>
        </a:spcBef>
        <a:spcAft>
          <a:spcPct val="0"/>
        </a:spcAft>
        <a:defRPr sz="2800">
          <a:solidFill>
            <a:srgbClr val="0F3692"/>
          </a:solidFill>
          <a:latin typeface="Arial Black" pitchFamily="34" charset="0"/>
        </a:defRPr>
      </a:lvl6pPr>
      <a:lvl7pPr marL="914400" algn="l" defTabSz="762000" rtl="0" eaLnBrk="1" fontAlgn="base" hangingPunct="1">
        <a:spcBef>
          <a:spcPct val="0"/>
        </a:spcBef>
        <a:spcAft>
          <a:spcPct val="0"/>
        </a:spcAft>
        <a:defRPr sz="2800">
          <a:solidFill>
            <a:srgbClr val="0F3692"/>
          </a:solidFill>
          <a:latin typeface="Arial Black" pitchFamily="34" charset="0"/>
        </a:defRPr>
      </a:lvl7pPr>
      <a:lvl8pPr marL="1371600" algn="l" defTabSz="762000" rtl="0" eaLnBrk="1" fontAlgn="base" hangingPunct="1">
        <a:spcBef>
          <a:spcPct val="0"/>
        </a:spcBef>
        <a:spcAft>
          <a:spcPct val="0"/>
        </a:spcAft>
        <a:defRPr sz="2800">
          <a:solidFill>
            <a:srgbClr val="0F3692"/>
          </a:solidFill>
          <a:latin typeface="Arial Black" pitchFamily="34" charset="0"/>
        </a:defRPr>
      </a:lvl8pPr>
      <a:lvl9pPr marL="1828800" algn="l" defTabSz="762000" rtl="0" eaLnBrk="1" fontAlgn="base" hangingPunct="1">
        <a:spcBef>
          <a:spcPct val="0"/>
        </a:spcBef>
        <a:spcAft>
          <a:spcPct val="0"/>
        </a:spcAft>
        <a:defRPr sz="2800">
          <a:solidFill>
            <a:srgbClr val="0F3692"/>
          </a:solidFill>
          <a:latin typeface="Arial Black" pitchFamily="34" charset="0"/>
        </a:defRPr>
      </a:lvl9pPr>
    </p:titleStyle>
    <p:bodyStyle>
      <a:lvl1pPr marL="290513" indent="-290513" algn="l" defTabSz="762000" rtl="0" eaLnBrk="0" fontAlgn="base" hangingPunct="0">
        <a:lnSpc>
          <a:spcPts val="2500"/>
        </a:lnSpc>
        <a:spcBef>
          <a:spcPct val="0"/>
        </a:spcBef>
        <a:spcAft>
          <a:spcPts val="1000"/>
        </a:spcAft>
        <a:buClr>
          <a:schemeClr val="hlink"/>
        </a:buClr>
        <a:buSzPct val="100000"/>
        <a:buFont typeface="Wingdings" pitchFamily="2" charset="2"/>
        <a:buChar char="l"/>
        <a:defRPr sz="2200" b="1">
          <a:solidFill>
            <a:schemeClr val="tx1"/>
          </a:solidFill>
          <a:latin typeface="+mn-lt"/>
          <a:ea typeface="+mn-ea"/>
          <a:cs typeface="+mn-cs"/>
        </a:defRPr>
      </a:lvl1pPr>
      <a:lvl2pPr marL="766763" indent="-285750" algn="l" defTabSz="762000" rtl="0" eaLnBrk="0" fontAlgn="base" hangingPunct="0">
        <a:spcBef>
          <a:spcPct val="0"/>
        </a:spcBef>
        <a:spcAft>
          <a:spcPts val="1000"/>
        </a:spcAft>
        <a:buClr>
          <a:schemeClr val="tx1"/>
        </a:buClr>
        <a:buSzPct val="100000"/>
        <a:buFont typeface="Arial" panose="020B0604020202020204" pitchFamily="34" charset="0"/>
        <a:buChar char="-"/>
        <a:defRPr b="1">
          <a:solidFill>
            <a:schemeClr val="tx1"/>
          </a:solidFill>
          <a:latin typeface="+mn-lt"/>
        </a:defRPr>
      </a:lvl2pPr>
      <a:lvl3pPr marL="1300163" indent="-342900" algn="l" defTabSz="762000" rtl="0" eaLnBrk="0" fontAlgn="base" hangingPunct="0">
        <a:lnSpc>
          <a:spcPts val="2600"/>
        </a:lnSpc>
        <a:spcBef>
          <a:spcPct val="0"/>
        </a:spcBef>
        <a:spcAft>
          <a:spcPts val="800"/>
        </a:spcAft>
        <a:buClr>
          <a:schemeClr val="bg2"/>
        </a:buClr>
        <a:buSzPct val="100000"/>
        <a:buFont typeface="Wingdings" pitchFamily="2" charset="2"/>
        <a:buChar char="§"/>
        <a:defRPr b="1">
          <a:solidFill>
            <a:schemeClr val="tx1"/>
          </a:solidFill>
          <a:latin typeface="+mn-lt"/>
        </a:defRPr>
      </a:lvl3pPr>
      <a:lvl4pPr marL="1719263" indent="-228600" algn="l" defTabSz="762000" rtl="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mn-lt"/>
        </a:defRPr>
      </a:lvl4pPr>
      <a:lvl5pPr marL="2138363" indent="-228600" algn="l" defTabSz="762000" rtl="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mn-lt"/>
        </a:defRPr>
      </a:lvl5pPr>
      <a:lvl6pPr marL="2595563" indent="-228600" algn="l" defTabSz="762000" rtl="0" eaLnBrk="1" fontAlgn="base" hangingPunct="1">
        <a:lnSpc>
          <a:spcPts val="2600"/>
        </a:lnSpc>
        <a:spcBef>
          <a:spcPct val="0"/>
        </a:spcBef>
        <a:spcAft>
          <a:spcPts val="800"/>
        </a:spcAft>
        <a:buClr>
          <a:schemeClr val="bg2"/>
        </a:buClr>
        <a:buSzPct val="100000"/>
        <a:buFont typeface="Wingdings" pitchFamily="2" charset="2"/>
        <a:buChar char=""/>
        <a:defRPr sz="2200" b="1">
          <a:solidFill>
            <a:schemeClr val="tx1"/>
          </a:solidFill>
          <a:latin typeface="+mn-lt"/>
        </a:defRPr>
      </a:lvl6pPr>
      <a:lvl7pPr marL="3052763" indent="-228600" algn="l" defTabSz="762000" rtl="0" eaLnBrk="1" fontAlgn="base" hangingPunct="1">
        <a:lnSpc>
          <a:spcPts val="2600"/>
        </a:lnSpc>
        <a:spcBef>
          <a:spcPct val="0"/>
        </a:spcBef>
        <a:spcAft>
          <a:spcPts val="800"/>
        </a:spcAft>
        <a:buClr>
          <a:schemeClr val="bg2"/>
        </a:buClr>
        <a:buSzPct val="100000"/>
        <a:buFont typeface="Wingdings" pitchFamily="2" charset="2"/>
        <a:buChar char=""/>
        <a:defRPr sz="2200" b="1">
          <a:solidFill>
            <a:schemeClr val="tx1"/>
          </a:solidFill>
          <a:latin typeface="+mn-lt"/>
        </a:defRPr>
      </a:lvl7pPr>
      <a:lvl8pPr marL="3509963" indent="-228600" algn="l" defTabSz="762000" rtl="0" eaLnBrk="1" fontAlgn="base" hangingPunct="1">
        <a:lnSpc>
          <a:spcPts val="2600"/>
        </a:lnSpc>
        <a:spcBef>
          <a:spcPct val="0"/>
        </a:spcBef>
        <a:spcAft>
          <a:spcPts val="800"/>
        </a:spcAft>
        <a:buClr>
          <a:schemeClr val="bg2"/>
        </a:buClr>
        <a:buSzPct val="100000"/>
        <a:buFont typeface="Wingdings" pitchFamily="2" charset="2"/>
        <a:buChar char=""/>
        <a:defRPr sz="2200" b="1">
          <a:solidFill>
            <a:schemeClr val="tx1"/>
          </a:solidFill>
          <a:latin typeface="+mn-lt"/>
        </a:defRPr>
      </a:lvl8pPr>
      <a:lvl9pPr marL="3967163" indent="-228600" algn="l" defTabSz="762000" rtl="0" eaLnBrk="1" fontAlgn="base" hangingPunct="1">
        <a:lnSpc>
          <a:spcPts val="2600"/>
        </a:lnSpc>
        <a:spcBef>
          <a:spcPct val="0"/>
        </a:spcBef>
        <a:spcAft>
          <a:spcPts val="800"/>
        </a:spcAft>
        <a:buClr>
          <a:schemeClr val="bg2"/>
        </a:buClr>
        <a:buSzPct val="100000"/>
        <a:buFont typeface="Wingdings" pitchFamily="2" charset="2"/>
        <a:buChar char=""/>
        <a:defRPr sz="2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7187" y="1905000"/>
            <a:ext cx="10972800" cy="914400"/>
          </a:xfrm>
          <a:prstGeom prst="rect">
            <a:avLst/>
          </a:prstGeom>
        </p:spPr>
        <p:txBody>
          <a:bodyPr vert="horz" lIns="91440" tIns="45720" rIns="91440" bIns="45720" rtlCol="0" anchor="ctr">
            <a:normAutofit/>
          </a:bodyPr>
          <a:lstStyle/>
          <a:p>
            <a:r>
              <a:rPr lang="en-US" dirty="0"/>
              <a:t>Click to Edit Master Title Style</a:t>
            </a:r>
          </a:p>
        </p:txBody>
      </p:sp>
      <p:sp>
        <p:nvSpPr>
          <p:cNvPr id="6" name="Slide Number Placeholder 5"/>
          <p:cNvSpPr>
            <a:spLocks noGrp="1"/>
          </p:cNvSpPr>
          <p:nvPr>
            <p:ph type="sldNum" sz="quarter" idx="4"/>
          </p:nvPr>
        </p:nvSpPr>
        <p:spPr>
          <a:xfrm>
            <a:off x="11379200" y="6492876"/>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BD4A1-6061-4BD7-BD37-9338D29FB437}" type="slidenum">
              <a:rPr lang="en-US" smtClean="0">
                <a:solidFill>
                  <a:prstClr val="black">
                    <a:tint val="75000"/>
                  </a:prstClr>
                </a:solidFill>
                <a:ea typeface="MS PGothic" panose="020B0600070205080204" pitchFamily="34" charset="-128"/>
              </a:rPr>
              <a:t>‹#›</a:t>
            </a:fld>
            <a:endParaRPr lang="en-US" dirty="0">
              <a:solidFill>
                <a:prstClr val="black">
                  <a:tint val="75000"/>
                </a:prstClr>
              </a:solidFill>
              <a:ea typeface="MS PGothic" panose="020B0600070205080204" pitchFamily="34" charset="-128"/>
            </a:endParaRPr>
          </a:p>
        </p:txBody>
      </p:sp>
      <p:sp>
        <p:nvSpPr>
          <p:cNvPr id="5" name="Date Placeholder 4"/>
          <p:cNvSpPr>
            <a:spLocks noGrp="1"/>
          </p:cNvSpPr>
          <p:nvPr>
            <p:ph type="dt" sz="half" idx="2"/>
          </p:nvPr>
        </p:nvSpPr>
        <p:spPr>
          <a:xfrm>
            <a:off x="1" y="6492876"/>
            <a:ext cx="1119223" cy="365125"/>
          </a:xfrm>
          <a:prstGeom prst="rect">
            <a:avLst/>
          </a:prstGeom>
        </p:spPr>
        <p:txBody>
          <a:bodyPr vert="horz" lIns="91440" tIns="45720" rIns="91440" bIns="45720" rtlCol="0" anchor="ctr"/>
          <a:lstStyle>
            <a:lvl1pPr algn="l">
              <a:defRPr sz="1000">
                <a:solidFill>
                  <a:schemeClr val="tx1">
                    <a:tint val="75000"/>
                  </a:schemeClr>
                </a:solidFill>
                <a:latin typeface="Times New Roman" panose="02020603050405020304" pitchFamily="18" charset="0"/>
                <a:cs typeface="Times New Roman" panose="02020603050405020304" pitchFamily="18" charset="0"/>
              </a:defRPr>
            </a:lvl1pPr>
          </a:lstStyle>
          <a:p>
            <a:fld id="{0B72289D-FDE2-4E25-A8E0-7A6C0D79ED43}" type="datetime1">
              <a:rPr lang="en-US" smtClean="0">
                <a:solidFill>
                  <a:prstClr val="black">
                    <a:tint val="75000"/>
                  </a:prstClr>
                </a:solidFill>
                <a:ea typeface="MS PGothic" panose="020B0600070205080204" pitchFamily="34" charset="-128"/>
              </a:rPr>
              <a:t>10/18/2022</a:t>
            </a:fld>
            <a:endParaRPr lang="en-US">
              <a:solidFill>
                <a:prstClr val="black">
                  <a:tint val="75000"/>
                </a:prstClr>
              </a:solidFill>
              <a:ea typeface="MS PGothic" panose="020B0600070205080204" pitchFamily="34" charset="-128"/>
            </a:endParaRPr>
          </a:p>
        </p:txBody>
      </p:sp>
    </p:spTree>
    <p:extLst>
      <p:ext uri="{BB962C8B-B14F-4D97-AF65-F5344CB8AC3E}">
        <p14:creationId xmlns:p14="http://schemas.microsoft.com/office/powerpoint/2010/main" val="4033140680"/>
      </p:ext>
    </p:extLst>
  </p:cSld>
  <p:clrMap bg1="lt1" tx1="dk1" bg2="lt2" tx2="dk2" accent1="accent1" accent2="accent2" accent3="accent3" accent4="accent4" accent5="accent5" accent6="accent6" hlink="hlink" folHlink="folHlink"/>
  <p:sldLayoutIdLst>
    <p:sldLayoutId id="2147486191" r:id="rId1"/>
    <p:sldLayoutId id="2147486192" r:id="rId2"/>
    <p:sldLayoutId id="2147486193" r:id="rId3"/>
    <p:sldLayoutId id="2147486194" r:id="rId4"/>
    <p:sldLayoutId id="2147486195" r:id="rId5"/>
    <p:sldLayoutId id="2147486196" r:id="rId6"/>
  </p:sldLayoutIdLst>
  <p:hf hdr="0"/>
  <p:txStyles>
    <p:titleStyle>
      <a:lvl1pPr algn="ctr" defTabSz="914400" rtl="0" eaLnBrk="1" latinLnBrk="0" hangingPunct="1">
        <a:spcBef>
          <a:spcPct val="0"/>
        </a:spcBef>
        <a:buNone/>
        <a:defRPr sz="2800" b="1" kern="1200">
          <a:solidFill>
            <a:srgbClr val="0000FF"/>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7187" y="1905000"/>
            <a:ext cx="10972800" cy="914400"/>
          </a:xfrm>
          <a:prstGeom prst="rect">
            <a:avLst/>
          </a:prstGeom>
        </p:spPr>
        <p:txBody>
          <a:bodyPr vert="horz" lIns="91440" tIns="45720" rIns="91440" bIns="45720" rtlCol="0" anchor="ctr">
            <a:normAutofit/>
          </a:bodyPr>
          <a:lstStyle/>
          <a:p>
            <a:r>
              <a:rPr lang="en-US" dirty="0"/>
              <a:t>Click to Edit Master Title Style</a:t>
            </a:r>
          </a:p>
        </p:txBody>
      </p:sp>
      <p:sp>
        <p:nvSpPr>
          <p:cNvPr id="6" name="Slide Number Placeholder 5"/>
          <p:cNvSpPr>
            <a:spLocks noGrp="1"/>
          </p:cNvSpPr>
          <p:nvPr>
            <p:ph type="sldNum" sz="quarter" idx="4"/>
          </p:nvPr>
        </p:nvSpPr>
        <p:spPr>
          <a:xfrm>
            <a:off x="11379200" y="6492876"/>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BD4A1-6061-4BD7-BD37-9338D29FB437}" type="slidenum">
              <a:rPr lang="en-US" smtClean="0">
                <a:solidFill>
                  <a:prstClr val="black">
                    <a:tint val="75000"/>
                  </a:prstClr>
                </a:solidFill>
                <a:ea typeface="ＭＳ Ｐゴシック" panose="020B0600070205080204" pitchFamily="34" charset="-128"/>
              </a:rPr>
              <a:pPr/>
              <a:t>‹#›</a:t>
            </a:fld>
            <a:endParaRPr lang="en-US" dirty="0">
              <a:solidFill>
                <a:prstClr val="black">
                  <a:tint val="75000"/>
                </a:prstClr>
              </a:solidFill>
              <a:ea typeface="ＭＳ Ｐゴシック" panose="020B0600070205080204" pitchFamily="34" charset="-128"/>
            </a:endParaRPr>
          </a:p>
        </p:txBody>
      </p:sp>
      <p:sp>
        <p:nvSpPr>
          <p:cNvPr id="5" name="Date Placeholder 4"/>
          <p:cNvSpPr>
            <a:spLocks noGrp="1"/>
          </p:cNvSpPr>
          <p:nvPr>
            <p:ph type="dt" sz="half" idx="2"/>
          </p:nvPr>
        </p:nvSpPr>
        <p:spPr>
          <a:xfrm>
            <a:off x="1" y="6492876"/>
            <a:ext cx="1119223" cy="365125"/>
          </a:xfrm>
          <a:prstGeom prst="rect">
            <a:avLst/>
          </a:prstGeom>
        </p:spPr>
        <p:txBody>
          <a:bodyPr vert="horz" lIns="91440" tIns="45720" rIns="91440" bIns="45720" rtlCol="0" anchor="ctr"/>
          <a:lstStyle>
            <a:lvl1pPr algn="l">
              <a:defRPr sz="1000">
                <a:solidFill>
                  <a:schemeClr val="tx1">
                    <a:tint val="75000"/>
                  </a:schemeClr>
                </a:solidFill>
                <a:latin typeface="Times New Roman" panose="02020603050405020304" pitchFamily="18" charset="0"/>
                <a:cs typeface="Times New Roman" panose="02020603050405020304" pitchFamily="18" charset="0"/>
              </a:defRPr>
            </a:lvl1pPr>
          </a:lstStyle>
          <a:p>
            <a:fld id="{0B72289D-FDE2-4E25-A8E0-7A6C0D79ED43}" type="datetime1">
              <a:rPr lang="en-US" smtClean="0">
                <a:solidFill>
                  <a:prstClr val="black">
                    <a:tint val="75000"/>
                  </a:prstClr>
                </a:solidFill>
                <a:ea typeface="ＭＳ Ｐゴシック" panose="020B0600070205080204" pitchFamily="34" charset="-128"/>
              </a:rPr>
              <a:pPr/>
              <a:t>10/18/2022</a:t>
            </a:fld>
            <a:endParaRPr lang="en-US">
              <a:solidFill>
                <a:prstClr val="black">
                  <a:tint val="75000"/>
                </a:prstClr>
              </a:solidFill>
              <a:ea typeface="ＭＳ Ｐゴシック" panose="020B0600070205080204" pitchFamily="34" charset="-128"/>
            </a:endParaRPr>
          </a:p>
        </p:txBody>
      </p:sp>
    </p:spTree>
    <p:extLst>
      <p:ext uri="{BB962C8B-B14F-4D97-AF65-F5344CB8AC3E}">
        <p14:creationId xmlns:p14="http://schemas.microsoft.com/office/powerpoint/2010/main" val="1801326044"/>
      </p:ext>
    </p:extLst>
  </p:cSld>
  <p:clrMap bg1="lt1" tx1="dk1" bg2="lt2" tx2="dk2" accent1="accent1" accent2="accent2" accent3="accent3" accent4="accent4" accent5="accent5" accent6="accent6" hlink="hlink" folHlink="folHlink"/>
  <p:sldLayoutIdLst>
    <p:sldLayoutId id="2147486258" r:id="rId1"/>
    <p:sldLayoutId id="2147486259" r:id="rId2"/>
    <p:sldLayoutId id="2147486260" r:id="rId3"/>
    <p:sldLayoutId id="2147486261" r:id="rId4"/>
    <p:sldLayoutId id="2147486262" r:id="rId5"/>
    <p:sldLayoutId id="2147486263" r:id="rId6"/>
  </p:sldLayoutIdLst>
  <p:hf hdr="0"/>
  <p:txStyles>
    <p:titleStyle>
      <a:lvl1pPr algn="ctr" defTabSz="914400" rtl="0" eaLnBrk="1" latinLnBrk="0" hangingPunct="1">
        <a:spcBef>
          <a:spcPct val="0"/>
        </a:spcBef>
        <a:buNone/>
        <a:defRPr sz="2800" b="1" kern="1200">
          <a:solidFill>
            <a:srgbClr val="0000FF"/>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7.emf"/><Relationship Id="rId7" Type="http://schemas.openxmlformats.org/officeDocument/2006/relationships/image" Target="../media/image40.png"/><Relationship Id="rId2" Type="http://schemas.openxmlformats.org/officeDocument/2006/relationships/oleObject" Target="../embeddings/oleObject17.bin"/><Relationship Id="rId1" Type="http://schemas.openxmlformats.org/officeDocument/2006/relationships/slideLayout" Target="../slideLayouts/slideLayout32.xml"/><Relationship Id="rId6" Type="http://schemas.openxmlformats.org/officeDocument/2006/relationships/image" Target="../media/image39.png"/><Relationship Id="rId5" Type="http://schemas.openxmlformats.org/officeDocument/2006/relationships/image" Target="../media/image38.emf"/><Relationship Id="rId4" Type="http://schemas.openxmlformats.org/officeDocument/2006/relationships/oleObject" Target="../embeddings/oleObject18.bin"/></Relationships>
</file>

<file path=ppt/slides/_rels/slide12.xml.rels><?xml version="1.0" encoding="UTF-8" standalone="yes"?>
<Relationships xmlns="http://schemas.openxmlformats.org/package/2006/relationships"><Relationship Id="rId3" Type="http://schemas.openxmlformats.org/officeDocument/2006/relationships/image" Target="../media/image37.emf"/><Relationship Id="rId7" Type="http://schemas.openxmlformats.org/officeDocument/2006/relationships/image" Target="../media/image40.png"/><Relationship Id="rId2" Type="http://schemas.openxmlformats.org/officeDocument/2006/relationships/oleObject" Target="../embeddings/oleObject19.bin"/><Relationship Id="rId1" Type="http://schemas.openxmlformats.org/officeDocument/2006/relationships/slideLayout" Target="../slideLayouts/slideLayout32.xml"/><Relationship Id="rId6" Type="http://schemas.openxmlformats.org/officeDocument/2006/relationships/image" Target="../media/image39.png"/><Relationship Id="rId5" Type="http://schemas.openxmlformats.org/officeDocument/2006/relationships/image" Target="../media/image38.emf"/><Relationship Id="rId4" Type="http://schemas.openxmlformats.org/officeDocument/2006/relationships/oleObject" Target="../embeddings/oleObject20.bin"/></Relationships>
</file>

<file path=ppt/slides/_rels/slide13.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oleObject" Target="../embeddings/oleObject26.bin"/><Relationship Id="rId18" Type="http://schemas.openxmlformats.org/officeDocument/2006/relationships/image" Target="../media/image48.wmf"/><Relationship Id="rId26" Type="http://schemas.openxmlformats.org/officeDocument/2006/relationships/image" Target="../media/image52.emf"/><Relationship Id="rId3" Type="http://schemas.openxmlformats.org/officeDocument/2006/relationships/oleObject" Target="../embeddings/oleObject21.bin"/><Relationship Id="rId21" Type="http://schemas.openxmlformats.org/officeDocument/2006/relationships/oleObject" Target="../embeddings/oleObject30.bin"/><Relationship Id="rId7" Type="http://schemas.openxmlformats.org/officeDocument/2006/relationships/oleObject" Target="../embeddings/oleObject23.bin"/><Relationship Id="rId12" Type="http://schemas.openxmlformats.org/officeDocument/2006/relationships/image" Target="../media/image45.emf"/><Relationship Id="rId17" Type="http://schemas.openxmlformats.org/officeDocument/2006/relationships/oleObject" Target="../embeddings/oleObject28.bin"/><Relationship Id="rId25" Type="http://schemas.openxmlformats.org/officeDocument/2006/relationships/oleObject" Target="../embeddings/oleObject32.bin"/><Relationship Id="rId2" Type="http://schemas.openxmlformats.org/officeDocument/2006/relationships/notesSlide" Target="../notesSlides/notesSlide9.xml"/><Relationship Id="rId16" Type="http://schemas.openxmlformats.org/officeDocument/2006/relationships/image" Target="../media/image47.wmf"/><Relationship Id="rId20" Type="http://schemas.openxmlformats.org/officeDocument/2006/relationships/image" Target="../media/image49.wmf"/><Relationship Id="rId1" Type="http://schemas.openxmlformats.org/officeDocument/2006/relationships/slideLayout" Target="../slideLayouts/slideLayout32.xml"/><Relationship Id="rId6" Type="http://schemas.openxmlformats.org/officeDocument/2006/relationships/image" Target="../media/image42.wmf"/><Relationship Id="rId11" Type="http://schemas.openxmlformats.org/officeDocument/2006/relationships/oleObject" Target="../embeddings/oleObject25.bin"/><Relationship Id="rId24" Type="http://schemas.openxmlformats.org/officeDocument/2006/relationships/image" Target="../media/image51.emf"/><Relationship Id="rId5" Type="http://schemas.openxmlformats.org/officeDocument/2006/relationships/oleObject" Target="../embeddings/oleObject22.bin"/><Relationship Id="rId15" Type="http://schemas.openxmlformats.org/officeDocument/2006/relationships/oleObject" Target="../embeddings/oleObject27.bin"/><Relationship Id="rId23" Type="http://schemas.openxmlformats.org/officeDocument/2006/relationships/oleObject" Target="../embeddings/oleObject31.bin"/><Relationship Id="rId10" Type="http://schemas.openxmlformats.org/officeDocument/2006/relationships/image" Target="../media/image44.emf"/><Relationship Id="rId19" Type="http://schemas.openxmlformats.org/officeDocument/2006/relationships/oleObject" Target="../embeddings/oleObject29.bin"/><Relationship Id="rId4" Type="http://schemas.openxmlformats.org/officeDocument/2006/relationships/image" Target="../media/image41.wmf"/><Relationship Id="rId9" Type="http://schemas.openxmlformats.org/officeDocument/2006/relationships/oleObject" Target="../embeddings/oleObject24.bin"/><Relationship Id="rId14" Type="http://schemas.openxmlformats.org/officeDocument/2006/relationships/image" Target="../media/image46.emf"/><Relationship Id="rId22" Type="http://schemas.openxmlformats.org/officeDocument/2006/relationships/image" Target="../media/image50.wmf"/></Relationships>
</file>

<file path=ppt/slides/_rels/slide14.xml.rels><?xml version="1.0" encoding="UTF-8" standalone="yes"?>
<Relationships xmlns="http://schemas.openxmlformats.org/package/2006/relationships"><Relationship Id="rId8" Type="http://schemas.openxmlformats.org/officeDocument/2006/relationships/image" Target="../media/image46.emf"/><Relationship Id="rId13" Type="http://schemas.openxmlformats.org/officeDocument/2006/relationships/oleObject" Target="../embeddings/oleObject38.bin"/><Relationship Id="rId18" Type="http://schemas.openxmlformats.org/officeDocument/2006/relationships/image" Target="../media/image57.emf"/><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54.emf"/><Relationship Id="rId17" Type="http://schemas.openxmlformats.org/officeDocument/2006/relationships/oleObject" Target="../embeddings/oleObject40.bin"/><Relationship Id="rId2" Type="http://schemas.openxmlformats.org/officeDocument/2006/relationships/notesSlide" Target="../notesSlides/notesSlide10.xml"/><Relationship Id="rId16" Type="http://schemas.openxmlformats.org/officeDocument/2006/relationships/image" Target="../media/image56.wmf"/><Relationship Id="rId20" Type="http://schemas.openxmlformats.org/officeDocument/2006/relationships/image" Target="../media/image58.emf"/><Relationship Id="rId1" Type="http://schemas.openxmlformats.org/officeDocument/2006/relationships/slideLayout" Target="../slideLayouts/slideLayout32.xml"/><Relationship Id="rId6" Type="http://schemas.openxmlformats.org/officeDocument/2006/relationships/image" Target="../media/image45.emf"/><Relationship Id="rId11" Type="http://schemas.openxmlformats.org/officeDocument/2006/relationships/oleObject" Target="../embeddings/oleObject37.bin"/><Relationship Id="rId5" Type="http://schemas.openxmlformats.org/officeDocument/2006/relationships/oleObject" Target="../embeddings/oleObject34.bin"/><Relationship Id="rId15" Type="http://schemas.openxmlformats.org/officeDocument/2006/relationships/oleObject" Target="../embeddings/oleObject39.bin"/><Relationship Id="rId10" Type="http://schemas.openxmlformats.org/officeDocument/2006/relationships/image" Target="../media/image53.wmf"/><Relationship Id="rId19" Type="http://schemas.openxmlformats.org/officeDocument/2006/relationships/oleObject" Target="../embeddings/oleObject41.bin"/><Relationship Id="rId4" Type="http://schemas.openxmlformats.org/officeDocument/2006/relationships/image" Target="../media/image44.emf"/><Relationship Id="rId9" Type="http://schemas.openxmlformats.org/officeDocument/2006/relationships/oleObject" Target="../embeddings/oleObject36.bin"/><Relationship Id="rId14" Type="http://schemas.openxmlformats.org/officeDocument/2006/relationships/image" Target="../media/image55.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image" Target="../media/image59.png"/><Relationship Id="rId1" Type="http://schemas.openxmlformats.org/officeDocument/2006/relationships/slideLayout" Target="../slideLayouts/slideLayout32.xml"/><Relationship Id="rId4" Type="http://schemas.openxmlformats.org/officeDocument/2006/relationships/image" Target="../media/image60.wmf"/></Relationships>
</file>

<file path=ppt/slides/_rels/slide16.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oleObject" Target="../embeddings/oleObject43.bin"/><Relationship Id="rId1" Type="http://schemas.openxmlformats.org/officeDocument/2006/relationships/slideLayout" Target="../slideLayouts/slideLayout32.xml"/><Relationship Id="rId4" Type="http://schemas.openxmlformats.org/officeDocument/2006/relationships/image" Target="../media/image61.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notesSlide" Target="../notesSlides/notesSlide11.xml"/><Relationship Id="rId1" Type="http://schemas.openxmlformats.org/officeDocument/2006/relationships/slideLayout" Target="../slideLayouts/slideLayout32.xml"/><Relationship Id="rId5" Type="http://schemas.openxmlformats.org/officeDocument/2006/relationships/image" Target="../media/image62.png"/><Relationship Id="rId4" Type="http://schemas.openxmlformats.org/officeDocument/2006/relationships/image" Target="../media/image60.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image" Target="../media/image63.png"/><Relationship Id="rId1" Type="http://schemas.openxmlformats.org/officeDocument/2006/relationships/slideLayout" Target="../slideLayouts/slideLayout32.xml"/><Relationship Id="rId4" Type="http://schemas.openxmlformats.org/officeDocument/2006/relationships/image" Target="../media/image64.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70.wmf"/><Relationship Id="rId3" Type="http://schemas.openxmlformats.org/officeDocument/2006/relationships/oleObject" Target="../embeddings/oleObject46.bin"/><Relationship Id="rId7" Type="http://schemas.openxmlformats.org/officeDocument/2006/relationships/image" Target="../media/image400.png"/><Relationship Id="rId12" Type="http://schemas.openxmlformats.org/officeDocument/2006/relationships/oleObject" Target="../embeddings/oleObject49.bin"/><Relationship Id="rId2" Type="http://schemas.openxmlformats.org/officeDocument/2006/relationships/image" Target="../media/image65.png"/><Relationship Id="rId1" Type="http://schemas.openxmlformats.org/officeDocument/2006/relationships/slideLayout" Target="../slideLayouts/slideLayout32.xml"/><Relationship Id="rId6" Type="http://schemas.openxmlformats.org/officeDocument/2006/relationships/image" Target="../media/image68.png"/><Relationship Id="rId11" Type="http://schemas.openxmlformats.org/officeDocument/2006/relationships/image" Target="../media/image69.wmf"/><Relationship Id="rId5" Type="http://schemas.openxmlformats.org/officeDocument/2006/relationships/image" Target="../media/image67.png"/><Relationship Id="rId15" Type="http://schemas.openxmlformats.org/officeDocument/2006/relationships/image" Target="../media/image71.wmf"/><Relationship Id="rId10" Type="http://schemas.openxmlformats.org/officeDocument/2006/relationships/oleObject" Target="../embeddings/oleObject48.bin"/><Relationship Id="rId4" Type="http://schemas.openxmlformats.org/officeDocument/2006/relationships/image" Target="../media/image66.wmf"/><Relationship Id="rId9" Type="http://schemas.openxmlformats.org/officeDocument/2006/relationships/image" Target="../media/image21.wmf"/><Relationship Id="rId14" Type="http://schemas.openxmlformats.org/officeDocument/2006/relationships/oleObject" Target="../embeddings/oleObject50.bin"/></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2.xml"/><Relationship Id="rId1" Type="http://schemas.openxmlformats.org/officeDocument/2006/relationships/slideLayout" Target="../slideLayouts/slideLayout32.xml"/><Relationship Id="rId4" Type="http://schemas.openxmlformats.org/officeDocument/2006/relationships/image" Target="../media/image73.png"/></Relationships>
</file>

<file path=ppt/slides/_rels/slide2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3.xml"/><Relationship Id="rId1" Type="http://schemas.openxmlformats.org/officeDocument/2006/relationships/slideLayout" Target="../slideLayouts/slideLayout3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2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32.xml"/><Relationship Id="rId5" Type="http://schemas.openxmlformats.org/officeDocument/2006/relationships/image" Target="../media/image81.png"/><Relationship Id="rId4" Type="http://schemas.openxmlformats.org/officeDocument/2006/relationships/image" Target="../media/image80.png"/></Relationships>
</file>

<file path=ppt/slides/_rels/slide2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32.xml"/><Relationship Id="rId5" Type="http://schemas.openxmlformats.org/officeDocument/2006/relationships/image" Target="../media/image85.png"/><Relationship Id="rId4" Type="http://schemas.openxmlformats.org/officeDocument/2006/relationships/image" Target="../media/image84.png"/></Relationships>
</file>

<file path=ppt/slides/_rels/slide24.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0.wmf"/><Relationship Id="rId2" Type="http://schemas.openxmlformats.org/officeDocument/2006/relationships/image" Target="../media/image86.png"/><Relationship Id="rId1" Type="http://schemas.openxmlformats.org/officeDocument/2006/relationships/slideLayout" Target="../slideLayouts/slideLayout32.xml"/><Relationship Id="rId6" Type="http://schemas.openxmlformats.org/officeDocument/2006/relationships/oleObject" Target="../embeddings/oleObject51.bin"/><Relationship Id="rId5" Type="http://schemas.openxmlformats.org/officeDocument/2006/relationships/image" Target="../media/image89.png"/><Relationship Id="rId4" Type="http://schemas.openxmlformats.org/officeDocument/2006/relationships/image" Target="../media/image88.png"/></Relationships>
</file>

<file path=ppt/slides/_rels/slide2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4.xml"/><Relationship Id="rId1" Type="http://schemas.openxmlformats.org/officeDocument/2006/relationships/slideLayout" Target="../slideLayouts/slideLayout3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3.wmf"/><Relationship Id="rId3" Type="http://schemas.openxmlformats.org/officeDocument/2006/relationships/image" Target="../media/image8.png"/><Relationship Id="rId7" Type="http://schemas.openxmlformats.org/officeDocument/2006/relationships/image" Target="../media/image10.wmf"/><Relationship Id="rId12" Type="http://schemas.openxmlformats.org/officeDocument/2006/relationships/oleObject" Target="../embeddings/oleObject5.bin"/><Relationship Id="rId17" Type="http://schemas.openxmlformats.org/officeDocument/2006/relationships/image" Target="../media/image15.wmf"/><Relationship Id="rId2" Type="http://schemas.openxmlformats.org/officeDocument/2006/relationships/notesSlide" Target="../notesSlides/notesSlide5.xml"/><Relationship Id="rId16" Type="http://schemas.openxmlformats.org/officeDocument/2006/relationships/oleObject" Target="../embeddings/oleObject7.bin"/><Relationship Id="rId1" Type="http://schemas.openxmlformats.org/officeDocument/2006/relationships/slideLayout" Target="../slideLayouts/slideLayout3.xml"/><Relationship Id="rId6" Type="http://schemas.openxmlformats.org/officeDocument/2006/relationships/oleObject" Target="../embeddings/oleObject2.bin"/><Relationship Id="rId11" Type="http://schemas.openxmlformats.org/officeDocument/2006/relationships/image" Target="../media/image12.wmf"/><Relationship Id="rId5" Type="http://schemas.openxmlformats.org/officeDocument/2006/relationships/image" Target="../media/image9.wmf"/><Relationship Id="rId15" Type="http://schemas.openxmlformats.org/officeDocument/2006/relationships/image" Target="../media/image14.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1.wmf"/><Relationship Id="rId1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image" Target="../media/image21.w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oleObject" Target="../embeddings/oleObject12.bin"/><Relationship Id="rId2" Type="http://schemas.openxmlformats.org/officeDocument/2006/relationships/notesSlide" Target="../notesSlides/notesSlide6.xml"/><Relationship Id="rId1" Type="http://schemas.openxmlformats.org/officeDocument/2006/relationships/slideLayout" Target="../slideLayouts/slideLayout32.xml"/><Relationship Id="rId6" Type="http://schemas.openxmlformats.org/officeDocument/2006/relationships/image" Target="../media/image17.wmf"/><Relationship Id="rId11" Type="http://schemas.openxmlformats.org/officeDocument/2006/relationships/image" Target="../media/image20.emf"/><Relationship Id="rId5" Type="http://schemas.openxmlformats.org/officeDocument/2006/relationships/oleObject" Target="../embeddings/oleObject9.bin"/><Relationship Id="rId10" Type="http://schemas.openxmlformats.org/officeDocument/2006/relationships/oleObject" Target="../embeddings/oleObject11.bin"/><Relationship Id="rId4" Type="http://schemas.openxmlformats.org/officeDocument/2006/relationships/image" Target="../media/image16.wmf"/><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2.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27.png"/><Relationship Id="rId7" Type="http://schemas.openxmlformats.org/officeDocument/2006/relationships/image" Target="../media/image29.wmf"/><Relationship Id="rId2" Type="http://schemas.openxmlformats.org/officeDocument/2006/relationships/image" Target="../media/image26.png"/><Relationship Id="rId1" Type="http://schemas.openxmlformats.org/officeDocument/2006/relationships/slideLayout" Target="../slideLayouts/slideLayout32.xml"/><Relationship Id="rId6" Type="http://schemas.openxmlformats.org/officeDocument/2006/relationships/oleObject" Target="../embeddings/oleObject14.bin"/><Relationship Id="rId11" Type="http://schemas.openxmlformats.org/officeDocument/2006/relationships/image" Target="../media/image31.wmf"/><Relationship Id="rId5" Type="http://schemas.openxmlformats.org/officeDocument/2006/relationships/image" Target="../media/image28.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30.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9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D8104322-CE3E-9BE0-8286-353B40C84BDC}"/>
              </a:ext>
            </a:extLst>
          </p:cNvPr>
          <p:cNvSpPr/>
          <p:nvPr/>
        </p:nvSpPr>
        <p:spPr>
          <a:xfrm>
            <a:off x="75128" y="1120550"/>
            <a:ext cx="12073797" cy="4896544"/>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 name="图片 4">
            <a:extLst>
              <a:ext uri="{FF2B5EF4-FFF2-40B4-BE49-F238E27FC236}">
                <a16:creationId xmlns:a16="http://schemas.microsoft.com/office/drawing/2014/main" id="{ED10B425-F2F5-583F-8B9E-4C4C2A56AD0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72925" y="224589"/>
            <a:ext cx="4176000" cy="895961"/>
          </a:xfrm>
          <a:prstGeom prst="rect">
            <a:avLst/>
          </a:prstGeom>
        </p:spPr>
      </p:pic>
      <p:sp>
        <p:nvSpPr>
          <p:cNvPr id="11" name="文本框 10">
            <a:extLst>
              <a:ext uri="{FF2B5EF4-FFF2-40B4-BE49-F238E27FC236}">
                <a16:creationId xmlns:a16="http://schemas.microsoft.com/office/drawing/2014/main" id="{6597F901-5862-84A7-7D65-1CF90B65F743}"/>
              </a:ext>
            </a:extLst>
          </p:cNvPr>
          <p:cNvSpPr txBox="1"/>
          <p:nvPr/>
        </p:nvSpPr>
        <p:spPr>
          <a:xfrm>
            <a:off x="713402" y="1539734"/>
            <a:ext cx="1094521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600" normalizeH="0" baseline="0" noProof="0" dirty="0">
                <a:ln>
                  <a:noFill/>
                </a:ln>
                <a:solidFill>
                  <a:srgbClr val="FF0000"/>
                </a:solidFill>
                <a:effectLst/>
                <a:uLnTx/>
                <a:uFillTx/>
                <a:ea typeface="微软雅黑" panose="020B0503020204020204" charset="-122"/>
                <a:cs typeface="Times New Roman" panose="02020603050405020304" pitchFamily="18" charset="0"/>
              </a:rPr>
              <a:t>Comparisons of PARMIO with Other Modeling Activities </a:t>
            </a:r>
            <a:endParaRPr kumimoji="0" lang="zh-CN" altLang="en-US" sz="3200" b="1" i="0" u="none" strike="noStrike" kern="1200" cap="none" spc="600" normalizeH="0" baseline="0" noProof="0" dirty="0">
              <a:ln>
                <a:noFill/>
              </a:ln>
              <a:solidFill>
                <a:srgbClr val="FF0000"/>
              </a:solidFill>
              <a:effectLst/>
              <a:uLnTx/>
              <a:uFillTx/>
              <a:ea typeface="华文中宋" panose="02010600040101010101" pitchFamily="2" charset="-122"/>
              <a:cs typeface="Times New Roman" panose="02020603050405020304" pitchFamily="18" charset="0"/>
            </a:endParaRPr>
          </a:p>
        </p:txBody>
      </p:sp>
      <p:sp>
        <p:nvSpPr>
          <p:cNvPr id="10" name="Subtitle 6">
            <a:extLst>
              <a:ext uri="{FF2B5EF4-FFF2-40B4-BE49-F238E27FC236}">
                <a16:creationId xmlns:a16="http://schemas.microsoft.com/office/drawing/2014/main" id="{1423C7D2-66BD-53FE-F1F0-0FBF34C6AA45}"/>
              </a:ext>
            </a:extLst>
          </p:cNvPr>
          <p:cNvSpPr txBox="1">
            <a:spLocks/>
          </p:cNvSpPr>
          <p:nvPr/>
        </p:nvSpPr>
        <p:spPr>
          <a:xfrm>
            <a:off x="1772765" y="3486627"/>
            <a:ext cx="8424936" cy="990600"/>
          </a:xfrm>
          <a:prstGeom prst="rect">
            <a:avLst/>
          </a:prstGeom>
        </p:spPr>
        <p:txBody>
          <a:bodyPr vert="horz">
            <a:noAutofit/>
          </a:bodyPr>
          <a:lstStyle/>
          <a:p>
            <a:pPr marL="274320" marR="0" lvl="0" indent="-274320" algn="ctr" defTabSz="914400" rtl="0" eaLnBrk="1" fontAlgn="auto" latinLnBrk="0" hangingPunct="1">
              <a:lnSpc>
                <a:spcPct val="100000"/>
              </a:lnSpc>
              <a:spcBef>
                <a:spcPct val="20000"/>
              </a:spcBef>
              <a:spcAft>
                <a:spcPts val="0"/>
              </a:spcAft>
              <a:buClr>
                <a:srgbClr val="0BD0D9"/>
              </a:buClr>
              <a:buSzPct val="95000"/>
              <a:buFontTx/>
              <a:buNone/>
              <a:tabLst/>
              <a:defRPr/>
            </a:pPr>
            <a:r>
              <a:rPr kumimoji="0" lang="en-US" altLang="zh-CN" sz="2400" b="0" i="0" u="none" strike="noStrike" kern="1200" cap="none" spc="0" normalizeH="0" baseline="0" noProof="0" dirty="0">
                <a:ln>
                  <a:noFill/>
                </a:ln>
                <a:solidFill>
                  <a:srgbClr val="000000"/>
                </a:solidFill>
                <a:effectLst/>
                <a:uLnTx/>
                <a:uFillTx/>
                <a:ea typeface="微软雅黑" panose="020B0503020204020204" pitchFamily="34" charset="-122"/>
                <a:cs typeface="Times New Roman" panose="02020603050405020304" pitchFamily="18" charset="0"/>
              </a:rPr>
              <a:t>Fuzhong Weng and </a:t>
            </a:r>
            <a:r>
              <a:rPr kumimoji="0" lang="en-US" altLang="zh-CN" sz="2400" b="0" i="0" u="none" strike="noStrike" kern="1200" cap="none" spc="0" normalizeH="0" baseline="0" noProof="0" dirty="0" err="1">
                <a:ln>
                  <a:noFill/>
                </a:ln>
                <a:solidFill>
                  <a:srgbClr val="000000"/>
                </a:solidFill>
                <a:effectLst/>
                <a:uLnTx/>
                <a:uFillTx/>
                <a:ea typeface="微软雅黑" panose="020B0503020204020204" pitchFamily="34" charset="-122"/>
                <a:cs typeface="Times New Roman" panose="02020603050405020304" pitchFamily="18" charset="0"/>
              </a:rPr>
              <a:t>Lingli</a:t>
            </a:r>
            <a:r>
              <a:rPr kumimoji="0" lang="en-US" altLang="zh-CN" sz="2400" b="0" i="0" u="none" strike="noStrike" kern="1200" cap="none" spc="0" normalizeH="0" baseline="0" noProof="0" dirty="0">
                <a:ln>
                  <a:noFill/>
                </a:ln>
                <a:solidFill>
                  <a:srgbClr val="000000"/>
                </a:solidFill>
                <a:effectLst/>
                <a:uLnTx/>
                <a:uFillTx/>
                <a:ea typeface="微软雅黑" panose="020B0503020204020204" pitchFamily="34" charset="-122"/>
                <a:cs typeface="Times New Roman" panose="02020603050405020304" pitchFamily="18" charset="0"/>
              </a:rPr>
              <a:t> He</a:t>
            </a:r>
          </a:p>
          <a:p>
            <a:pPr marL="274320" marR="0" lvl="0" indent="-274320" algn="ctr" defTabSz="914400" rtl="0" eaLnBrk="1" fontAlgn="auto" latinLnBrk="0" hangingPunct="1">
              <a:lnSpc>
                <a:spcPct val="100000"/>
              </a:lnSpc>
              <a:spcBef>
                <a:spcPct val="20000"/>
              </a:spcBef>
              <a:spcAft>
                <a:spcPts val="0"/>
              </a:spcAft>
              <a:buClr>
                <a:srgbClr val="0BD0D9"/>
              </a:buClr>
              <a:buSzPct val="95000"/>
              <a:buFontTx/>
              <a:buNone/>
              <a:tabLst/>
              <a:defRPr/>
            </a:pPr>
            <a:r>
              <a:rPr lang="en-US" altLang="zh-CN" sz="2400" dirty="0">
                <a:solidFill>
                  <a:srgbClr val="000000"/>
                </a:solidFill>
                <a:ea typeface="微软雅黑" panose="020B0503020204020204" pitchFamily="34" charset="-122"/>
                <a:cs typeface="Times New Roman" panose="02020603050405020304" pitchFamily="18" charset="0"/>
              </a:rPr>
              <a:t>CMA Earth System Modeling and Prediction Centre</a:t>
            </a:r>
            <a:endParaRPr kumimoji="0" lang="en-US" altLang="zh-CN" sz="2400" b="0" i="0" u="none" strike="noStrike" kern="1200" cap="none" spc="0" normalizeH="0" baseline="0" noProof="0" dirty="0">
              <a:ln>
                <a:noFill/>
              </a:ln>
              <a:solidFill>
                <a:srgbClr val="000000"/>
              </a:solidFill>
              <a:effectLst/>
              <a:uLnTx/>
              <a:uFillTx/>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a16="http://schemas.microsoft.com/office/drawing/2014/main" id="{C4B8F3E1-50D9-810B-7350-05058AAAE597}"/>
              </a:ext>
            </a:extLst>
          </p:cNvPr>
          <p:cNvSpPr txBox="1"/>
          <p:nvPr/>
        </p:nvSpPr>
        <p:spPr>
          <a:xfrm>
            <a:off x="2207568" y="4900625"/>
            <a:ext cx="8424936" cy="646331"/>
          </a:xfrm>
          <a:prstGeom prst="rect">
            <a:avLst/>
          </a:prstGeom>
          <a:noFill/>
        </p:spPr>
        <p:txBody>
          <a:bodyPr wrap="square">
            <a:spAutoFit/>
          </a:bodyPr>
          <a:lstStyle/>
          <a:p>
            <a:pPr algn="ctr"/>
            <a:r>
              <a:rPr lang="en-US" sz="1800" b="1" dirty="0">
                <a:latin typeface="TimesNewRomanPSMT"/>
              </a:rPr>
              <a:t>2022 ISSI Meeting on a</a:t>
            </a:r>
            <a:r>
              <a:rPr lang="en-US" sz="1800" b="1" dirty="0">
                <a:solidFill>
                  <a:srgbClr val="201F1E"/>
                </a:solidFill>
                <a:effectLst/>
                <a:latin typeface="Calibri" panose="020F0502020204030204" pitchFamily="34" charset="0"/>
                <a:ea typeface="Times New Roman" panose="02020603050405020304" pitchFamily="18" charset="0"/>
              </a:rPr>
              <a:t> reference quality model for surface emissivity and backscattering from the microwave to the infrared</a:t>
            </a:r>
            <a:endParaRPr lang="en-US" sz="1800" b="1" dirty="0"/>
          </a:p>
        </p:txBody>
      </p:sp>
    </p:spTree>
    <p:extLst>
      <p:ext uri="{BB962C8B-B14F-4D97-AF65-F5344CB8AC3E}">
        <p14:creationId xmlns:p14="http://schemas.microsoft.com/office/powerpoint/2010/main" val="1856425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a:extLst>
              <a:ext uri="{FF2B5EF4-FFF2-40B4-BE49-F238E27FC236}">
                <a16:creationId xmlns:a16="http://schemas.microsoft.com/office/drawing/2014/main" id="{7771AB86-C330-400E-B175-4E355F0CCF45}"/>
              </a:ext>
            </a:extLst>
          </p:cNvPr>
          <p:cNvSpPr txBox="1">
            <a:spLocks/>
          </p:cNvSpPr>
          <p:nvPr/>
        </p:nvSpPr>
        <p:spPr>
          <a:xfrm>
            <a:off x="11582400" y="6400800"/>
            <a:ext cx="609600" cy="457200"/>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1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1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1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1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Times New Roman" panose="02020603050405020304" pitchFamily="18" charset="0"/>
                <a:ea typeface="MS PGothic" panose="020B0600070205080204" pitchFamily="34"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7AEBE6-9096-4804-8407-D9A98AB6E087}" type="slidenum">
              <a:rPr kumimoji="0" lang="en-US" sz="1200" b="0" i="0" u="none" strike="noStrike" kern="1200" cap="none" spc="0" normalizeH="0" baseline="0" noProof="0" smtClean="0">
                <a:ln>
                  <a:noFill/>
                </a:ln>
                <a:solidFill>
                  <a:srgbClr val="0C0D1A"/>
                </a:solidFill>
                <a:effectLst/>
                <a:uLnTx/>
                <a:uFillTx/>
                <a:latin typeface="Times New Roman" panose="02020603050405020304"/>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C0D1A"/>
              </a:solidFill>
              <a:effectLst/>
              <a:uLnTx/>
              <a:uFillTx/>
              <a:latin typeface="Times New Roman" panose="02020603050405020304"/>
              <a:ea typeface="MS PGothic" panose="020B0600070205080204" pitchFamily="34" charset="-128"/>
              <a:cs typeface="+mn-cs"/>
            </a:endParaRPr>
          </a:p>
        </p:txBody>
      </p:sp>
      <p:sp>
        <p:nvSpPr>
          <p:cNvPr id="15" name="标题 1">
            <a:extLst>
              <a:ext uri="{FF2B5EF4-FFF2-40B4-BE49-F238E27FC236}">
                <a16:creationId xmlns:a16="http://schemas.microsoft.com/office/drawing/2014/main" id="{88848F5E-89D2-4189-AD6F-E943F5A8C1EF}"/>
              </a:ext>
            </a:extLst>
          </p:cNvPr>
          <p:cNvSpPr txBox="1">
            <a:spLocks/>
          </p:cNvSpPr>
          <p:nvPr/>
        </p:nvSpPr>
        <p:spPr>
          <a:xfrm>
            <a:off x="-24680" y="44624"/>
            <a:ext cx="12192000" cy="609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21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2800" b="1" i="0" u="none" strike="noStrike" kern="1200" cap="none" spc="0" normalizeH="0" baseline="0" noProof="0" dirty="0">
                <a:ln>
                  <a:noFill/>
                </a:ln>
                <a:solidFill>
                  <a:srgbClr val="0000FF"/>
                </a:solidFill>
                <a:effectLst/>
                <a:uLnTx/>
                <a:uFillTx/>
                <a:latin typeface="Times New Roman" panose="02020603050405020304" pitchFamily="18" charset="0"/>
                <a:ea typeface="华文中宋" panose="02010600040101010101" pitchFamily="2" charset="-122"/>
                <a:cs typeface="Times New Roman" panose="02020603050405020304" pitchFamily="18" charset="0"/>
              </a:rPr>
              <a:t>Cut-Off Wavenumber and Hydraulic Modulation </a:t>
            </a:r>
            <a:endParaRPr kumimoji="0" lang="zh-C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华文中宋" panose="02010600040101010101" pitchFamily="2" charset="-122"/>
              <a:cs typeface="Times New Roman" panose="02020603050405020304" pitchFamily="18" charset="0"/>
            </a:endParaRPr>
          </a:p>
        </p:txBody>
      </p:sp>
      <p:pic>
        <p:nvPicPr>
          <p:cNvPr id="8" name="图片 7">
            <a:extLst>
              <a:ext uri="{FF2B5EF4-FFF2-40B4-BE49-F238E27FC236}">
                <a16:creationId xmlns:a16="http://schemas.microsoft.com/office/drawing/2014/main" id="{70E1533E-0220-D125-9C55-F6E9818D2388}"/>
              </a:ext>
            </a:extLst>
          </p:cNvPr>
          <p:cNvPicPr>
            <a:picLocks noChangeAspect="1"/>
          </p:cNvPicPr>
          <p:nvPr/>
        </p:nvPicPr>
        <p:blipFill rotWithShape="1">
          <a:blip r:embed="rId2"/>
          <a:srcRect t="11245" b="15219"/>
          <a:stretch/>
        </p:blipFill>
        <p:spPr>
          <a:xfrm>
            <a:off x="755207" y="1904601"/>
            <a:ext cx="1230455" cy="764414"/>
          </a:xfrm>
          <a:prstGeom prst="rect">
            <a:avLst/>
          </a:prstGeom>
        </p:spPr>
      </p:pic>
      <p:pic>
        <p:nvPicPr>
          <p:cNvPr id="9" name="图片 1">
            <a:extLst>
              <a:ext uri="{FF2B5EF4-FFF2-40B4-BE49-F238E27FC236}">
                <a16:creationId xmlns:a16="http://schemas.microsoft.com/office/drawing/2014/main" id="{6024C975-D50C-ABA3-73E7-50AC79376165}"/>
              </a:ext>
            </a:extLst>
          </p:cNvPr>
          <p:cNvPicPr>
            <a:picLocks noChangeAspect="1"/>
          </p:cNvPicPr>
          <p:nvPr/>
        </p:nvPicPr>
        <p:blipFill>
          <a:blip r:embed="rId3"/>
          <a:stretch>
            <a:fillRect/>
          </a:stretch>
        </p:blipFill>
        <p:spPr>
          <a:xfrm>
            <a:off x="2036056" y="1947877"/>
            <a:ext cx="1906587" cy="677862"/>
          </a:xfrm>
          <a:prstGeom prst="rect">
            <a:avLst/>
          </a:prstGeom>
          <a:noFill/>
          <a:ln w="9525">
            <a:noFill/>
          </a:ln>
        </p:spPr>
      </p:pic>
      <p:sp>
        <p:nvSpPr>
          <p:cNvPr id="10" name="矩形 9">
            <a:extLst>
              <a:ext uri="{FF2B5EF4-FFF2-40B4-BE49-F238E27FC236}">
                <a16:creationId xmlns:a16="http://schemas.microsoft.com/office/drawing/2014/main" id="{F496FC00-D212-D3FE-4C18-614F46EBB591}"/>
              </a:ext>
            </a:extLst>
          </p:cNvPr>
          <p:cNvSpPr/>
          <p:nvPr/>
        </p:nvSpPr>
        <p:spPr>
          <a:xfrm>
            <a:off x="4072767" y="2004081"/>
            <a:ext cx="288732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Guissad and Sobieski</a:t>
            </a: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(1987)</a:t>
            </a:r>
          </a:p>
        </p:txBody>
      </p:sp>
      <p:pic>
        <p:nvPicPr>
          <p:cNvPr id="17" name="图片 3">
            <a:extLst>
              <a:ext uri="{FF2B5EF4-FFF2-40B4-BE49-F238E27FC236}">
                <a16:creationId xmlns:a16="http://schemas.microsoft.com/office/drawing/2014/main" id="{2D1D3308-8EF8-E01E-BBA4-A041D59A04BD}"/>
              </a:ext>
            </a:extLst>
          </p:cNvPr>
          <p:cNvPicPr>
            <a:picLocks noChangeAspect="1"/>
          </p:cNvPicPr>
          <p:nvPr/>
        </p:nvPicPr>
        <p:blipFill>
          <a:blip r:embed="rId4"/>
          <a:stretch>
            <a:fillRect/>
          </a:stretch>
        </p:blipFill>
        <p:spPr>
          <a:xfrm>
            <a:off x="1374970" y="4476511"/>
            <a:ext cx="2773680" cy="339090"/>
          </a:xfrm>
          <a:prstGeom prst="rect">
            <a:avLst/>
          </a:prstGeom>
          <a:noFill/>
          <a:ln w="9525">
            <a:noFill/>
          </a:ln>
        </p:spPr>
      </p:pic>
      <p:pic>
        <p:nvPicPr>
          <p:cNvPr id="18" name="图片 4">
            <a:extLst>
              <a:ext uri="{FF2B5EF4-FFF2-40B4-BE49-F238E27FC236}">
                <a16:creationId xmlns:a16="http://schemas.microsoft.com/office/drawing/2014/main" id="{E5F10451-427C-4BC8-1600-60B1014B0569}"/>
              </a:ext>
            </a:extLst>
          </p:cNvPr>
          <p:cNvPicPr>
            <a:picLocks noChangeAspect="1"/>
          </p:cNvPicPr>
          <p:nvPr/>
        </p:nvPicPr>
        <p:blipFill>
          <a:blip r:embed="rId5"/>
          <a:stretch>
            <a:fillRect/>
          </a:stretch>
        </p:blipFill>
        <p:spPr>
          <a:xfrm>
            <a:off x="1246193" y="4942623"/>
            <a:ext cx="4021444" cy="646811"/>
          </a:xfrm>
          <a:prstGeom prst="rect">
            <a:avLst/>
          </a:prstGeom>
          <a:noFill/>
          <a:ln w="9525">
            <a:noFill/>
          </a:ln>
        </p:spPr>
      </p:pic>
      <p:pic>
        <p:nvPicPr>
          <p:cNvPr id="19" name="图片 1" descr="cutoff wavenumber_duo">
            <a:extLst>
              <a:ext uri="{FF2B5EF4-FFF2-40B4-BE49-F238E27FC236}">
                <a16:creationId xmlns:a16="http://schemas.microsoft.com/office/drawing/2014/main" id="{86FA63F4-E273-89BF-0A9D-F20A3DDAE5EA}"/>
              </a:ext>
            </a:extLst>
          </p:cNvPr>
          <p:cNvPicPr>
            <a:picLocks noChangeAspect="1"/>
          </p:cNvPicPr>
          <p:nvPr/>
        </p:nvPicPr>
        <p:blipFill>
          <a:blip r:embed="rId6"/>
          <a:stretch>
            <a:fillRect/>
          </a:stretch>
        </p:blipFill>
        <p:spPr>
          <a:xfrm>
            <a:off x="7304043" y="1386327"/>
            <a:ext cx="4402499" cy="2991873"/>
          </a:xfrm>
          <a:prstGeom prst="rect">
            <a:avLst/>
          </a:prstGeom>
          <a:noFill/>
          <a:ln w="9525">
            <a:noFill/>
          </a:ln>
        </p:spPr>
      </p:pic>
      <p:sp>
        <p:nvSpPr>
          <p:cNvPr id="2" name="文本框 1">
            <a:extLst>
              <a:ext uri="{FF2B5EF4-FFF2-40B4-BE49-F238E27FC236}">
                <a16:creationId xmlns:a16="http://schemas.microsoft.com/office/drawing/2014/main" id="{80EB7D44-7892-9D14-01E0-8298B1F7E0B8}"/>
              </a:ext>
            </a:extLst>
          </p:cNvPr>
          <p:cNvSpPr txBox="1"/>
          <p:nvPr/>
        </p:nvSpPr>
        <p:spPr>
          <a:xfrm>
            <a:off x="510188" y="1386327"/>
            <a:ext cx="2578655" cy="369332"/>
          </a:xfrm>
          <a:prstGeom prst="rect">
            <a:avLst/>
          </a:prstGeom>
          <a:noFill/>
        </p:spPr>
        <p:txBody>
          <a:bodyPr wrap="non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zh-CN" sz="1800" b="1" i="0" u="none" strike="noStrike" kern="1200" cap="none" spc="0" normalizeH="0" baseline="0" noProof="0" dirty="0">
                <a:ln>
                  <a:noFill/>
                </a:ln>
                <a:solidFill>
                  <a:srgbClr val="595959"/>
                </a:solidFill>
                <a:effectLst/>
                <a:uLnTx/>
                <a:uFillTx/>
                <a:latin typeface="Times New Roman" pitchFamily="18" charset="0"/>
                <a:ea typeface="宋体" panose="02010600030101010101" pitchFamily="2" charset="-122"/>
                <a:cs typeface="Times New Roman" panose="02020603050405020304" pitchFamily="18" charset="0"/>
                <a:sym typeface="Microsoft YaHei" panose="020B0503020204020204" charset="-122"/>
              </a:rPr>
              <a:t>Cut-off Wavenumber</a:t>
            </a:r>
          </a:p>
        </p:txBody>
      </p:sp>
      <p:sp>
        <p:nvSpPr>
          <p:cNvPr id="21" name="文本框 20">
            <a:extLst>
              <a:ext uri="{FF2B5EF4-FFF2-40B4-BE49-F238E27FC236}">
                <a16:creationId xmlns:a16="http://schemas.microsoft.com/office/drawing/2014/main" id="{629664C4-E787-AFBE-BF48-6BC27D54566A}"/>
              </a:ext>
            </a:extLst>
          </p:cNvPr>
          <p:cNvSpPr txBox="1"/>
          <p:nvPr/>
        </p:nvSpPr>
        <p:spPr>
          <a:xfrm>
            <a:off x="510188" y="3213008"/>
            <a:ext cx="5225772" cy="1169551"/>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zh-CN" sz="1800" b="1" i="0" u="none" strike="noStrike" kern="1200" cap="none" spc="0" normalizeH="0" baseline="0" noProof="0" dirty="0">
                <a:ln>
                  <a:noFill/>
                </a:ln>
                <a:solidFill>
                  <a:srgbClr val="595959"/>
                </a:solidFill>
                <a:effectLst/>
                <a:uLnTx/>
                <a:uFillTx/>
                <a:latin typeface="Times New Roman" pitchFamily="18" charset="0"/>
                <a:ea typeface="宋体" panose="02010600030101010101" pitchFamily="2" charset="-122"/>
                <a:cs typeface="Times New Roman" panose="02020603050405020304" pitchFamily="18" charset="0"/>
                <a:sym typeface="Microsoft YaHei" panose="020B0503020204020204" charset="-122"/>
              </a:rPr>
              <a:t>Hydraulic Modulation: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595959"/>
                </a:solidFill>
                <a:effectLst/>
                <a:uLnTx/>
                <a:uFillTx/>
                <a:latin typeface="Times New Roman" pitchFamily="18" charset="0"/>
                <a:ea typeface="宋体" panose="02010600030101010101" pitchFamily="2" charset="-122"/>
                <a:cs typeface="Times New Roman" panose="02020603050405020304" pitchFamily="18" charset="0"/>
                <a:sym typeface="Microsoft YaHei" panose="020B0503020204020204" charset="-122"/>
              </a:rPr>
              <a:t>    </a:t>
            </a:r>
            <a:r>
              <a:rPr kumimoji="0" lang="en-US" altLang="zh-CN" sz="1600" b="0" i="0" u="none" strike="noStrike" kern="1200" cap="none" spc="0" normalizeH="0" baseline="0" noProof="0" dirty="0">
                <a:ln>
                  <a:noFill/>
                </a:ln>
                <a:solidFill>
                  <a:srgbClr val="595959"/>
                </a:solidFill>
                <a:effectLst/>
                <a:uLnTx/>
                <a:uFillTx/>
                <a:latin typeface="Times New Roman" pitchFamily="18" charset="0"/>
                <a:ea typeface="宋体" panose="02010600030101010101" pitchFamily="2" charset="-122"/>
                <a:cs typeface="Times New Roman" panose="02020603050405020304" pitchFamily="18" charset="0"/>
                <a:sym typeface="Microsoft YaHei" panose="020B0503020204020204" charset="-122"/>
              </a:rPr>
              <a:t>Large-scale waves modulates small scales and result in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595959"/>
                </a:solidFill>
                <a:effectLst/>
                <a:uLnTx/>
                <a:uFillTx/>
                <a:latin typeface="Times New Roman" pitchFamily="18" charset="0"/>
                <a:ea typeface="宋体" panose="02010600030101010101" pitchFamily="2" charset="-122"/>
                <a:cs typeface="Times New Roman" panose="02020603050405020304" pitchFamily="18" charset="0"/>
                <a:sym typeface="Microsoft YaHei" panose="020B0503020204020204" charset="-122"/>
              </a:rPr>
              <a:t>     small-scale waves more concentrated on </a:t>
            </a:r>
            <a:r>
              <a:rPr kumimoji="0" lang="en-US" altLang="zh-CN" sz="1600" b="0" i="0" u="none" strike="noStrike" kern="1200" cap="none" spc="0" normalizeH="0" baseline="0" noProof="0" dirty="0" err="1">
                <a:ln>
                  <a:noFill/>
                </a:ln>
                <a:solidFill>
                  <a:srgbClr val="595959"/>
                </a:solidFill>
                <a:effectLst/>
                <a:uLnTx/>
                <a:uFillTx/>
                <a:latin typeface="Times New Roman" pitchFamily="18" charset="0"/>
                <a:ea typeface="宋体" panose="02010600030101010101" pitchFamily="2" charset="-122"/>
                <a:cs typeface="Times New Roman" panose="02020603050405020304" pitchFamily="18" charset="0"/>
                <a:sym typeface="Microsoft YaHei" panose="020B0503020204020204" charset="-122"/>
              </a:rPr>
              <a:t>downwind</a:t>
            </a:r>
            <a:r>
              <a:rPr kumimoji="0" lang="en-US" altLang="zh-CN" sz="1600" b="0" i="0" u="none" strike="noStrike" kern="1200" cap="none" spc="0" normalizeH="0" baseline="0" noProof="0" dirty="0">
                <a:ln>
                  <a:noFill/>
                </a:ln>
                <a:solidFill>
                  <a:srgbClr val="595959"/>
                </a:solidFill>
                <a:effectLst/>
                <a:uLnTx/>
                <a:uFillTx/>
                <a:latin typeface="Times New Roman" pitchFamily="18" charset="0"/>
                <a:ea typeface="宋体" panose="02010600030101010101" pitchFamily="2" charset="-122"/>
                <a:cs typeface="Times New Roman" panose="02020603050405020304" pitchFamily="18" charset="0"/>
                <a:sym typeface="Microsoft YaHei" panose="020B0503020204020204" charset="-122"/>
              </a:rPr>
              <a:t> sides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1" i="0" u="none" strike="noStrike" kern="1200" cap="none" spc="0" normalizeH="0" baseline="0" noProof="0" dirty="0">
              <a:ln>
                <a:noFill/>
              </a:ln>
              <a:solidFill>
                <a:srgbClr val="595959"/>
              </a:solidFill>
              <a:effectLst/>
              <a:uLnTx/>
              <a:uFillTx/>
              <a:latin typeface="Times New Roman" pitchFamily="18" charset="0"/>
              <a:ea typeface="宋体" panose="02010600030101010101" pitchFamily="2" charset="-122"/>
              <a:cs typeface="Times New Roman" panose="02020603050405020304" pitchFamily="18" charset="0"/>
              <a:sym typeface="Microsoft YaHei" panose="020B0503020204020204" charset="-122"/>
            </a:endParaRPr>
          </a:p>
        </p:txBody>
      </p:sp>
      <p:sp>
        <p:nvSpPr>
          <p:cNvPr id="22" name="文本框 21">
            <a:extLst>
              <a:ext uri="{FF2B5EF4-FFF2-40B4-BE49-F238E27FC236}">
                <a16:creationId xmlns:a16="http://schemas.microsoft.com/office/drawing/2014/main" id="{FA37F41F-8399-037F-F989-23904C9E46BA}"/>
              </a:ext>
            </a:extLst>
          </p:cNvPr>
          <p:cNvSpPr txBox="1"/>
          <p:nvPr/>
        </p:nvSpPr>
        <p:spPr>
          <a:xfrm>
            <a:off x="6973888" y="4846636"/>
            <a:ext cx="4608512" cy="923330"/>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srgbClr val="595959"/>
                </a:solidFill>
                <a:effectLst/>
                <a:uLnTx/>
                <a:uFillTx/>
                <a:latin typeface="Times New Roman" pitchFamily="18" charset="0"/>
                <a:ea typeface="宋体" panose="02010600030101010101" pitchFamily="2" charset="-122"/>
                <a:cs typeface="Times New Roman" panose="02020603050405020304" pitchFamily="18" charset="0"/>
                <a:sym typeface="Microsoft YaHei" panose="020B0503020204020204" charset="-122"/>
              </a:rPr>
              <a:t>Cut-off wavenumber is derived from S(k) as a function of wind speed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srgbClr val="595959"/>
                </a:solidFill>
                <a:effectLst/>
                <a:uLnTx/>
                <a:uFillTx/>
                <a:latin typeface="Times New Roman" pitchFamily="18" charset="0"/>
                <a:ea typeface="宋体" panose="02010600030101010101" pitchFamily="2" charset="-122"/>
                <a:cs typeface="Times New Roman" panose="02020603050405020304" pitchFamily="18" charset="0"/>
                <a:sym typeface="Microsoft YaHei" panose="020B0503020204020204" charset="-122"/>
              </a:rPr>
              <a:t>It is a also a function of frequency </a:t>
            </a:r>
          </a:p>
        </p:txBody>
      </p:sp>
    </p:spTree>
    <p:extLst>
      <p:ext uri="{BB962C8B-B14F-4D97-AF65-F5344CB8AC3E}">
        <p14:creationId xmlns:p14="http://schemas.microsoft.com/office/powerpoint/2010/main" val="2981633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a:extLst>
              <a:ext uri="{FF2B5EF4-FFF2-40B4-BE49-F238E27FC236}">
                <a16:creationId xmlns:a16="http://schemas.microsoft.com/office/drawing/2014/main" id="{7771AB86-C330-400E-B175-4E355F0CCF45}"/>
              </a:ext>
            </a:extLst>
          </p:cNvPr>
          <p:cNvSpPr txBox="1">
            <a:spLocks/>
          </p:cNvSpPr>
          <p:nvPr/>
        </p:nvSpPr>
        <p:spPr>
          <a:xfrm>
            <a:off x="11582400" y="6400800"/>
            <a:ext cx="609600" cy="457200"/>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1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1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1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1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Times New Roman" panose="02020603050405020304" pitchFamily="18" charset="0"/>
                <a:ea typeface="MS PGothic" panose="020B0600070205080204" pitchFamily="34"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7AEBE6-9096-4804-8407-D9A98AB6E087}" type="slidenum">
              <a:rPr kumimoji="0" lang="en-US" sz="1200" b="0" i="0" u="none" strike="noStrike" kern="1200" cap="none" spc="0" normalizeH="0" baseline="0" noProof="0" smtClean="0">
                <a:ln>
                  <a:noFill/>
                </a:ln>
                <a:solidFill>
                  <a:srgbClr val="0C0D1A"/>
                </a:solidFill>
                <a:effectLst/>
                <a:uLnTx/>
                <a:uFillTx/>
                <a:latin typeface="Times New Roman" panose="02020603050405020304"/>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C0D1A"/>
              </a:solidFill>
              <a:effectLst/>
              <a:uLnTx/>
              <a:uFillTx/>
              <a:latin typeface="Times New Roman" panose="02020603050405020304"/>
              <a:ea typeface="MS PGothic" panose="020B0600070205080204" pitchFamily="34" charset="-128"/>
              <a:cs typeface="+mn-cs"/>
            </a:endParaRPr>
          </a:p>
        </p:txBody>
      </p:sp>
      <p:sp>
        <p:nvSpPr>
          <p:cNvPr id="15" name="标题 1">
            <a:extLst>
              <a:ext uri="{FF2B5EF4-FFF2-40B4-BE49-F238E27FC236}">
                <a16:creationId xmlns:a16="http://schemas.microsoft.com/office/drawing/2014/main" id="{88848F5E-89D2-4189-AD6F-E943F5A8C1EF}"/>
              </a:ext>
            </a:extLst>
          </p:cNvPr>
          <p:cNvSpPr txBox="1">
            <a:spLocks/>
          </p:cNvSpPr>
          <p:nvPr/>
        </p:nvSpPr>
        <p:spPr>
          <a:xfrm>
            <a:off x="-24680" y="44624"/>
            <a:ext cx="12192000" cy="609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21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2800" b="1" i="0" u="none" strike="noStrike" kern="1200" cap="none" spc="0" normalizeH="0" baseline="0" noProof="0" dirty="0">
                <a:ln>
                  <a:noFill/>
                </a:ln>
                <a:solidFill>
                  <a:srgbClr val="0000FF"/>
                </a:solidFill>
                <a:effectLst/>
                <a:uLnTx/>
                <a:uFillTx/>
                <a:latin typeface="Times New Roman" panose="02020603050405020304" pitchFamily="18" charset="0"/>
                <a:ea typeface="华文中宋" panose="02010600040101010101" pitchFamily="2" charset="-122"/>
                <a:cs typeface="Times New Roman" panose="02020603050405020304" pitchFamily="18" charset="0"/>
              </a:rPr>
              <a:t>Foam Coverage and Emissivity </a:t>
            </a:r>
            <a:endParaRPr kumimoji="0" lang="zh-C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31" name="TextBox 15">
            <a:extLst>
              <a:ext uri="{FF2B5EF4-FFF2-40B4-BE49-F238E27FC236}">
                <a16:creationId xmlns:a16="http://schemas.microsoft.com/office/drawing/2014/main" id="{BBF607FA-80AE-E280-38CD-644B4268323F}"/>
              </a:ext>
            </a:extLst>
          </p:cNvPr>
          <p:cNvSpPr txBox="1">
            <a:spLocks noChangeArrowheads="1"/>
          </p:cNvSpPr>
          <p:nvPr/>
        </p:nvSpPr>
        <p:spPr bwMode="auto">
          <a:xfrm>
            <a:off x="1318382" y="1907775"/>
            <a:ext cx="167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6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6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6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err="1">
                <a:ln>
                  <a:noFill/>
                </a:ln>
                <a:solidFill>
                  <a:srgbClr val="030305"/>
                </a:solidFill>
                <a:effectLst/>
                <a:uLnTx/>
                <a:uFillTx/>
                <a:latin typeface="Times New Roman" panose="02020603050405020304" pitchFamily="18" charset="0"/>
                <a:ea typeface="MS PGothic" panose="020B0600070205080204" pitchFamily="34" charset="-128"/>
                <a:cs typeface="+mn-cs"/>
              </a:rPr>
              <a:t>Stogryn</a:t>
            </a:r>
            <a:r>
              <a:rPr kumimoji="0" lang="en-US" altLang="en-US" sz="2000" b="0" i="0" u="none" strike="noStrike" kern="1200" cap="none" spc="0" normalizeH="0" baseline="0" noProof="0" dirty="0">
                <a:ln>
                  <a:noFill/>
                </a:ln>
                <a:solidFill>
                  <a:srgbClr val="030305"/>
                </a:solidFill>
                <a:effectLst/>
                <a:uLnTx/>
                <a:uFillTx/>
                <a:latin typeface="Times New Roman" panose="02020603050405020304" pitchFamily="18" charset="0"/>
                <a:ea typeface="MS PGothic" panose="020B0600070205080204" pitchFamily="34" charset="-128"/>
                <a:cs typeface="+mn-cs"/>
              </a:rPr>
              <a:t>, 1972</a:t>
            </a:r>
          </a:p>
        </p:txBody>
      </p:sp>
      <p:graphicFrame>
        <p:nvGraphicFramePr>
          <p:cNvPr id="32" name="对象 31">
            <a:extLst>
              <a:ext uri="{FF2B5EF4-FFF2-40B4-BE49-F238E27FC236}">
                <a16:creationId xmlns:a16="http://schemas.microsoft.com/office/drawing/2014/main" id="{853257E0-9B62-C4CE-8EF1-4282DE726D9F}"/>
              </a:ext>
            </a:extLst>
          </p:cNvPr>
          <p:cNvGraphicFramePr>
            <a:graphicFrameLocks noChangeAspect="1"/>
          </p:cNvGraphicFramePr>
          <p:nvPr/>
        </p:nvGraphicFramePr>
        <p:xfrm>
          <a:off x="3470710" y="1824150"/>
          <a:ext cx="2191087" cy="620368"/>
        </p:xfrm>
        <a:graphic>
          <a:graphicData uri="http://schemas.openxmlformats.org/presentationml/2006/ole">
            <mc:AlternateContent xmlns:mc="http://schemas.openxmlformats.org/markup-compatibility/2006">
              <mc:Choice xmlns:v="urn:schemas-microsoft-com:vml" Requires="v">
                <p:oleObj name="Equation" r:id="rId2" imgW="3162401" imgH="895247" progId="Equation.DSMT4">
                  <p:embed/>
                </p:oleObj>
              </mc:Choice>
              <mc:Fallback>
                <p:oleObj name="Equation" r:id="rId2" imgW="3162401" imgH="895247" progId="Equation.DSMT4">
                  <p:embed/>
                  <p:pic>
                    <p:nvPicPr>
                      <p:cNvPr id="32" name="对象 31">
                        <a:extLst>
                          <a:ext uri="{FF2B5EF4-FFF2-40B4-BE49-F238E27FC236}">
                            <a16:creationId xmlns:a16="http://schemas.microsoft.com/office/drawing/2014/main" id="{853257E0-9B62-C4CE-8EF1-4282DE726D9F}"/>
                          </a:ext>
                        </a:extLst>
                      </p:cNvPr>
                      <p:cNvPicPr/>
                      <p:nvPr/>
                    </p:nvPicPr>
                    <p:blipFill>
                      <a:blip r:embed="rId3"/>
                      <a:stretch>
                        <a:fillRect/>
                      </a:stretch>
                    </p:blipFill>
                    <p:spPr>
                      <a:xfrm>
                        <a:off x="3470710" y="1824150"/>
                        <a:ext cx="2191087" cy="620368"/>
                      </a:xfrm>
                      <a:prstGeom prst="rect">
                        <a:avLst/>
                      </a:prstGeom>
                    </p:spPr>
                  </p:pic>
                </p:oleObj>
              </mc:Fallback>
            </mc:AlternateContent>
          </a:graphicData>
        </a:graphic>
      </p:graphicFrame>
      <p:sp>
        <p:nvSpPr>
          <p:cNvPr id="33" name="TextBox 16">
            <a:extLst>
              <a:ext uri="{FF2B5EF4-FFF2-40B4-BE49-F238E27FC236}">
                <a16:creationId xmlns:a16="http://schemas.microsoft.com/office/drawing/2014/main" id="{FD48DB02-D0C1-35BA-1EA9-55CB4D35BF9F}"/>
              </a:ext>
            </a:extLst>
          </p:cNvPr>
          <p:cNvSpPr txBox="1">
            <a:spLocks noChangeArrowheads="1"/>
          </p:cNvSpPr>
          <p:nvPr/>
        </p:nvSpPr>
        <p:spPr bwMode="auto">
          <a:xfrm>
            <a:off x="1318382" y="2356175"/>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6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6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6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mn-cs"/>
              </a:rPr>
              <a:t>Monahan, 1986</a:t>
            </a:r>
          </a:p>
        </p:txBody>
      </p:sp>
      <p:graphicFrame>
        <p:nvGraphicFramePr>
          <p:cNvPr id="34" name="对象 33">
            <a:extLst>
              <a:ext uri="{FF2B5EF4-FFF2-40B4-BE49-F238E27FC236}">
                <a16:creationId xmlns:a16="http://schemas.microsoft.com/office/drawing/2014/main" id="{0660726B-BBE6-6CC1-9007-9D536D605B6E}"/>
              </a:ext>
            </a:extLst>
          </p:cNvPr>
          <p:cNvGraphicFramePr>
            <a:graphicFrameLocks noChangeAspect="1"/>
          </p:cNvGraphicFramePr>
          <p:nvPr/>
        </p:nvGraphicFramePr>
        <p:xfrm>
          <a:off x="3537300" y="2402977"/>
          <a:ext cx="1692407" cy="330422"/>
        </p:xfrm>
        <a:graphic>
          <a:graphicData uri="http://schemas.openxmlformats.org/presentationml/2006/ole">
            <mc:AlternateContent xmlns:mc="http://schemas.openxmlformats.org/markup-compatibility/2006">
              <mc:Choice xmlns:v="urn:schemas-microsoft-com:vml" Requires="v">
                <p:oleObj name="Equation" r:id="rId4" imgW="2000228" imgH="390628" progId="Equation.DSMT4">
                  <p:embed/>
                </p:oleObj>
              </mc:Choice>
              <mc:Fallback>
                <p:oleObj name="Equation" r:id="rId4" imgW="2000228" imgH="390628" progId="Equation.DSMT4">
                  <p:embed/>
                  <p:pic>
                    <p:nvPicPr>
                      <p:cNvPr id="34" name="对象 33">
                        <a:extLst>
                          <a:ext uri="{FF2B5EF4-FFF2-40B4-BE49-F238E27FC236}">
                            <a16:creationId xmlns:a16="http://schemas.microsoft.com/office/drawing/2014/main" id="{0660726B-BBE6-6CC1-9007-9D536D605B6E}"/>
                          </a:ext>
                        </a:extLst>
                      </p:cNvPr>
                      <p:cNvPicPr/>
                      <p:nvPr/>
                    </p:nvPicPr>
                    <p:blipFill>
                      <a:blip r:embed="rId5"/>
                      <a:stretch>
                        <a:fillRect/>
                      </a:stretch>
                    </p:blipFill>
                    <p:spPr>
                      <a:xfrm>
                        <a:off x="3537300" y="2402977"/>
                        <a:ext cx="1692407" cy="330422"/>
                      </a:xfrm>
                      <a:prstGeom prst="rect">
                        <a:avLst/>
                      </a:prstGeom>
                    </p:spPr>
                  </p:pic>
                </p:oleObj>
              </mc:Fallback>
            </mc:AlternateContent>
          </a:graphicData>
        </a:graphic>
      </p:graphicFrame>
      <p:pic>
        <p:nvPicPr>
          <p:cNvPr id="48" name="Picture 1048">
            <a:extLst>
              <a:ext uri="{FF2B5EF4-FFF2-40B4-BE49-F238E27FC236}">
                <a16:creationId xmlns:a16="http://schemas.microsoft.com/office/drawing/2014/main" id="{594BE1F6-98C0-3646-0249-318E5794AB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4072" y="906000"/>
            <a:ext cx="5000411" cy="2595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图片 48">
            <a:extLst>
              <a:ext uri="{FF2B5EF4-FFF2-40B4-BE49-F238E27FC236}">
                <a16:creationId xmlns:a16="http://schemas.microsoft.com/office/drawing/2014/main" id="{AE36D7A5-FAEE-5F0B-CACC-8B83D3C85E85}"/>
              </a:ext>
            </a:extLst>
          </p:cNvPr>
          <p:cNvPicPr>
            <a:picLocks noChangeAspect="1"/>
          </p:cNvPicPr>
          <p:nvPr/>
        </p:nvPicPr>
        <p:blipFill>
          <a:blip r:embed="rId7"/>
          <a:stretch>
            <a:fillRect/>
          </a:stretch>
        </p:blipFill>
        <p:spPr>
          <a:xfrm>
            <a:off x="7104112" y="3752784"/>
            <a:ext cx="4470417" cy="2772559"/>
          </a:xfrm>
          <a:prstGeom prst="rect">
            <a:avLst/>
          </a:prstGeom>
        </p:spPr>
      </p:pic>
      <p:sp>
        <p:nvSpPr>
          <p:cNvPr id="18" name="文本框 17">
            <a:extLst>
              <a:ext uri="{FF2B5EF4-FFF2-40B4-BE49-F238E27FC236}">
                <a16:creationId xmlns:a16="http://schemas.microsoft.com/office/drawing/2014/main" id="{87667AFE-A65C-005A-83DE-0B0C2C2F3109}"/>
              </a:ext>
            </a:extLst>
          </p:cNvPr>
          <p:cNvSpPr txBox="1"/>
          <p:nvPr/>
        </p:nvSpPr>
        <p:spPr>
          <a:xfrm>
            <a:off x="700938" y="906000"/>
            <a:ext cx="5225772" cy="923330"/>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zh-CN" sz="1800" b="1" i="0" u="none" strike="noStrike" kern="1200" cap="none" spc="0" normalizeH="0" baseline="0" noProof="0" dirty="0">
                <a:ln>
                  <a:noFill/>
                </a:ln>
                <a:solidFill>
                  <a:srgbClr val="595959"/>
                </a:solidFill>
                <a:effectLst/>
                <a:uLnTx/>
                <a:uFillTx/>
                <a:latin typeface="Times New Roman" pitchFamily="18" charset="0"/>
                <a:ea typeface="宋体" panose="02010600030101010101" pitchFamily="2" charset="-122"/>
                <a:cs typeface="Times New Roman" panose="02020603050405020304" pitchFamily="18" charset="0"/>
                <a:sym typeface="Microsoft YaHei" panose="020B0503020204020204" charset="-122"/>
              </a:rPr>
              <a:t>Foam Coverage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595959"/>
                </a:solidFill>
                <a:effectLst/>
                <a:uLnTx/>
                <a:uFillTx/>
                <a:latin typeface="Times New Roman" pitchFamily="18" charset="0"/>
                <a:ea typeface="宋体" panose="02010600030101010101" pitchFamily="2" charset="-122"/>
                <a:cs typeface="Times New Roman" panose="02020603050405020304" pitchFamily="18" charset="0"/>
                <a:sym typeface="Microsoft YaHei" panose="020B0503020204020204" charset="-122"/>
              </a:rPr>
              <a:t>     </a:t>
            </a:r>
            <a:r>
              <a:rPr kumimoji="0" lang="en-US" altLang="zh-CN" sz="1600" b="0" i="0" u="none" strike="noStrike" kern="1200" cap="none" spc="0" normalizeH="0" baseline="0" noProof="0" dirty="0">
                <a:ln>
                  <a:noFill/>
                </a:ln>
                <a:solidFill>
                  <a:srgbClr val="595959"/>
                </a:solidFill>
                <a:effectLst/>
                <a:uLnTx/>
                <a:uFillTx/>
                <a:latin typeface="Times New Roman" pitchFamily="18" charset="0"/>
                <a:ea typeface="宋体" panose="02010600030101010101" pitchFamily="2" charset="-122"/>
                <a:cs typeface="Times New Roman" panose="02020603050405020304" pitchFamily="18" charset="0"/>
                <a:sym typeface="Microsoft YaHei" panose="020B0503020204020204" charset="-122"/>
              </a:rPr>
              <a:t>Foam is a mixture of air and water, and has a higher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595959"/>
                </a:solidFill>
                <a:effectLst/>
                <a:uLnTx/>
                <a:uFillTx/>
                <a:latin typeface="Times New Roman" pitchFamily="18" charset="0"/>
                <a:ea typeface="宋体" panose="02010600030101010101" pitchFamily="2" charset="-122"/>
                <a:cs typeface="Times New Roman" panose="02020603050405020304" pitchFamily="18" charset="0"/>
                <a:sym typeface="Microsoft YaHei" panose="020B0503020204020204" charset="-122"/>
              </a:rPr>
              <a:t>      emissivity</a:t>
            </a:r>
            <a:r>
              <a:rPr kumimoji="0" lang="en-US" altLang="zh-CN" sz="1800" b="1" i="0" u="none" strike="noStrike" kern="1200" cap="none" spc="0" normalizeH="0" baseline="0" noProof="0" dirty="0">
                <a:ln>
                  <a:noFill/>
                </a:ln>
                <a:solidFill>
                  <a:srgbClr val="595959"/>
                </a:solidFill>
                <a:effectLst/>
                <a:uLnTx/>
                <a:uFillTx/>
                <a:latin typeface="Times New Roman" pitchFamily="18" charset="0"/>
                <a:ea typeface="宋体" panose="02010600030101010101" pitchFamily="2" charset="-122"/>
                <a:cs typeface="Times New Roman" panose="02020603050405020304" pitchFamily="18" charset="0"/>
                <a:sym typeface="Microsoft YaHei" panose="020B0503020204020204" charset="-122"/>
              </a:rPr>
              <a:t> </a:t>
            </a:r>
            <a:endParaRPr kumimoji="0" lang="en-US" altLang="zh-CN" sz="1600" b="0" i="0" u="none" strike="noStrike" kern="1200" cap="none" spc="0" normalizeH="0" baseline="0" noProof="0" dirty="0">
              <a:ln>
                <a:noFill/>
              </a:ln>
              <a:solidFill>
                <a:srgbClr val="595959"/>
              </a:solidFill>
              <a:effectLst/>
              <a:uLnTx/>
              <a:uFillTx/>
              <a:latin typeface="Times New Roman" pitchFamily="18" charset="0"/>
              <a:ea typeface="宋体" panose="02010600030101010101" pitchFamily="2" charset="-122"/>
              <a:cs typeface="Times New Roman" panose="02020603050405020304" pitchFamily="18" charset="0"/>
              <a:sym typeface="Microsoft YaHei" panose="020B0503020204020204" charset="-122"/>
            </a:endParaRPr>
          </a:p>
        </p:txBody>
      </p:sp>
      <p:sp>
        <p:nvSpPr>
          <p:cNvPr id="19" name="文本框 18">
            <a:extLst>
              <a:ext uri="{FF2B5EF4-FFF2-40B4-BE49-F238E27FC236}">
                <a16:creationId xmlns:a16="http://schemas.microsoft.com/office/drawing/2014/main" id="{5966944D-B154-3B20-E1AE-9E2E526BF569}"/>
              </a:ext>
            </a:extLst>
          </p:cNvPr>
          <p:cNvSpPr txBox="1"/>
          <p:nvPr/>
        </p:nvSpPr>
        <p:spPr>
          <a:xfrm>
            <a:off x="700937" y="3948843"/>
            <a:ext cx="4470417" cy="1138773"/>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zh-CN" sz="1800" b="1" i="0" u="none" strike="noStrike" kern="1200" cap="none" spc="0" normalizeH="0" baseline="0" noProof="0" dirty="0">
                <a:ln>
                  <a:noFill/>
                </a:ln>
                <a:solidFill>
                  <a:srgbClr val="595959"/>
                </a:solidFill>
                <a:effectLst/>
                <a:uLnTx/>
                <a:uFillTx/>
                <a:latin typeface="Times New Roman" pitchFamily="18" charset="0"/>
                <a:ea typeface="宋体" panose="02010600030101010101" pitchFamily="2" charset="-122"/>
                <a:cs typeface="Times New Roman" panose="02020603050405020304" pitchFamily="18" charset="0"/>
                <a:sym typeface="Microsoft YaHei" panose="020B0503020204020204" charset="-122"/>
              </a:rPr>
              <a:t>Foam Emissivity  </a:t>
            </a:r>
          </a:p>
          <a:p>
            <a:pPr marL="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595959"/>
                </a:solidFill>
                <a:effectLst/>
                <a:uLnTx/>
                <a:uFillTx/>
                <a:latin typeface="Times New Roman" pitchFamily="18" charset="0"/>
                <a:ea typeface="宋体" panose="02010600030101010101" pitchFamily="2" charset="-122"/>
                <a:cs typeface="Times New Roman" panose="02020603050405020304" pitchFamily="18" charset="0"/>
                <a:sym typeface="Microsoft YaHei" panose="020B0503020204020204" charset="-122"/>
              </a:rPr>
              <a:t>     </a:t>
            </a:r>
            <a:r>
              <a:rPr kumimoji="0" lang="en-US" altLang="zh-CN" sz="1600" b="0" i="0" u="none" strike="noStrike" kern="1200" cap="none" spc="0" normalizeH="0" baseline="0" noProof="0" dirty="0">
                <a:ln>
                  <a:noFill/>
                </a:ln>
                <a:solidFill>
                  <a:srgbClr val="595959"/>
                </a:solidFill>
                <a:effectLst/>
                <a:uLnTx/>
                <a:uFillTx/>
                <a:latin typeface="Times New Roman" pitchFamily="18" charset="0"/>
                <a:ea typeface="宋体" panose="02010600030101010101" pitchFamily="2" charset="-122"/>
                <a:cs typeface="Times New Roman" panose="02020603050405020304" pitchFamily="18" charset="0"/>
                <a:sym typeface="Microsoft YaHei" panose="020B0503020204020204" charset="-122"/>
              </a:rPr>
              <a:t>Foams have low emission but when they are</a:t>
            </a:r>
          </a:p>
          <a:p>
            <a:pPr marL="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595959"/>
                </a:solidFill>
                <a:effectLst/>
                <a:uLnTx/>
                <a:uFillTx/>
                <a:latin typeface="Times New Roman" pitchFamily="18" charset="0"/>
                <a:ea typeface="宋体" panose="02010600030101010101" pitchFamily="2" charset="-122"/>
                <a:cs typeface="Times New Roman" panose="02020603050405020304" pitchFamily="18" charset="0"/>
                <a:sym typeface="Microsoft YaHei" panose="020B0503020204020204" charset="-122"/>
              </a:rPr>
              <a:t>      embedded in sea water, their  volumetric </a:t>
            </a:r>
          </a:p>
          <a:p>
            <a:pPr marL="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595959"/>
                </a:solidFill>
                <a:effectLst/>
                <a:uLnTx/>
                <a:uFillTx/>
                <a:latin typeface="Times New Roman" pitchFamily="18" charset="0"/>
                <a:ea typeface="宋体" panose="02010600030101010101" pitchFamily="2" charset="-122"/>
                <a:cs typeface="Times New Roman" panose="02020603050405020304" pitchFamily="18" charset="0"/>
                <a:sym typeface="Microsoft YaHei" panose="020B0503020204020204" charset="-122"/>
              </a:rPr>
              <a:t>      scattering enhances the  overall emission </a:t>
            </a:r>
          </a:p>
        </p:txBody>
      </p:sp>
    </p:spTree>
    <p:extLst>
      <p:ext uri="{BB962C8B-B14F-4D97-AF65-F5344CB8AC3E}">
        <p14:creationId xmlns:p14="http://schemas.microsoft.com/office/powerpoint/2010/main" val="3344165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a:extLst>
              <a:ext uri="{FF2B5EF4-FFF2-40B4-BE49-F238E27FC236}">
                <a16:creationId xmlns:a16="http://schemas.microsoft.com/office/drawing/2014/main" id="{7771AB86-C330-400E-B175-4E355F0CCF45}"/>
              </a:ext>
            </a:extLst>
          </p:cNvPr>
          <p:cNvSpPr txBox="1">
            <a:spLocks/>
          </p:cNvSpPr>
          <p:nvPr/>
        </p:nvSpPr>
        <p:spPr>
          <a:xfrm>
            <a:off x="11582400" y="6400800"/>
            <a:ext cx="609600" cy="457200"/>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1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1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1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1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Times New Roman" panose="02020603050405020304" pitchFamily="18" charset="0"/>
                <a:ea typeface="MS PGothic" panose="020B0600070205080204" pitchFamily="34"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7AEBE6-9096-4804-8407-D9A98AB6E087}" type="slidenum">
              <a:rPr kumimoji="0" lang="en-US" sz="1200" b="0" i="0" u="none" strike="noStrike" kern="1200" cap="none" spc="0" normalizeH="0" baseline="0" noProof="0" smtClean="0">
                <a:ln>
                  <a:noFill/>
                </a:ln>
                <a:solidFill>
                  <a:srgbClr val="0C0D1A"/>
                </a:solidFill>
                <a:effectLst/>
                <a:uLnTx/>
                <a:uFillTx/>
                <a:latin typeface="Times New Roman" panose="02020603050405020304"/>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C0D1A"/>
              </a:solidFill>
              <a:effectLst/>
              <a:uLnTx/>
              <a:uFillTx/>
              <a:latin typeface="Times New Roman" panose="02020603050405020304"/>
              <a:ea typeface="MS PGothic" panose="020B0600070205080204" pitchFamily="34" charset="-128"/>
              <a:cs typeface="+mn-cs"/>
            </a:endParaRPr>
          </a:p>
        </p:txBody>
      </p:sp>
      <p:sp>
        <p:nvSpPr>
          <p:cNvPr id="15" name="标题 1">
            <a:extLst>
              <a:ext uri="{FF2B5EF4-FFF2-40B4-BE49-F238E27FC236}">
                <a16:creationId xmlns:a16="http://schemas.microsoft.com/office/drawing/2014/main" id="{88848F5E-89D2-4189-AD6F-E943F5A8C1EF}"/>
              </a:ext>
            </a:extLst>
          </p:cNvPr>
          <p:cNvSpPr txBox="1">
            <a:spLocks/>
          </p:cNvSpPr>
          <p:nvPr/>
        </p:nvSpPr>
        <p:spPr>
          <a:xfrm>
            <a:off x="-24680" y="44624"/>
            <a:ext cx="12192000" cy="609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21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2800" b="1" i="0" u="none" strike="noStrike" kern="1200" cap="none" spc="0" normalizeH="0" baseline="0" noProof="0" dirty="0">
                <a:ln>
                  <a:noFill/>
                </a:ln>
                <a:solidFill>
                  <a:srgbClr val="0000FF"/>
                </a:solidFill>
                <a:effectLst/>
                <a:uLnTx/>
                <a:uFillTx/>
                <a:latin typeface="Times New Roman" panose="02020603050405020304" pitchFamily="18" charset="0"/>
                <a:ea typeface="华文中宋" panose="02010600040101010101" pitchFamily="2" charset="-122"/>
                <a:cs typeface="Times New Roman" panose="02020603050405020304" pitchFamily="18" charset="0"/>
              </a:rPr>
              <a:t>Foam Coverage and Emissivity </a:t>
            </a:r>
            <a:endParaRPr kumimoji="0" lang="zh-C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31" name="TextBox 15">
            <a:extLst>
              <a:ext uri="{FF2B5EF4-FFF2-40B4-BE49-F238E27FC236}">
                <a16:creationId xmlns:a16="http://schemas.microsoft.com/office/drawing/2014/main" id="{BBF607FA-80AE-E280-38CD-644B4268323F}"/>
              </a:ext>
            </a:extLst>
          </p:cNvPr>
          <p:cNvSpPr txBox="1">
            <a:spLocks noChangeArrowheads="1"/>
          </p:cNvSpPr>
          <p:nvPr/>
        </p:nvSpPr>
        <p:spPr bwMode="auto">
          <a:xfrm>
            <a:off x="1318382" y="1907775"/>
            <a:ext cx="167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6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6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6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err="1">
                <a:ln>
                  <a:noFill/>
                </a:ln>
                <a:solidFill>
                  <a:srgbClr val="030305"/>
                </a:solidFill>
                <a:effectLst/>
                <a:uLnTx/>
                <a:uFillTx/>
                <a:latin typeface="Times New Roman" panose="02020603050405020304" pitchFamily="18" charset="0"/>
                <a:ea typeface="MS PGothic" panose="020B0600070205080204" pitchFamily="34" charset="-128"/>
                <a:cs typeface="+mn-cs"/>
              </a:rPr>
              <a:t>Stogryn</a:t>
            </a:r>
            <a:r>
              <a:rPr kumimoji="0" lang="en-US" altLang="en-US" sz="2000" b="0" i="0" u="none" strike="noStrike" kern="1200" cap="none" spc="0" normalizeH="0" baseline="0" noProof="0" dirty="0">
                <a:ln>
                  <a:noFill/>
                </a:ln>
                <a:solidFill>
                  <a:srgbClr val="030305"/>
                </a:solidFill>
                <a:effectLst/>
                <a:uLnTx/>
                <a:uFillTx/>
                <a:latin typeface="Times New Roman" panose="02020603050405020304" pitchFamily="18" charset="0"/>
                <a:ea typeface="MS PGothic" panose="020B0600070205080204" pitchFamily="34" charset="-128"/>
                <a:cs typeface="+mn-cs"/>
              </a:rPr>
              <a:t>, 1972</a:t>
            </a:r>
          </a:p>
        </p:txBody>
      </p:sp>
      <p:graphicFrame>
        <p:nvGraphicFramePr>
          <p:cNvPr id="32" name="对象 31">
            <a:extLst>
              <a:ext uri="{FF2B5EF4-FFF2-40B4-BE49-F238E27FC236}">
                <a16:creationId xmlns:a16="http://schemas.microsoft.com/office/drawing/2014/main" id="{853257E0-9B62-C4CE-8EF1-4282DE726D9F}"/>
              </a:ext>
            </a:extLst>
          </p:cNvPr>
          <p:cNvGraphicFramePr>
            <a:graphicFrameLocks noChangeAspect="1"/>
          </p:cNvGraphicFramePr>
          <p:nvPr/>
        </p:nvGraphicFramePr>
        <p:xfrm>
          <a:off x="3470710" y="1824150"/>
          <a:ext cx="2191087" cy="620368"/>
        </p:xfrm>
        <a:graphic>
          <a:graphicData uri="http://schemas.openxmlformats.org/presentationml/2006/ole">
            <mc:AlternateContent xmlns:mc="http://schemas.openxmlformats.org/markup-compatibility/2006">
              <mc:Choice xmlns:v="urn:schemas-microsoft-com:vml" Requires="v">
                <p:oleObj name="Equation" r:id="rId2" imgW="3162401" imgH="895247" progId="Equation.DSMT4">
                  <p:embed/>
                </p:oleObj>
              </mc:Choice>
              <mc:Fallback>
                <p:oleObj name="Equation" r:id="rId2" imgW="3162401" imgH="895247" progId="Equation.DSMT4">
                  <p:embed/>
                  <p:pic>
                    <p:nvPicPr>
                      <p:cNvPr id="32" name="对象 31">
                        <a:extLst>
                          <a:ext uri="{FF2B5EF4-FFF2-40B4-BE49-F238E27FC236}">
                            <a16:creationId xmlns:a16="http://schemas.microsoft.com/office/drawing/2014/main" id="{853257E0-9B62-C4CE-8EF1-4282DE726D9F}"/>
                          </a:ext>
                        </a:extLst>
                      </p:cNvPr>
                      <p:cNvPicPr/>
                      <p:nvPr/>
                    </p:nvPicPr>
                    <p:blipFill>
                      <a:blip r:embed="rId3"/>
                      <a:stretch>
                        <a:fillRect/>
                      </a:stretch>
                    </p:blipFill>
                    <p:spPr>
                      <a:xfrm>
                        <a:off x="3470710" y="1824150"/>
                        <a:ext cx="2191087" cy="620368"/>
                      </a:xfrm>
                      <a:prstGeom prst="rect">
                        <a:avLst/>
                      </a:prstGeom>
                    </p:spPr>
                  </p:pic>
                </p:oleObj>
              </mc:Fallback>
            </mc:AlternateContent>
          </a:graphicData>
        </a:graphic>
      </p:graphicFrame>
      <p:sp>
        <p:nvSpPr>
          <p:cNvPr id="33" name="TextBox 16">
            <a:extLst>
              <a:ext uri="{FF2B5EF4-FFF2-40B4-BE49-F238E27FC236}">
                <a16:creationId xmlns:a16="http://schemas.microsoft.com/office/drawing/2014/main" id="{FD48DB02-D0C1-35BA-1EA9-55CB4D35BF9F}"/>
              </a:ext>
            </a:extLst>
          </p:cNvPr>
          <p:cNvSpPr txBox="1">
            <a:spLocks noChangeArrowheads="1"/>
          </p:cNvSpPr>
          <p:nvPr/>
        </p:nvSpPr>
        <p:spPr bwMode="auto">
          <a:xfrm>
            <a:off x="1318382" y="2356175"/>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6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6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6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mn-cs"/>
              </a:rPr>
              <a:t>Monahan, 1986</a:t>
            </a:r>
          </a:p>
        </p:txBody>
      </p:sp>
      <p:graphicFrame>
        <p:nvGraphicFramePr>
          <p:cNvPr id="34" name="对象 33">
            <a:extLst>
              <a:ext uri="{FF2B5EF4-FFF2-40B4-BE49-F238E27FC236}">
                <a16:creationId xmlns:a16="http://schemas.microsoft.com/office/drawing/2014/main" id="{0660726B-BBE6-6CC1-9007-9D536D605B6E}"/>
              </a:ext>
            </a:extLst>
          </p:cNvPr>
          <p:cNvGraphicFramePr>
            <a:graphicFrameLocks noChangeAspect="1"/>
          </p:cNvGraphicFramePr>
          <p:nvPr/>
        </p:nvGraphicFramePr>
        <p:xfrm>
          <a:off x="3537300" y="2402977"/>
          <a:ext cx="1692407" cy="330422"/>
        </p:xfrm>
        <a:graphic>
          <a:graphicData uri="http://schemas.openxmlformats.org/presentationml/2006/ole">
            <mc:AlternateContent xmlns:mc="http://schemas.openxmlformats.org/markup-compatibility/2006">
              <mc:Choice xmlns:v="urn:schemas-microsoft-com:vml" Requires="v">
                <p:oleObj name="Equation" r:id="rId4" imgW="2000228" imgH="390628" progId="Equation.DSMT4">
                  <p:embed/>
                </p:oleObj>
              </mc:Choice>
              <mc:Fallback>
                <p:oleObj name="Equation" r:id="rId4" imgW="2000228" imgH="390628" progId="Equation.DSMT4">
                  <p:embed/>
                  <p:pic>
                    <p:nvPicPr>
                      <p:cNvPr id="34" name="对象 33">
                        <a:extLst>
                          <a:ext uri="{FF2B5EF4-FFF2-40B4-BE49-F238E27FC236}">
                            <a16:creationId xmlns:a16="http://schemas.microsoft.com/office/drawing/2014/main" id="{0660726B-BBE6-6CC1-9007-9D536D605B6E}"/>
                          </a:ext>
                        </a:extLst>
                      </p:cNvPr>
                      <p:cNvPicPr/>
                      <p:nvPr/>
                    </p:nvPicPr>
                    <p:blipFill>
                      <a:blip r:embed="rId5"/>
                      <a:stretch>
                        <a:fillRect/>
                      </a:stretch>
                    </p:blipFill>
                    <p:spPr>
                      <a:xfrm>
                        <a:off x="3537300" y="2402977"/>
                        <a:ext cx="1692407" cy="330422"/>
                      </a:xfrm>
                      <a:prstGeom prst="rect">
                        <a:avLst/>
                      </a:prstGeom>
                    </p:spPr>
                  </p:pic>
                </p:oleObj>
              </mc:Fallback>
            </mc:AlternateContent>
          </a:graphicData>
        </a:graphic>
      </p:graphicFrame>
      <p:pic>
        <p:nvPicPr>
          <p:cNvPr id="48" name="Picture 1048">
            <a:extLst>
              <a:ext uri="{FF2B5EF4-FFF2-40B4-BE49-F238E27FC236}">
                <a16:creationId xmlns:a16="http://schemas.microsoft.com/office/drawing/2014/main" id="{594BE1F6-98C0-3646-0249-318E5794AB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4072" y="906000"/>
            <a:ext cx="5000411" cy="2595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图片 48">
            <a:extLst>
              <a:ext uri="{FF2B5EF4-FFF2-40B4-BE49-F238E27FC236}">
                <a16:creationId xmlns:a16="http://schemas.microsoft.com/office/drawing/2014/main" id="{AE36D7A5-FAEE-5F0B-CACC-8B83D3C85E85}"/>
              </a:ext>
            </a:extLst>
          </p:cNvPr>
          <p:cNvPicPr>
            <a:picLocks noChangeAspect="1"/>
          </p:cNvPicPr>
          <p:nvPr/>
        </p:nvPicPr>
        <p:blipFill>
          <a:blip r:embed="rId7"/>
          <a:stretch>
            <a:fillRect/>
          </a:stretch>
        </p:blipFill>
        <p:spPr>
          <a:xfrm>
            <a:off x="7104112" y="3752784"/>
            <a:ext cx="4470417" cy="2772559"/>
          </a:xfrm>
          <a:prstGeom prst="rect">
            <a:avLst/>
          </a:prstGeom>
        </p:spPr>
      </p:pic>
      <p:sp>
        <p:nvSpPr>
          <p:cNvPr id="18" name="文本框 17">
            <a:extLst>
              <a:ext uri="{FF2B5EF4-FFF2-40B4-BE49-F238E27FC236}">
                <a16:creationId xmlns:a16="http://schemas.microsoft.com/office/drawing/2014/main" id="{87667AFE-A65C-005A-83DE-0B0C2C2F3109}"/>
              </a:ext>
            </a:extLst>
          </p:cNvPr>
          <p:cNvSpPr txBox="1"/>
          <p:nvPr/>
        </p:nvSpPr>
        <p:spPr>
          <a:xfrm>
            <a:off x="700938" y="906000"/>
            <a:ext cx="5225772" cy="923330"/>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zh-CN" sz="1800" b="1" i="0" u="none" strike="noStrike" kern="1200" cap="none" spc="0" normalizeH="0" baseline="0" noProof="0" dirty="0">
                <a:ln>
                  <a:noFill/>
                </a:ln>
                <a:solidFill>
                  <a:srgbClr val="595959"/>
                </a:solidFill>
                <a:effectLst/>
                <a:uLnTx/>
                <a:uFillTx/>
                <a:latin typeface="Times New Roman" pitchFamily="18" charset="0"/>
                <a:ea typeface="宋体" panose="02010600030101010101" pitchFamily="2" charset="-122"/>
                <a:cs typeface="Times New Roman" panose="02020603050405020304" pitchFamily="18" charset="0"/>
                <a:sym typeface="Microsoft YaHei" panose="020B0503020204020204" charset="-122"/>
              </a:rPr>
              <a:t>Foam Coverage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595959"/>
                </a:solidFill>
                <a:effectLst/>
                <a:uLnTx/>
                <a:uFillTx/>
                <a:latin typeface="Times New Roman" pitchFamily="18" charset="0"/>
                <a:ea typeface="宋体" panose="02010600030101010101" pitchFamily="2" charset="-122"/>
                <a:cs typeface="Times New Roman" panose="02020603050405020304" pitchFamily="18" charset="0"/>
                <a:sym typeface="Microsoft YaHei" panose="020B0503020204020204" charset="-122"/>
              </a:rPr>
              <a:t>     </a:t>
            </a:r>
            <a:r>
              <a:rPr kumimoji="0" lang="en-US" altLang="zh-CN" sz="1600" b="0" i="0" u="none" strike="noStrike" kern="1200" cap="none" spc="0" normalizeH="0" baseline="0" noProof="0" dirty="0">
                <a:ln>
                  <a:noFill/>
                </a:ln>
                <a:solidFill>
                  <a:srgbClr val="595959"/>
                </a:solidFill>
                <a:effectLst/>
                <a:uLnTx/>
                <a:uFillTx/>
                <a:latin typeface="Times New Roman" pitchFamily="18" charset="0"/>
                <a:ea typeface="宋体" panose="02010600030101010101" pitchFamily="2" charset="-122"/>
                <a:cs typeface="Times New Roman" panose="02020603050405020304" pitchFamily="18" charset="0"/>
                <a:sym typeface="Microsoft YaHei" panose="020B0503020204020204" charset="-122"/>
              </a:rPr>
              <a:t>Foam is a mixture of air and water, and has a higher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595959"/>
                </a:solidFill>
                <a:effectLst/>
                <a:uLnTx/>
                <a:uFillTx/>
                <a:latin typeface="Times New Roman" pitchFamily="18" charset="0"/>
                <a:ea typeface="宋体" panose="02010600030101010101" pitchFamily="2" charset="-122"/>
                <a:cs typeface="Times New Roman" panose="02020603050405020304" pitchFamily="18" charset="0"/>
                <a:sym typeface="Microsoft YaHei" panose="020B0503020204020204" charset="-122"/>
              </a:rPr>
              <a:t>      emissivity</a:t>
            </a:r>
            <a:r>
              <a:rPr kumimoji="0" lang="en-US" altLang="zh-CN" sz="1800" b="1" i="0" u="none" strike="noStrike" kern="1200" cap="none" spc="0" normalizeH="0" baseline="0" noProof="0" dirty="0">
                <a:ln>
                  <a:noFill/>
                </a:ln>
                <a:solidFill>
                  <a:srgbClr val="595959"/>
                </a:solidFill>
                <a:effectLst/>
                <a:uLnTx/>
                <a:uFillTx/>
                <a:latin typeface="Times New Roman" pitchFamily="18" charset="0"/>
                <a:ea typeface="宋体" panose="02010600030101010101" pitchFamily="2" charset="-122"/>
                <a:cs typeface="Times New Roman" panose="02020603050405020304" pitchFamily="18" charset="0"/>
                <a:sym typeface="Microsoft YaHei" panose="020B0503020204020204" charset="-122"/>
              </a:rPr>
              <a:t> </a:t>
            </a:r>
            <a:endParaRPr kumimoji="0" lang="en-US" altLang="zh-CN" sz="1600" b="0" i="0" u="none" strike="noStrike" kern="1200" cap="none" spc="0" normalizeH="0" baseline="0" noProof="0" dirty="0">
              <a:ln>
                <a:noFill/>
              </a:ln>
              <a:solidFill>
                <a:srgbClr val="595959"/>
              </a:solidFill>
              <a:effectLst/>
              <a:uLnTx/>
              <a:uFillTx/>
              <a:latin typeface="Times New Roman" pitchFamily="18" charset="0"/>
              <a:ea typeface="宋体" panose="02010600030101010101" pitchFamily="2" charset="-122"/>
              <a:cs typeface="Times New Roman" panose="02020603050405020304" pitchFamily="18" charset="0"/>
              <a:sym typeface="Microsoft YaHei" panose="020B0503020204020204" charset="-122"/>
            </a:endParaRPr>
          </a:p>
        </p:txBody>
      </p:sp>
      <p:sp>
        <p:nvSpPr>
          <p:cNvPr id="19" name="文本框 18">
            <a:extLst>
              <a:ext uri="{FF2B5EF4-FFF2-40B4-BE49-F238E27FC236}">
                <a16:creationId xmlns:a16="http://schemas.microsoft.com/office/drawing/2014/main" id="{5966944D-B154-3B20-E1AE-9E2E526BF569}"/>
              </a:ext>
            </a:extLst>
          </p:cNvPr>
          <p:cNvSpPr txBox="1"/>
          <p:nvPr/>
        </p:nvSpPr>
        <p:spPr>
          <a:xfrm>
            <a:off x="700937" y="3948843"/>
            <a:ext cx="4470417" cy="1138773"/>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zh-CN" sz="1800" b="1" i="0" u="none" strike="noStrike" kern="1200" cap="none" spc="0" normalizeH="0" baseline="0" noProof="0" dirty="0">
                <a:ln>
                  <a:noFill/>
                </a:ln>
                <a:solidFill>
                  <a:srgbClr val="595959"/>
                </a:solidFill>
                <a:effectLst/>
                <a:uLnTx/>
                <a:uFillTx/>
                <a:latin typeface="Times New Roman" pitchFamily="18" charset="0"/>
                <a:ea typeface="宋体" panose="02010600030101010101" pitchFamily="2" charset="-122"/>
                <a:cs typeface="Times New Roman" panose="02020603050405020304" pitchFamily="18" charset="0"/>
                <a:sym typeface="Microsoft YaHei" panose="020B0503020204020204" charset="-122"/>
              </a:rPr>
              <a:t>Foam Emissivity  </a:t>
            </a:r>
          </a:p>
          <a:p>
            <a:pPr marL="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595959"/>
                </a:solidFill>
                <a:effectLst/>
                <a:uLnTx/>
                <a:uFillTx/>
                <a:latin typeface="Times New Roman" pitchFamily="18" charset="0"/>
                <a:ea typeface="宋体" panose="02010600030101010101" pitchFamily="2" charset="-122"/>
                <a:cs typeface="Times New Roman" panose="02020603050405020304" pitchFamily="18" charset="0"/>
                <a:sym typeface="Microsoft YaHei" panose="020B0503020204020204" charset="-122"/>
              </a:rPr>
              <a:t>     </a:t>
            </a:r>
            <a:r>
              <a:rPr kumimoji="0" lang="en-US" altLang="zh-CN" sz="1600" b="0" i="0" u="none" strike="noStrike" kern="1200" cap="none" spc="0" normalizeH="0" baseline="0" noProof="0" dirty="0">
                <a:ln>
                  <a:noFill/>
                </a:ln>
                <a:solidFill>
                  <a:srgbClr val="595959"/>
                </a:solidFill>
                <a:effectLst/>
                <a:uLnTx/>
                <a:uFillTx/>
                <a:latin typeface="Times New Roman" pitchFamily="18" charset="0"/>
                <a:ea typeface="宋体" panose="02010600030101010101" pitchFamily="2" charset="-122"/>
                <a:cs typeface="Times New Roman" panose="02020603050405020304" pitchFamily="18" charset="0"/>
                <a:sym typeface="Microsoft YaHei" panose="020B0503020204020204" charset="-122"/>
              </a:rPr>
              <a:t>Foams have low emission but when they are</a:t>
            </a:r>
          </a:p>
          <a:p>
            <a:pPr marL="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595959"/>
                </a:solidFill>
                <a:effectLst/>
                <a:uLnTx/>
                <a:uFillTx/>
                <a:latin typeface="Times New Roman" pitchFamily="18" charset="0"/>
                <a:ea typeface="宋体" panose="02010600030101010101" pitchFamily="2" charset="-122"/>
                <a:cs typeface="Times New Roman" panose="02020603050405020304" pitchFamily="18" charset="0"/>
                <a:sym typeface="Microsoft YaHei" panose="020B0503020204020204" charset="-122"/>
              </a:rPr>
              <a:t>      embedded in sea water, their  volumetric </a:t>
            </a:r>
          </a:p>
          <a:p>
            <a:pPr marL="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595959"/>
                </a:solidFill>
                <a:effectLst/>
                <a:uLnTx/>
                <a:uFillTx/>
                <a:latin typeface="Times New Roman" pitchFamily="18" charset="0"/>
                <a:ea typeface="宋体" panose="02010600030101010101" pitchFamily="2" charset="-122"/>
                <a:cs typeface="Times New Roman" panose="02020603050405020304" pitchFamily="18" charset="0"/>
                <a:sym typeface="Microsoft YaHei" panose="020B0503020204020204" charset="-122"/>
              </a:rPr>
              <a:t>      scattering enhances the  overall emission </a:t>
            </a:r>
          </a:p>
        </p:txBody>
      </p:sp>
    </p:spTree>
    <p:extLst>
      <p:ext uri="{BB962C8B-B14F-4D97-AF65-F5344CB8AC3E}">
        <p14:creationId xmlns:p14="http://schemas.microsoft.com/office/powerpoint/2010/main" val="3149145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a:extLst>
              <a:ext uri="{FF2B5EF4-FFF2-40B4-BE49-F238E27FC236}">
                <a16:creationId xmlns:a16="http://schemas.microsoft.com/office/drawing/2014/main" id="{7771AB86-C330-400E-B175-4E355F0CCF45}"/>
              </a:ext>
            </a:extLst>
          </p:cNvPr>
          <p:cNvSpPr txBox="1">
            <a:spLocks/>
          </p:cNvSpPr>
          <p:nvPr/>
        </p:nvSpPr>
        <p:spPr>
          <a:xfrm>
            <a:off x="11582400" y="6400800"/>
            <a:ext cx="609600" cy="457200"/>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1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1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1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1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Times New Roman" panose="02020603050405020304" pitchFamily="18" charset="0"/>
                <a:ea typeface="MS PGothic" panose="020B0600070205080204" pitchFamily="34"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7AEBE6-9096-4804-8407-D9A98AB6E087}" type="slidenum">
              <a:rPr kumimoji="0" lang="en-US" sz="1200" b="0" i="0" u="none" strike="noStrike" kern="1200" cap="none" spc="0" normalizeH="0" baseline="0" noProof="0" smtClean="0">
                <a:ln>
                  <a:noFill/>
                </a:ln>
                <a:solidFill>
                  <a:srgbClr val="0C0D1A"/>
                </a:solidFill>
                <a:effectLst/>
                <a:uLnTx/>
                <a:uFillTx/>
                <a:latin typeface="Times New Roman" panose="02020603050405020304"/>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C0D1A"/>
              </a:solidFill>
              <a:effectLst/>
              <a:uLnTx/>
              <a:uFillTx/>
              <a:latin typeface="Times New Roman" panose="02020603050405020304"/>
              <a:ea typeface="MS PGothic" panose="020B0600070205080204" pitchFamily="34" charset="-128"/>
              <a:cs typeface="+mn-cs"/>
            </a:endParaRPr>
          </a:p>
        </p:txBody>
      </p:sp>
      <p:sp>
        <p:nvSpPr>
          <p:cNvPr id="15" name="标题 1">
            <a:extLst>
              <a:ext uri="{FF2B5EF4-FFF2-40B4-BE49-F238E27FC236}">
                <a16:creationId xmlns:a16="http://schemas.microsoft.com/office/drawing/2014/main" id="{88848F5E-89D2-4189-AD6F-E943F5A8C1EF}"/>
              </a:ext>
            </a:extLst>
          </p:cNvPr>
          <p:cNvSpPr txBox="1">
            <a:spLocks/>
          </p:cNvSpPr>
          <p:nvPr/>
        </p:nvSpPr>
        <p:spPr>
          <a:xfrm>
            <a:off x="-76200" y="-25166"/>
            <a:ext cx="12192000" cy="609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21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altLang="zh-CN" sz="2800" b="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Polarized Bidirectional Reflectivity Distribution Function (</a:t>
            </a:r>
            <a:r>
              <a:rPr lang="en-US" altLang="zh-CN" sz="2800" b="1" dirty="0" err="1">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pBRDF</a:t>
            </a:r>
            <a:r>
              <a:rPr lang="en-US" altLang="zh-CN" sz="2800" b="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a:t>
            </a:r>
          </a:p>
        </p:txBody>
      </p:sp>
      <p:graphicFrame>
        <p:nvGraphicFramePr>
          <p:cNvPr id="7" name="对象 6">
            <a:extLst>
              <a:ext uri="{FF2B5EF4-FFF2-40B4-BE49-F238E27FC236}">
                <a16:creationId xmlns:a16="http://schemas.microsoft.com/office/drawing/2014/main" id="{4FE61441-CD2B-082D-F53B-26B6CC1057C8}"/>
              </a:ext>
            </a:extLst>
          </p:cNvPr>
          <p:cNvGraphicFramePr>
            <a:graphicFrameLocks/>
          </p:cNvGraphicFramePr>
          <p:nvPr>
            <p:extLst>
              <p:ext uri="{D42A27DB-BD31-4B8C-83A1-F6EECF244321}">
                <p14:modId xmlns:p14="http://schemas.microsoft.com/office/powerpoint/2010/main" val="399036072"/>
              </p:ext>
            </p:extLst>
          </p:nvPr>
        </p:nvGraphicFramePr>
        <p:xfrm>
          <a:off x="835817" y="1824436"/>
          <a:ext cx="6266546" cy="711239"/>
        </p:xfrm>
        <a:graphic>
          <a:graphicData uri="http://schemas.openxmlformats.org/presentationml/2006/ole">
            <mc:AlternateContent xmlns:mc="http://schemas.openxmlformats.org/markup-compatibility/2006">
              <mc:Choice xmlns:v="urn:schemas-microsoft-com:vml" Requires="v">
                <p:oleObj name="Equation" r:id="rId3" imgW="3860640" imgH="406080" progId="Equation.DSMT4">
                  <p:embed/>
                </p:oleObj>
              </mc:Choice>
              <mc:Fallback>
                <p:oleObj name="Equation" r:id="rId3" imgW="3860640" imgH="406080" progId="Equation.DSMT4">
                  <p:embed/>
                  <p:pic>
                    <p:nvPicPr>
                      <p:cNvPr id="7" name="对象 6">
                        <a:extLst>
                          <a:ext uri="{FF2B5EF4-FFF2-40B4-BE49-F238E27FC236}">
                            <a16:creationId xmlns:a16="http://schemas.microsoft.com/office/drawing/2014/main" id="{4FE61441-CD2B-082D-F53B-26B6CC1057C8}"/>
                          </a:ext>
                        </a:extLst>
                      </p:cNvPr>
                      <p:cNvPicPr>
                        <a:picLocks noChangeArrowheads="1"/>
                      </p:cNvPicPr>
                      <p:nvPr/>
                    </p:nvPicPr>
                    <p:blipFill>
                      <a:blip r:embed="rId4"/>
                      <a:srcRect/>
                      <a:stretch>
                        <a:fillRect/>
                      </a:stretch>
                    </p:blipFill>
                    <p:spPr bwMode="auto">
                      <a:xfrm>
                        <a:off x="835817" y="1824436"/>
                        <a:ext cx="6266546" cy="711239"/>
                      </a:xfrm>
                      <a:prstGeom prst="rect">
                        <a:avLst/>
                      </a:prstGeom>
                      <a:noFill/>
                    </p:spPr>
                  </p:pic>
                </p:oleObj>
              </mc:Fallback>
            </mc:AlternateContent>
          </a:graphicData>
        </a:graphic>
      </p:graphicFrame>
      <p:graphicFrame>
        <p:nvGraphicFramePr>
          <p:cNvPr id="11" name="对象 10">
            <a:extLst>
              <a:ext uri="{FF2B5EF4-FFF2-40B4-BE49-F238E27FC236}">
                <a16:creationId xmlns:a16="http://schemas.microsoft.com/office/drawing/2014/main" id="{78AD1DD3-1239-829D-7ABC-DA225F8EDA43}"/>
              </a:ext>
            </a:extLst>
          </p:cNvPr>
          <p:cNvGraphicFramePr>
            <a:graphicFrameLocks/>
          </p:cNvGraphicFramePr>
          <p:nvPr>
            <p:extLst>
              <p:ext uri="{D42A27DB-BD31-4B8C-83A1-F6EECF244321}">
                <p14:modId xmlns:p14="http://schemas.microsoft.com/office/powerpoint/2010/main" val="3376658793"/>
              </p:ext>
            </p:extLst>
          </p:nvPr>
        </p:nvGraphicFramePr>
        <p:xfrm>
          <a:off x="835817" y="1018936"/>
          <a:ext cx="2137762" cy="446772"/>
        </p:xfrm>
        <a:graphic>
          <a:graphicData uri="http://schemas.openxmlformats.org/presentationml/2006/ole">
            <mc:AlternateContent xmlns:mc="http://schemas.openxmlformats.org/markup-compatibility/2006">
              <mc:Choice xmlns:v="urn:schemas-microsoft-com:vml" Requires="v">
                <p:oleObj name="Equation" r:id="rId5" imgW="939392" imgH="266584" progId="Equation.DSMT4">
                  <p:embed/>
                </p:oleObj>
              </mc:Choice>
              <mc:Fallback>
                <p:oleObj name="Equation" r:id="rId5" imgW="939392" imgH="266584" progId="Equation.DSMT4">
                  <p:embed/>
                  <p:pic>
                    <p:nvPicPr>
                      <p:cNvPr id="11" name="对象 10">
                        <a:extLst>
                          <a:ext uri="{FF2B5EF4-FFF2-40B4-BE49-F238E27FC236}">
                            <a16:creationId xmlns:a16="http://schemas.microsoft.com/office/drawing/2014/main" id="{78AD1DD3-1239-829D-7ABC-DA225F8EDA43}"/>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5817" y="1018936"/>
                        <a:ext cx="2137762" cy="446772"/>
                      </a:xfrm>
                      <a:prstGeom prst="rect">
                        <a:avLst/>
                      </a:prstGeom>
                      <a:noFill/>
                    </p:spPr>
                  </p:pic>
                </p:oleObj>
              </mc:Fallback>
            </mc:AlternateContent>
          </a:graphicData>
        </a:graphic>
      </p:graphicFrame>
      <p:graphicFrame>
        <p:nvGraphicFramePr>
          <p:cNvPr id="18" name="对象 17">
            <a:extLst>
              <a:ext uri="{FF2B5EF4-FFF2-40B4-BE49-F238E27FC236}">
                <a16:creationId xmlns:a16="http://schemas.microsoft.com/office/drawing/2014/main" id="{61A14FA4-232C-1BCD-272D-60A918C1D756}"/>
              </a:ext>
            </a:extLst>
          </p:cNvPr>
          <p:cNvGraphicFramePr>
            <a:graphicFrameLocks/>
          </p:cNvGraphicFramePr>
          <p:nvPr>
            <p:extLst>
              <p:ext uri="{D42A27DB-BD31-4B8C-83A1-F6EECF244321}">
                <p14:modId xmlns:p14="http://schemas.microsoft.com/office/powerpoint/2010/main" val="1835538873"/>
              </p:ext>
            </p:extLst>
          </p:nvPr>
        </p:nvGraphicFramePr>
        <p:xfrm>
          <a:off x="1129033" y="3849834"/>
          <a:ext cx="3388998" cy="599848"/>
        </p:xfrm>
        <a:graphic>
          <a:graphicData uri="http://schemas.openxmlformats.org/presentationml/2006/ole">
            <mc:AlternateContent xmlns:mc="http://schemas.openxmlformats.org/markup-compatibility/2006">
              <mc:Choice xmlns:v="urn:schemas-microsoft-com:vml" Requires="v">
                <p:oleObj name="Equation" r:id="rId7" imgW="2120900" imgH="431800" progId="Equation.DSMT4">
                  <p:embed/>
                </p:oleObj>
              </mc:Choice>
              <mc:Fallback>
                <p:oleObj name="Equation" r:id="rId7" imgW="2120900" imgH="431800" progId="Equation.DSMT4">
                  <p:embed/>
                  <p:pic>
                    <p:nvPicPr>
                      <p:cNvPr id="18" name="对象 17">
                        <a:extLst>
                          <a:ext uri="{FF2B5EF4-FFF2-40B4-BE49-F238E27FC236}">
                            <a16:creationId xmlns:a16="http://schemas.microsoft.com/office/drawing/2014/main" id="{61A14FA4-232C-1BCD-272D-60A918C1D756}"/>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9033" y="3849834"/>
                        <a:ext cx="3388998" cy="599848"/>
                      </a:xfrm>
                      <a:prstGeom prst="rect">
                        <a:avLst/>
                      </a:prstGeom>
                      <a:noFill/>
                    </p:spPr>
                  </p:pic>
                </p:oleObj>
              </mc:Fallback>
            </mc:AlternateContent>
          </a:graphicData>
        </a:graphic>
      </p:graphicFrame>
      <p:graphicFrame>
        <p:nvGraphicFramePr>
          <p:cNvPr id="2" name="对象 1">
            <a:extLst>
              <a:ext uri="{FF2B5EF4-FFF2-40B4-BE49-F238E27FC236}">
                <a16:creationId xmlns:a16="http://schemas.microsoft.com/office/drawing/2014/main" id="{E15ACF25-4578-963D-7AF1-6B2D83E4CE13}"/>
              </a:ext>
            </a:extLst>
          </p:cNvPr>
          <p:cNvGraphicFramePr>
            <a:graphicFrameLocks noChangeAspect="1"/>
          </p:cNvGraphicFramePr>
          <p:nvPr>
            <p:extLst>
              <p:ext uri="{D42A27DB-BD31-4B8C-83A1-F6EECF244321}">
                <p14:modId xmlns:p14="http://schemas.microsoft.com/office/powerpoint/2010/main" val="555425845"/>
              </p:ext>
            </p:extLst>
          </p:nvPr>
        </p:nvGraphicFramePr>
        <p:xfrm>
          <a:off x="7705675" y="3113265"/>
          <a:ext cx="3298032" cy="1626900"/>
        </p:xfrm>
        <a:graphic>
          <a:graphicData uri="http://schemas.openxmlformats.org/presentationml/2006/ole">
            <mc:AlternateContent xmlns:mc="http://schemas.openxmlformats.org/markup-compatibility/2006">
              <mc:Choice xmlns:v="urn:schemas-microsoft-com:vml" Requires="v">
                <p:oleObj name="Equation" r:id="rId9" imgW="2722950" imgH="1343113" progId="Equation.DSMT4">
                  <p:embed/>
                </p:oleObj>
              </mc:Choice>
              <mc:Fallback>
                <p:oleObj name="Equation" r:id="rId9" imgW="2722950" imgH="1343113" progId="Equation.DSMT4">
                  <p:embed/>
                  <p:pic>
                    <p:nvPicPr>
                      <p:cNvPr id="2" name="对象 1">
                        <a:extLst>
                          <a:ext uri="{FF2B5EF4-FFF2-40B4-BE49-F238E27FC236}">
                            <a16:creationId xmlns:a16="http://schemas.microsoft.com/office/drawing/2014/main" id="{E15ACF25-4578-963D-7AF1-6B2D83E4CE13}"/>
                          </a:ext>
                        </a:extLst>
                      </p:cNvPr>
                      <p:cNvPicPr/>
                      <p:nvPr/>
                    </p:nvPicPr>
                    <p:blipFill>
                      <a:blip r:embed="rId10"/>
                      <a:stretch>
                        <a:fillRect/>
                      </a:stretch>
                    </p:blipFill>
                    <p:spPr>
                      <a:xfrm>
                        <a:off x="7705675" y="3113265"/>
                        <a:ext cx="3298032" cy="1626900"/>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C01404FF-09F5-7BED-14D5-8A8B9B896CE8}"/>
              </a:ext>
            </a:extLst>
          </p:cNvPr>
          <p:cNvGraphicFramePr>
            <a:graphicFrameLocks noChangeAspect="1"/>
          </p:cNvGraphicFramePr>
          <p:nvPr>
            <p:extLst>
              <p:ext uri="{D42A27DB-BD31-4B8C-83A1-F6EECF244321}">
                <p14:modId xmlns:p14="http://schemas.microsoft.com/office/powerpoint/2010/main" val="998390857"/>
              </p:ext>
            </p:extLst>
          </p:nvPr>
        </p:nvGraphicFramePr>
        <p:xfrm>
          <a:off x="7680030" y="4957802"/>
          <a:ext cx="3848820" cy="625868"/>
        </p:xfrm>
        <a:graphic>
          <a:graphicData uri="http://schemas.openxmlformats.org/presentationml/2006/ole">
            <mc:AlternateContent xmlns:mc="http://schemas.openxmlformats.org/markup-compatibility/2006">
              <mc:Choice xmlns:v="urn:schemas-microsoft-com:vml" Requires="v">
                <p:oleObj name="Equation" r:id="rId11" imgW="2285018" imgH="371507" progId="Equation.DSMT4">
                  <p:embed/>
                </p:oleObj>
              </mc:Choice>
              <mc:Fallback>
                <p:oleObj name="Equation" r:id="rId11" imgW="2285018" imgH="371507" progId="Equation.DSMT4">
                  <p:embed/>
                  <p:pic>
                    <p:nvPicPr>
                      <p:cNvPr id="5" name="对象 4">
                        <a:extLst>
                          <a:ext uri="{FF2B5EF4-FFF2-40B4-BE49-F238E27FC236}">
                            <a16:creationId xmlns:a16="http://schemas.microsoft.com/office/drawing/2014/main" id="{C01404FF-09F5-7BED-14D5-8A8B9B896CE8}"/>
                          </a:ext>
                        </a:extLst>
                      </p:cNvPr>
                      <p:cNvPicPr/>
                      <p:nvPr/>
                    </p:nvPicPr>
                    <p:blipFill>
                      <a:blip r:embed="rId12"/>
                      <a:stretch>
                        <a:fillRect/>
                      </a:stretch>
                    </p:blipFill>
                    <p:spPr>
                      <a:xfrm>
                        <a:off x="7680030" y="4957802"/>
                        <a:ext cx="3848820" cy="625868"/>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C37C3150-BE32-5B99-4044-1D585BBF47EE}"/>
              </a:ext>
            </a:extLst>
          </p:cNvPr>
          <p:cNvGraphicFramePr>
            <a:graphicFrameLocks noChangeAspect="1"/>
          </p:cNvGraphicFramePr>
          <p:nvPr>
            <p:extLst>
              <p:ext uri="{D42A27DB-BD31-4B8C-83A1-F6EECF244321}">
                <p14:modId xmlns:p14="http://schemas.microsoft.com/office/powerpoint/2010/main" val="3335564385"/>
              </p:ext>
            </p:extLst>
          </p:nvPr>
        </p:nvGraphicFramePr>
        <p:xfrm>
          <a:off x="7637391" y="5720695"/>
          <a:ext cx="3934097" cy="616597"/>
        </p:xfrm>
        <a:graphic>
          <a:graphicData uri="http://schemas.openxmlformats.org/presentationml/2006/ole">
            <mc:AlternateContent xmlns:mc="http://schemas.openxmlformats.org/markup-compatibility/2006">
              <mc:Choice xmlns:v="urn:schemas-microsoft-com:vml" Requires="v">
                <p:oleObj name="Equation" r:id="rId13" imgW="2370662" imgH="371507" progId="Equation.DSMT4">
                  <p:embed/>
                </p:oleObj>
              </mc:Choice>
              <mc:Fallback>
                <p:oleObj name="Equation" r:id="rId13" imgW="2370662" imgH="371507" progId="Equation.DSMT4">
                  <p:embed/>
                  <p:pic>
                    <p:nvPicPr>
                      <p:cNvPr id="6" name="对象 5">
                        <a:extLst>
                          <a:ext uri="{FF2B5EF4-FFF2-40B4-BE49-F238E27FC236}">
                            <a16:creationId xmlns:a16="http://schemas.microsoft.com/office/drawing/2014/main" id="{C37C3150-BE32-5B99-4044-1D585BBF47EE}"/>
                          </a:ext>
                        </a:extLst>
                      </p:cNvPr>
                      <p:cNvPicPr/>
                      <p:nvPr/>
                    </p:nvPicPr>
                    <p:blipFill>
                      <a:blip r:embed="rId14"/>
                      <a:stretch>
                        <a:fillRect/>
                      </a:stretch>
                    </p:blipFill>
                    <p:spPr>
                      <a:xfrm>
                        <a:off x="7637391" y="5720695"/>
                        <a:ext cx="3934097" cy="616597"/>
                      </a:xfrm>
                      <a:prstGeom prst="rect">
                        <a:avLst/>
                      </a:prstGeom>
                    </p:spPr>
                  </p:pic>
                </p:oleObj>
              </mc:Fallback>
            </mc:AlternateContent>
          </a:graphicData>
        </a:graphic>
      </p:graphicFrame>
      <p:graphicFrame>
        <p:nvGraphicFramePr>
          <p:cNvPr id="25" name="对象 24">
            <a:extLst>
              <a:ext uri="{FF2B5EF4-FFF2-40B4-BE49-F238E27FC236}">
                <a16:creationId xmlns:a16="http://schemas.microsoft.com/office/drawing/2014/main" id="{5C1478CC-960B-37B3-B095-AF3A0AFF979B}"/>
              </a:ext>
            </a:extLst>
          </p:cNvPr>
          <p:cNvGraphicFramePr>
            <a:graphicFrameLocks/>
          </p:cNvGraphicFramePr>
          <p:nvPr>
            <p:extLst>
              <p:ext uri="{D42A27DB-BD31-4B8C-83A1-F6EECF244321}">
                <p14:modId xmlns:p14="http://schemas.microsoft.com/office/powerpoint/2010/main" val="3574881412"/>
              </p:ext>
            </p:extLst>
          </p:nvPr>
        </p:nvGraphicFramePr>
        <p:xfrm>
          <a:off x="907530" y="4941169"/>
          <a:ext cx="281852" cy="309563"/>
        </p:xfrm>
        <a:graphic>
          <a:graphicData uri="http://schemas.openxmlformats.org/presentationml/2006/ole">
            <mc:AlternateContent xmlns:mc="http://schemas.openxmlformats.org/markup-compatibility/2006">
              <mc:Choice xmlns:v="urn:schemas-microsoft-com:vml" Requires="v">
                <p:oleObj name="Equation" r:id="rId15" imgW="164957" imgH="190335" progId="Equation.DSMT4">
                  <p:embed/>
                </p:oleObj>
              </mc:Choice>
              <mc:Fallback>
                <p:oleObj name="Equation" r:id="rId15" imgW="164957" imgH="190335" progId="Equation.DSMT4">
                  <p:embed/>
                  <p:pic>
                    <p:nvPicPr>
                      <p:cNvPr id="28" name="对象 27">
                        <a:extLst>
                          <a:ext uri="{FF2B5EF4-FFF2-40B4-BE49-F238E27FC236}">
                            <a16:creationId xmlns:a16="http://schemas.microsoft.com/office/drawing/2014/main" id="{2D4FDD71-8589-4C19-9458-CB04D2B2660B}"/>
                          </a:ext>
                        </a:extLst>
                      </p:cNvPr>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07530" y="4941169"/>
                        <a:ext cx="281852" cy="309563"/>
                      </a:xfrm>
                      <a:prstGeom prst="rect">
                        <a:avLst/>
                      </a:prstGeom>
                      <a:noFill/>
                    </p:spPr>
                  </p:pic>
                </p:oleObj>
              </mc:Fallback>
            </mc:AlternateContent>
          </a:graphicData>
        </a:graphic>
      </p:graphicFrame>
      <p:graphicFrame>
        <p:nvGraphicFramePr>
          <p:cNvPr id="26" name="对象 25">
            <a:extLst>
              <a:ext uri="{FF2B5EF4-FFF2-40B4-BE49-F238E27FC236}">
                <a16:creationId xmlns:a16="http://schemas.microsoft.com/office/drawing/2014/main" id="{3527019B-8FBA-B537-0A02-F686590E9DDA}"/>
              </a:ext>
            </a:extLst>
          </p:cNvPr>
          <p:cNvGraphicFramePr>
            <a:graphicFrameLocks/>
          </p:cNvGraphicFramePr>
          <p:nvPr>
            <p:extLst>
              <p:ext uri="{D42A27DB-BD31-4B8C-83A1-F6EECF244321}">
                <p14:modId xmlns:p14="http://schemas.microsoft.com/office/powerpoint/2010/main" val="2032909197"/>
              </p:ext>
            </p:extLst>
          </p:nvPr>
        </p:nvGraphicFramePr>
        <p:xfrm>
          <a:off x="1338850" y="4941168"/>
          <a:ext cx="281852" cy="309563"/>
        </p:xfrm>
        <a:graphic>
          <a:graphicData uri="http://schemas.openxmlformats.org/presentationml/2006/ole">
            <mc:AlternateContent xmlns:mc="http://schemas.openxmlformats.org/markup-compatibility/2006">
              <mc:Choice xmlns:v="urn:schemas-microsoft-com:vml" Requires="v">
                <p:oleObj name="Equation" r:id="rId17" imgW="164957" imgH="203024" progId="Equation.DSMT4">
                  <p:embed/>
                </p:oleObj>
              </mc:Choice>
              <mc:Fallback>
                <p:oleObj name="Equation" r:id="rId17" imgW="164957" imgH="203024" progId="Equation.DSMT4">
                  <p:embed/>
                  <p:pic>
                    <p:nvPicPr>
                      <p:cNvPr id="29" name="对象 28">
                        <a:extLst>
                          <a:ext uri="{FF2B5EF4-FFF2-40B4-BE49-F238E27FC236}">
                            <a16:creationId xmlns:a16="http://schemas.microsoft.com/office/drawing/2014/main" id="{796DB7A4-3318-47CF-A234-19638751779B}"/>
                          </a:ext>
                        </a:extLst>
                      </p:cNvPr>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38850" y="4941168"/>
                        <a:ext cx="281852" cy="309563"/>
                      </a:xfrm>
                      <a:prstGeom prst="rect">
                        <a:avLst/>
                      </a:prstGeom>
                      <a:noFill/>
                    </p:spPr>
                  </p:pic>
                </p:oleObj>
              </mc:Fallback>
            </mc:AlternateContent>
          </a:graphicData>
        </a:graphic>
      </p:graphicFrame>
      <p:graphicFrame>
        <p:nvGraphicFramePr>
          <p:cNvPr id="27" name="对象 26">
            <a:extLst>
              <a:ext uri="{FF2B5EF4-FFF2-40B4-BE49-F238E27FC236}">
                <a16:creationId xmlns:a16="http://schemas.microsoft.com/office/drawing/2014/main" id="{030A5DDA-2F76-E04C-1758-4F6FE7D129E8}"/>
              </a:ext>
            </a:extLst>
          </p:cNvPr>
          <p:cNvGraphicFramePr>
            <a:graphicFrameLocks/>
          </p:cNvGraphicFramePr>
          <p:nvPr>
            <p:extLst>
              <p:ext uri="{D42A27DB-BD31-4B8C-83A1-F6EECF244321}">
                <p14:modId xmlns:p14="http://schemas.microsoft.com/office/powerpoint/2010/main" val="997073452"/>
              </p:ext>
            </p:extLst>
          </p:nvPr>
        </p:nvGraphicFramePr>
        <p:xfrm>
          <a:off x="907530" y="5497722"/>
          <a:ext cx="281852" cy="307542"/>
        </p:xfrm>
        <a:graphic>
          <a:graphicData uri="http://schemas.openxmlformats.org/presentationml/2006/ole">
            <mc:AlternateContent xmlns:mc="http://schemas.openxmlformats.org/markup-compatibility/2006">
              <mc:Choice xmlns:v="urn:schemas-microsoft-com:vml" Requires="v">
                <p:oleObj name="Equation" r:id="rId19" imgW="177569" imgH="215619" progId="Equation.DSMT4">
                  <p:embed/>
                </p:oleObj>
              </mc:Choice>
              <mc:Fallback>
                <p:oleObj name="Equation" r:id="rId19" imgW="177569" imgH="215619" progId="Equation.DSMT4">
                  <p:embed/>
                  <p:pic>
                    <p:nvPicPr>
                      <p:cNvPr id="30" name="对象 29">
                        <a:extLst>
                          <a:ext uri="{FF2B5EF4-FFF2-40B4-BE49-F238E27FC236}">
                            <a16:creationId xmlns:a16="http://schemas.microsoft.com/office/drawing/2014/main" id="{9E23C7BE-331F-4C33-A7E5-C30AFD700B8E}"/>
                          </a:ext>
                        </a:extLst>
                      </p:cNvPr>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07530" y="5497722"/>
                        <a:ext cx="281852" cy="307542"/>
                      </a:xfrm>
                      <a:prstGeom prst="rect">
                        <a:avLst/>
                      </a:prstGeom>
                      <a:noFill/>
                    </p:spPr>
                  </p:pic>
                </p:oleObj>
              </mc:Fallback>
            </mc:AlternateContent>
          </a:graphicData>
        </a:graphic>
      </p:graphicFrame>
      <p:graphicFrame>
        <p:nvGraphicFramePr>
          <p:cNvPr id="28" name="对象 27">
            <a:extLst>
              <a:ext uri="{FF2B5EF4-FFF2-40B4-BE49-F238E27FC236}">
                <a16:creationId xmlns:a16="http://schemas.microsoft.com/office/drawing/2014/main" id="{3F8099BF-2484-8A76-5D9D-DF36C40213AB}"/>
              </a:ext>
            </a:extLst>
          </p:cNvPr>
          <p:cNvGraphicFramePr>
            <a:graphicFrameLocks/>
          </p:cNvGraphicFramePr>
          <p:nvPr>
            <p:extLst>
              <p:ext uri="{D42A27DB-BD31-4B8C-83A1-F6EECF244321}">
                <p14:modId xmlns:p14="http://schemas.microsoft.com/office/powerpoint/2010/main" val="633996826"/>
              </p:ext>
            </p:extLst>
          </p:nvPr>
        </p:nvGraphicFramePr>
        <p:xfrm>
          <a:off x="1338850" y="5495700"/>
          <a:ext cx="281852" cy="307542"/>
        </p:xfrm>
        <a:graphic>
          <a:graphicData uri="http://schemas.openxmlformats.org/presentationml/2006/ole">
            <mc:AlternateContent xmlns:mc="http://schemas.openxmlformats.org/markup-compatibility/2006">
              <mc:Choice xmlns:v="urn:schemas-microsoft-com:vml" Requires="v">
                <p:oleObj name="Equation" r:id="rId21" imgW="177569" imgH="215619" progId="Equation.DSMT4">
                  <p:embed/>
                </p:oleObj>
              </mc:Choice>
              <mc:Fallback>
                <p:oleObj name="Equation" r:id="rId21" imgW="177569" imgH="215619" progId="Equation.DSMT4">
                  <p:embed/>
                  <p:pic>
                    <p:nvPicPr>
                      <p:cNvPr id="32" name="对象 31">
                        <a:extLst>
                          <a:ext uri="{FF2B5EF4-FFF2-40B4-BE49-F238E27FC236}">
                            <a16:creationId xmlns:a16="http://schemas.microsoft.com/office/drawing/2014/main" id="{0C6D52F2-1152-4AB3-A345-BC2E82D85F19}"/>
                          </a:ext>
                        </a:extLst>
                      </p:cNvPr>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38850" y="5495700"/>
                        <a:ext cx="281852" cy="307542"/>
                      </a:xfrm>
                      <a:prstGeom prst="rect">
                        <a:avLst/>
                      </a:prstGeom>
                      <a:noFill/>
                    </p:spPr>
                  </p:pic>
                </p:oleObj>
              </mc:Fallback>
            </mc:AlternateContent>
          </a:graphicData>
        </a:graphic>
      </p:graphicFrame>
      <p:sp>
        <p:nvSpPr>
          <p:cNvPr id="29" name="文本框 28">
            <a:extLst>
              <a:ext uri="{FF2B5EF4-FFF2-40B4-BE49-F238E27FC236}">
                <a16:creationId xmlns:a16="http://schemas.microsoft.com/office/drawing/2014/main" id="{734228EA-1006-0FD3-7CB6-02F8C5BCFF94}"/>
              </a:ext>
            </a:extLst>
          </p:cNvPr>
          <p:cNvSpPr txBox="1"/>
          <p:nvPr/>
        </p:nvSpPr>
        <p:spPr>
          <a:xfrm>
            <a:off x="1770171" y="4959886"/>
            <a:ext cx="4397838" cy="307777"/>
          </a:xfrm>
          <a:prstGeom prst="rect">
            <a:avLst/>
          </a:prstGeom>
          <a:noFill/>
        </p:spPr>
        <p:txBody>
          <a:bodyPr wrap="square" rtlCol="0">
            <a:spAutoFit/>
          </a:bodyPr>
          <a:lstStyle/>
          <a:p>
            <a:r>
              <a:rPr lang="en-US" altLang="zh-CN" dirty="0"/>
              <a:t>Fact slopes at upwind and crosswind  directions </a:t>
            </a:r>
            <a:endParaRPr lang="zh-CN" altLang="en-US" dirty="0"/>
          </a:p>
        </p:txBody>
      </p:sp>
      <p:sp>
        <p:nvSpPr>
          <p:cNvPr id="30" name="文本框 29">
            <a:extLst>
              <a:ext uri="{FF2B5EF4-FFF2-40B4-BE49-F238E27FC236}">
                <a16:creationId xmlns:a16="http://schemas.microsoft.com/office/drawing/2014/main" id="{D7214945-1C49-F3DB-7D83-514CB64C92FC}"/>
              </a:ext>
            </a:extLst>
          </p:cNvPr>
          <p:cNvSpPr txBox="1"/>
          <p:nvPr/>
        </p:nvSpPr>
        <p:spPr>
          <a:xfrm>
            <a:off x="1735762" y="5451535"/>
            <a:ext cx="5017843" cy="307777"/>
          </a:xfrm>
          <a:prstGeom prst="rect">
            <a:avLst/>
          </a:prstGeom>
          <a:noFill/>
        </p:spPr>
        <p:txBody>
          <a:bodyPr wrap="square" rtlCol="0">
            <a:spAutoFit/>
          </a:bodyPr>
          <a:lstStyle/>
          <a:p>
            <a:r>
              <a:rPr lang="en-US" altLang="zh-CN" dirty="0"/>
              <a:t>Slope standard deviation at upwind and crosswind  directions </a:t>
            </a:r>
            <a:endParaRPr lang="zh-CN" altLang="en-US" dirty="0"/>
          </a:p>
        </p:txBody>
      </p:sp>
      <p:sp>
        <p:nvSpPr>
          <p:cNvPr id="31" name="文本框 30">
            <a:extLst>
              <a:ext uri="{FF2B5EF4-FFF2-40B4-BE49-F238E27FC236}">
                <a16:creationId xmlns:a16="http://schemas.microsoft.com/office/drawing/2014/main" id="{A09D45D5-F8A1-3F3C-39AD-38D69F41FA12}"/>
              </a:ext>
            </a:extLst>
          </p:cNvPr>
          <p:cNvSpPr txBox="1"/>
          <p:nvPr/>
        </p:nvSpPr>
        <p:spPr>
          <a:xfrm>
            <a:off x="765809" y="3050972"/>
            <a:ext cx="6406562" cy="369332"/>
          </a:xfrm>
          <a:prstGeom prst="rect">
            <a:avLst/>
          </a:prstGeom>
          <a:noFill/>
        </p:spPr>
        <p:txBody>
          <a:bodyPr wrap="none" rtlCol="0">
            <a:spAutoFit/>
          </a:bodyPr>
          <a:lstStyle/>
          <a:p>
            <a:r>
              <a:rPr lang="en-US" sz="1800" dirty="0"/>
              <a:t>Cox-Munk Probability Distribution Function for large scale facets  </a:t>
            </a:r>
          </a:p>
        </p:txBody>
      </p:sp>
      <p:graphicFrame>
        <p:nvGraphicFramePr>
          <p:cNvPr id="32" name="对象 31">
            <a:extLst>
              <a:ext uri="{FF2B5EF4-FFF2-40B4-BE49-F238E27FC236}">
                <a16:creationId xmlns:a16="http://schemas.microsoft.com/office/drawing/2014/main" id="{F581113F-1708-C554-3855-9E8D311F27B8}"/>
              </a:ext>
            </a:extLst>
          </p:cNvPr>
          <p:cNvGraphicFramePr>
            <a:graphicFrameLocks noChangeAspect="1"/>
          </p:cNvGraphicFramePr>
          <p:nvPr>
            <p:extLst>
              <p:ext uri="{D42A27DB-BD31-4B8C-83A1-F6EECF244321}">
                <p14:modId xmlns:p14="http://schemas.microsoft.com/office/powerpoint/2010/main" val="1312679616"/>
              </p:ext>
            </p:extLst>
          </p:nvPr>
        </p:nvGraphicFramePr>
        <p:xfrm>
          <a:off x="7824192" y="1072119"/>
          <a:ext cx="2626012" cy="752317"/>
        </p:xfrm>
        <a:graphic>
          <a:graphicData uri="http://schemas.openxmlformats.org/presentationml/2006/ole">
            <mc:AlternateContent xmlns:mc="http://schemas.openxmlformats.org/markup-compatibility/2006">
              <mc:Choice xmlns:v="urn:schemas-microsoft-com:vml" Requires="v">
                <p:oleObj name="Equation" r:id="rId23" imgW="1761443" imgH="504702" progId="Equation.DSMT4">
                  <p:embed/>
                </p:oleObj>
              </mc:Choice>
              <mc:Fallback>
                <p:oleObj name="Equation" r:id="rId23" imgW="1761443" imgH="504702" progId="Equation.DSMT4">
                  <p:embed/>
                  <p:pic>
                    <p:nvPicPr>
                      <p:cNvPr id="45" name="对象 44">
                        <a:extLst>
                          <a:ext uri="{FF2B5EF4-FFF2-40B4-BE49-F238E27FC236}">
                            <a16:creationId xmlns:a16="http://schemas.microsoft.com/office/drawing/2014/main" id="{9B60D6F3-DB8A-4C9B-80CE-EB0100863EF2}"/>
                          </a:ext>
                        </a:extLst>
                      </p:cNvPr>
                      <p:cNvPicPr/>
                      <p:nvPr/>
                    </p:nvPicPr>
                    <p:blipFill>
                      <a:blip r:embed="rId24"/>
                      <a:stretch>
                        <a:fillRect/>
                      </a:stretch>
                    </p:blipFill>
                    <p:spPr>
                      <a:xfrm>
                        <a:off x="7824192" y="1072119"/>
                        <a:ext cx="2626012" cy="752317"/>
                      </a:xfrm>
                      <a:prstGeom prst="rect">
                        <a:avLst/>
                      </a:prstGeom>
                    </p:spPr>
                  </p:pic>
                </p:oleObj>
              </mc:Fallback>
            </mc:AlternateContent>
          </a:graphicData>
        </a:graphic>
      </p:graphicFrame>
      <p:graphicFrame>
        <p:nvGraphicFramePr>
          <p:cNvPr id="33" name="对象 32">
            <a:extLst>
              <a:ext uri="{FF2B5EF4-FFF2-40B4-BE49-F238E27FC236}">
                <a16:creationId xmlns:a16="http://schemas.microsoft.com/office/drawing/2014/main" id="{E8B6CB21-8BB1-E912-5524-31D6E7A4A927}"/>
              </a:ext>
            </a:extLst>
          </p:cNvPr>
          <p:cNvGraphicFramePr>
            <a:graphicFrameLocks noChangeAspect="1"/>
          </p:cNvGraphicFramePr>
          <p:nvPr>
            <p:extLst>
              <p:ext uri="{D42A27DB-BD31-4B8C-83A1-F6EECF244321}">
                <p14:modId xmlns:p14="http://schemas.microsoft.com/office/powerpoint/2010/main" val="3444449961"/>
              </p:ext>
            </p:extLst>
          </p:nvPr>
        </p:nvGraphicFramePr>
        <p:xfrm>
          <a:off x="7824192" y="1993789"/>
          <a:ext cx="2579180" cy="776685"/>
        </p:xfrm>
        <a:graphic>
          <a:graphicData uri="http://schemas.openxmlformats.org/presentationml/2006/ole">
            <mc:AlternateContent xmlns:mc="http://schemas.openxmlformats.org/markup-compatibility/2006">
              <mc:Choice xmlns:v="urn:schemas-microsoft-com:vml" Requires="v">
                <p:oleObj name="Equation" r:id="rId25" imgW="1675800" imgH="504702" progId="Equation.DSMT4">
                  <p:embed/>
                </p:oleObj>
              </mc:Choice>
              <mc:Fallback>
                <p:oleObj name="Equation" r:id="rId25" imgW="1675800" imgH="504702" progId="Equation.DSMT4">
                  <p:embed/>
                  <p:pic>
                    <p:nvPicPr>
                      <p:cNvPr id="47" name="对象 46">
                        <a:extLst>
                          <a:ext uri="{FF2B5EF4-FFF2-40B4-BE49-F238E27FC236}">
                            <a16:creationId xmlns:a16="http://schemas.microsoft.com/office/drawing/2014/main" id="{26F3C78C-0480-49ED-8A0A-D0700AD21623}"/>
                          </a:ext>
                        </a:extLst>
                      </p:cNvPr>
                      <p:cNvPicPr/>
                      <p:nvPr/>
                    </p:nvPicPr>
                    <p:blipFill>
                      <a:blip r:embed="rId26"/>
                      <a:stretch>
                        <a:fillRect/>
                      </a:stretch>
                    </p:blipFill>
                    <p:spPr>
                      <a:xfrm>
                        <a:off x="7824192" y="1993789"/>
                        <a:ext cx="2579180" cy="776685"/>
                      </a:xfrm>
                      <a:prstGeom prst="rect">
                        <a:avLst/>
                      </a:prstGeom>
                    </p:spPr>
                  </p:pic>
                </p:oleObj>
              </mc:Fallback>
            </mc:AlternateContent>
          </a:graphicData>
        </a:graphic>
      </p:graphicFrame>
    </p:spTree>
    <p:extLst>
      <p:ext uri="{BB962C8B-B14F-4D97-AF65-F5344CB8AC3E}">
        <p14:creationId xmlns:p14="http://schemas.microsoft.com/office/powerpoint/2010/main" val="84482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a:extLst>
              <a:ext uri="{FF2B5EF4-FFF2-40B4-BE49-F238E27FC236}">
                <a16:creationId xmlns:a16="http://schemas.microsoft.com/office/drawing/2014/main" id="{7771AB86-C330-400E-B175-4E355F0CCF45}"/>
              </a:ext>
            </a:extLst>
          </p:cNvPr>
          <p:cNvSpPr txBox="1">
            <a:spLocks/>
          </p:cNvSpPr>
          <p:nvPr/>
        </p:nvSpPr>
        <p:spPr>
          <a:xfrm>
            <a:off x="11582400" y="6400800"/>
            <a:ext cx="609600" cy="457200"/>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1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1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1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1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Times New Roman" panose="02020603050405020304" pitchFamily="18" charset="0"/>
                <a:ea typeface="MS PGothic" panose="020B0600070205080204" pitchFamily="34"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7AEBE6-9096-4804-8407-D9A98AB6E087}" type="slidenum">
              <a:rPr kumimoji="0" lang="en-US" sz="1200" b="0" i="0" u="none" strike="noStrike" kern="1200" cap="none" spc="0" normalizeH="0" baseline="0" noProof="0" smtClean="0">
                <a:ln>
                  <a:noFill/>
                </a:ln>
                <a:solidFill>
                  <a:srgbClr val="0C0D1A"/>
                </a:solidFill>
                <a:effectLst/>
                <a:uLnTx/>
                <a:uFillTx/>
                <a:latin typeface="Times New Roman" panose="02020603050405020304"/>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C0D1A"/>
              </a:solidFill>
              <a:effectLst/>
              <a:uLnTx/>
              <a:uFillTx/>
              <a:latin typeface="Times New Roman" panose="02020603050405020304"/>
              <a:ea typeface="MS PGothic" panose="020B0600070205080204" pitchFamily="34" charset="-128"/>
              <a:cs typeface="+mn-cs"/>
            </a:endParaRPr>
          </a:p>
        </p:txBody>
      </p:sp>
      <p:sp>
        <p:nvSpPr>
          <p:cNvPr id="15" name="标题 1">
            <a:extLst>
              <a:ext uri="{FF2B5EF4-FFF2-40B4-BE49-F238E27FC236}">
                <a16:creationId xmlns:a16="http://schemas.microsoft.com/office/drawing/2014/main" id="{88848F5E-89D2-4189-AD6F-E943F5A8C1EF}"/>
              </a:ext>
            </a:extLst>
          </p:cNvPr>
          <p:cNvSpPr txBox="1">
            <a:spLocks/>
          </p:cNvSpPr>
          <p:nvPr/>
        </p:nvSpPr>
        <p:spPr>
          <a:xfrm>
            <a:off x="-76200" y="-25166"/>
            <a:ext cx="12192000" cy="609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21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altLang="zh-CN" sz="2800" b="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Polarized Bidirectional Reflectivity Distribution Function (</a:t>
            </a:r>
            <a:r>
              <a:rPr lang="en-US" altLang="zh-CN" sz="2800" b="1" dirty="0" err="1">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pBRDF</a:t>
            </a:r>
            <a:r>
              <a:rPr lang="en-US" altLang="zh-CN" sz="2800" b="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a:t>
            </a:r>
          </a:p>
        </p:txBody>
      </p:sp>
      <p:graphicFrame>
        <p:nvGraphicFramePr>
          <p:cNvPr id="2" name="对象 1">
            <a:extLst>
              <a:ext uri="{FF2B5EF4-FFF2-40B4-BE49-F238E27FC236}">
                <a16:creationId xmlns:a16="http://schemas.microsoft.com/office/drawing/2014/main" id="{E15ACF25-4578-963D-7AF1-6B2D83E4CE13}"/>
              </a:ext>
            </a:extLst>
          </p:cNvPr>
          <p:cNvGraphicFramePr>
            <a:graphicFrameLocks noChangeAspect="1"/>
          </p:cNvGraphicFramePr>
          <p:nvPr>
            <p:extLst>
              <p:ext uri="{D42A27DB-BD31-4B8C-83A1-F6EECF244321}">
                <p14:modId xmlns:p14="http://schemas.microsoft.com/office/powerpoint/2010/main" val="2804613160"/>
              </p:ext>
            </p:extLst>
          </p:nvPr>
        </p:nvGraphicFramePr>
        <p:xfrm>
          <a:off x="7961300" y="1392008"/>
          <a:ext cx="3298032" cy="1626900"/>
        </p:xfrm>
        <a:graphic>
          <a:graphicData uri="http://schemas.openxmlformats.org/presentationml/2006/ole">
            <mc:AlternateContent xmlns:mc="http://schemas.openxmlformats.org/markup-compatibility/2006">
              <mc:Choice xmlns:v="urn:schemas-microsoft-com:vml" Requires="v">
                <p:oleObj name="Equation" r:id="rId3" imgW="2722950" imgH="1343113" progId="Equation.DSMT4">
                  <p:embed/>
                </p:oleObj>
              </mc:Choice>
              <mc:Fallback>
                <p:oleObj name="Equation" r:id="rId3" imgW="2722950" imgH="1343113" progId="Equation.DSMT4">
                  <p:embed/>
                  <p:pic>
                    <p:nvPicPr>
                      <p:cNvPr id="2" name="对象 1">
                        <a:extLst>
                          <a:ext uri="{FF2B5EF4-FFF2-40B4-BE49-F238E27FC236}">
                            <a16:creationId xmlns:a16="http://schemas.microsoft.com/office/drawing/2014/main" id="{E15ACF25-4578-963D-7AF1-6B2D83E4CE13}"/>
                          </a:ext>
                        </a:extLst>
                      </p:cNvPr>
                      <p:cNvPicPr/>
                      <p:nvPr/>
                    </p:nvPicPr>
                    <p:blipFill>
                      <a:blip r:embed="rId4"/>
                      <a:stretch>
                        <a:fillRect/>
                      </a:stretch>
                    </p:blipFill>
                    <p:spPr>
                      <a:xfrm>
                        <a:off x="7961300" y="1392008"/>
                        <a:ext cx="3298032" cy="1626900"/>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C01404FF-09F5-7BED-14D5-8A8B9B896CE8}"/>
              </a:ext>
            </a:extLst>
          </p:cNvPr>
          <p:cNvGraphicFramePr>
            <a:graphicFrameLocks noChangeAspect="1"/>
          </p:cNvGraphicFramePr>
          <p:nvPr>
            <p:extLst>
              <p:ext uri="{D42A27DB-BD31-4B8C-83A1-F6EECF244321}">
                <p14:modId xmlns:p14="http://schemas.microsoft.com/office/powerpoint/2010/main" val="3963151654"/>
              </p:ext>
            </p:extLst>
          </p:nvPr>
        </p:nvGraphicFramePr>
        <p:xfrm>
          <a:off x="7768357" y="4084544"/>
          <a:ext cx="3848820" cy="625868"/>
        </p:xfrm>
        <a:graphic>
          <a:graphicData uri="http://schemas.openxmlformats.org/presentationml/2006/ole">
            <mc:AlternateContent xmlns:mc="http://schemas.openxmlformats.org/markup-compatibility/2006">
              <mc:Choice xmlns:v="urn:schemas-microsoft-com:vml" Requires="v">
                <p:oleObj name="Equation" r:id="rId5" imgW="2285018" imgH="371507" progId="Equation.DSMT4">
                  <p:embed/>
                </p:oleObj>
              </mc:Choice>
              <mc:Fallback>
                <p:oleObj name="Equation" r:id="rId5" imgW="2285018" imgH="371507" progId="Equation.DSMT4">
                  <p:embed/>
                  <p:pic>
                    <p:nvPicPr>
                      <p:cNvPr id="5" name="对象 4">
                        <a:extLst>
                          <a:ext uri="{FF2B5EF4-FFF2-40B4-BE49-F238E27FC236}">
                            <a16:creationId xmlns:a16="http://schemas.microsoft.com/office/drawing/2014/main" id="{C01404FF-09F5-7BED-14D5-8A8B9B896CE8}"/>
                          </a:ext>
                        </a:extLst>
                      </p:cNvPr>
                      <p:cNvPicPr/>
                      <p:nvPr/>
                    </p:nvPicPr>
                    <p:blipFill>
                      <a:blip r:embed="rId6"/>
                      <a:stretch>
                        <a:fillRect/>
                      </a:stretch>
                    </p:blipFill>
                    <p:spPr>
                      <a:xfrm>
                        <a:off x="7768357" y="4084544"/>
                        <a:ext cx="3848820" cy="625868"/>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C37C3150-BE32-5B99-4044-1D585BBF47EE}"/>
              </a:ext>
            </a:extLst>
          </p:cNvPr>
          <p:cNvGraphicFramePr>
            <a:graphicFrameLocks noChangeAspect="1"/>
          </p:cNvGraphicFramePr>
          <p:nvPr>
            <p:extLst>
              <p:ext uri="{D42A27DB-BD31-4B8C-83A1-F6EECF244321}">
                <p14:modId xmlns:p14="http://schemas.microsoft.com/office/powerpoint/2010/main" val="3177487306"/>
              </p:ext>
            </p:extLst>
          </p:nvPr>
        </p:nvGraphicFramePr>
        <p:xfrm>
          <a:off x="7800715" y="5352656"/>
          <a:ext cx="3934097" cy="616597"/>
        </p:xfrm>
        <a:graphic>
          <a:graphicData uri="http://schemas.openxmlformats.org/presentationml/2006/ole">
            <mc:AlternateContent xmlns:mc="http://schemas.openxmlformats.org/markup-compatibility/2006">
              <mc:Choice xmlns:v="urn:schemas-microsoft-com:vml" Requires="v">
                <p:oleObj name="Equation" r:id="rId7" imgW="2370662" imgH="371507" progId="Equation.DSMT4">
                  <p:embed/>
                </p:oleObj>
              </mc:Choice>
              <mc:Fallback>
                <p:oleObj name="Equation" r:id="rId7" imgW="2370662" imgH="371507" progId="Equation.DSMT4">
                  <p:embed/>
                  <p:pic>
                    <p:nvPicPr>
                      <p:cNvPr id="6" name="对象 5">
                        <a:extLst>
                          <a:ext uri="{FF2B5EF4-FFF2-40B4-BE49-F238E27FC236}">
                            <a16:creationId xmlns:a16="http://schemas.microsoft.com/office/drawing/2014/main" id="{C37C3150-BE32-5B99-4044-1D585BBF47EE}"/>
                          </a:ext>
                        </a:extLst>
                      </p:cNvPr>
                      <p:cNvPicPr/>
                      <p:nvPr/>
                    </p:nvPicPr>
                    <p:blipFill>
                      <a:blip r:embed="rId8"/>
                      <a:stretch>
                        <a:fillRect/>
                      </a:stretch>
                    </p:blipFill>
                    <p:spPr>
                      <a:xfrm>
                        <a:off x="7800715" y="5352656"/>
                        <a:ext cx="3934097" cy="616597"/>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63A5703B-EC44-43C2-9A46-3842F51D41D9}"/>
              </a:ext>
            </a:extLst>
          </p:cNvPr>
          <p:cNvGraphicFramePr>
            <a:graphicFrameLocks noChangeAspect="1"/>
          </p:cNvGraphicFramePr>
          <p:nvPr>
            <p:extLst>
              <p:ext uri="{D42A27DB-BD31-4B8C-83A1-F6EECF244321}">
                <p14:modId xmlns:p14="http://schemas.microsoft.com/office/powerpoint/2010/main" val="2815989123"/>
              </p:ext>
            </p:extLst>
          </p:nvPr>
        </p:nvGraphicFramePr>
        <p:xfrm>
          <a:off x="1107786" y="1304245"/>
          <a:ext cx="6184900" cy="471487"/>
        </p:xfrm>
        <a:graphic>
          <a:graphicData uri="http://schemas.openxmlformats.org/presentationml/2006/ole">
            <mc:AlternateContent xmlns:mc="http://schemas.openxmlformats.org/markup-compatibility/2006">
              <mc:Choice xmlns:v="urn:schemas-microsoft-com:vml" Requires="v">
                <p:oleObj name="Equation" r:id="rId9" imgW="3835080" imgH="291960" progId="Equation.DSMT4">
                  <p:embed/>
                </p:oleObj>
              </mc:Choice>
              <mc:Fallback>
                <p:oleObj name="Equation" r:id="rId9" imgW="3835080" imgH="291960" progId="Equation.DSMT4">
                  <p:embed/>
                  <p:pic>
                    <p:nvPicPr>
                      <p:cNvPr id="33" name="对象 32">
                        <a:extLst>
                          <a:ext uri="{FF2B5EF4-FFF2-40B4-BE49-F238E27FC236}">
                            <a16:creationId xmlns:a16="http://schemas.microsoft.com/office/drawing/2014/main" id="{BB1D0174-1369-4AFA-A830-499878E42E32}"/>
                          </a:ext>
                        </a:extLst>
                      </p:cNvPr>
                      <p:cNvPicPr/>
                      <p:nvPr/>
                    </p:nvPicPr>
                    <p:blipFill>
                      <a:blip r:embed="rId10"/>
                      <a:stretch>
                        <a:fillRect/>
                      </a:stretch>
                    </p:blipFill>
                    <p:spPr>
                      <a:xfrm>
                        <a:off x="1107786" y="1304245"/>
                        <a:ext cx="6184900" cy="471487"/>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9A75DB02-9874-9A18-20C5-03F50A26855B}"/>
              </a:ext>
            </a:extLst>
          </p:cNvPr>
          <p:cNvGraphicFramePr>
            <a:graphicFrameLocks noChangeAspect="1"/>
          </p:cNvGraphicFramePr>
          <p:nvPr>
            <p:extLst>
              <p:ext uri="{D42A27DB-BD31-4B8C-83A1-F6EECF244321}">
                <p14:modId xmlns:p14="http://schemas.microsoft.com/office/powerpoint/2010/main" val="4288127517"/>
              </p:ext>
            </p:extLst>
          </p:nvPr>
        </p:nvGraphicFramePr>
        <p:xfrm>
          <a:off x="1260458" y="2084632"/>
          <a:ext cx="2193276" cy="389915"/>
        </p:xfrm>
        <a:graphic>
          <a:graphicData uri="http://schemas.openxmlformats.org/presentationml/2006/ole">
            <mc:AlternateContent xmlns:mc="http://schemas.openxmlformats.org/markup-compatibility/2006">
              <mc:Choice xmlns:v="urn:schemas-microsoft-com:vml" Requires="v">
                <p:oleObj name="Equation" r:id="rId11" imgW="1285368" imgH="228592" progId="Equation.DSMT4">
                  <p:embed/>
                </p:oleObj>
              </mc:Choice>
              <mc:Fallback>
                <p:oleObj name="Equation" r:id="rId11" imgW="1285368" imgH="228592" progId="Equation.DSMT4">
                  <p:embed/>
                  <p:pic>
                    <p:nvPicPr>
                      <p:cNvPr id="34" name="对象 33">
                        <a:extLst>
                          <a:ext uri="{FF2B5EF4-FFF2-40B4-BE49-F238E27FC236}">
                            <a16:creationId xmlns:a16="http://schemas.microsoft.com/office/drawing/2014/main" id="{72221370-3060-4D1A-B8E9-4174E3CD9E74}"/>
                          </a:ext>
                        </a:extLst>
                      </p:cNvPr>
                      <p:cNvPicPr/>
                      <p:nvPr/>
                    </p:nvPicPr>
                    <p:blipFill>
                      <a:blip r:embed="rId12"/>
                      <a:stretch>
                        <a:fillRect/>
                      </a:stretch>
                    </p:blipFill>
                    <p:spPr>
                      <a:xfrm>
                        <a:off x="1260458" y="2084632"/>
                        <a:ext cx="2193276" cy="389915"/>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F0064DDE-8DBB-1655-8974-6DDBEAF096C7}"/>
              </a:ext>
            </a:extLst>
          </p:cNvPr>
          <p:cNvGraphicFramePr>
            <a:graphicFrameLocks noChangeAspect="1"/>
          </p:cNvGraphicFramePr>
          <p:nvPr>
            <p:extLst>
              <p:ext uri="{D42A27DB-BD31-4B8C-83A1-F6EECF244321}">
                <p14:modId xmlns:p14="http://schemas.microsoft.com/office/powerpoint/2010/main" val="3732914809"/>
              </p:ext>
            </p:extLst>
          </p:nvPr>
        </p:nvGraphicFramePr>
        <p:xfrm>
          <a:off x="1290257" y="2656534"/>
          <a:ext cx="2193276" cy="378695"/>
        </p:xfrm>
        <a:graphic>
          <a:graphicData uri="http://schemas.openxmlformats.org/presentationml/2006/ole">
            <mc:AlternateContent xmlns:mc="http://schemas.openxmlformats.org/markup-compatibility/2006">
              <mc:Choice xmlns:v="urn:schemas-microsoft-com:vml" Requires="v">
                <p:oleObj name="Equation" r:id="rId13" imgW="1323511" imgH="228592" progId="Equation.DSMT4">
                  <p:embed/>
                </p:oleObj>
              </mc:Choice>
              <mc:Fallback>
                <p:oleObj name="Equation" r:id="rId13" imgW="1323511" imgH="228592" progId="Equation.DSMT4">
                  <p:embed/>
                  <p:pic>
                    <p:nvPicPr>
                      <p:cNvPr id="35" name="对象 34">
                        <a:extLst>
                          <a:ext uri="{FF2B5EF4-FFF2-40B4-BE49-F238E27FC236}">
                            <a16:creationId xmlns:a16="http://schemas.microsoft.com/office/drawing/2014/main" id="{35769F52-A5CA-46D3-93E9-057B571AA9A4}"/>
                          </a:ext>
                        </a:extLst>
                      </p:cNvPr>
                      <p:cNvPicPr/>
                      <p:nvPr/>
                    </p:nvPicPr>
                    <p:blipFill>
                      <a:blip r:embed="rId14"/>
                      <a:stretch>
                        <a:fillRect/>
                      </a:stretch>
                    </p:blipFill>
                    <p:spPr>
                      <a:xfrm>
                        <a:off x="1290257" y="2656534"/>
                        <a:ext cx="2193276" cy="378695"/>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B7308303-231C-8367-C786-01C2793E76B9}"/>
              </a:ext>
            </a:extLst>
          </p:cNvPr>
          <p:cNvGraphicFramePr>
            <a:graphicFrameLocks noChangeAspect="1"/>
          </p:cNvGraphicFramePr>
          <p:nvPr>
            <p:extLst>
              <p:ext uri="{D42A27DB-BD31-4B8C-83A1-F6EECF244321}">
                <p14:modId xmlns:p14="http://schemas.microsoft.com/office/powerpoint/2010/main" val="612611326"/>
              </p:ext>
            </p:extLst>
          </p:nvPr>
        </p:nvGraphicFramePr>
        <p:xfrm>
          <a:off x="1107786" y="3467189"/>
          <a:ext cx="6143258" cy="378694"/>
        </p:xfrm>
        <a:graphic>
          <a:graphicData uri="http://schemas.openxmlformats.org/presentationml/2006/ole">
            <mc:AlternateContent xmlns:mc="http://schemas.openxmlformats.org/markup-compatibility/2006">
              <mc:Choice xmlns:v="urn:schemas-microsoft-com:vml" Requires="v">
                <p:oleObj name="Equation" r:id="rId15" imgW="3708360" imgH="228600" progId="Equation.DSMT4">
                  <p:embed/>
                </p:oleObj>
              </mc:Choice>
              <mc:Fallback>
                <p:oleObj name="Equation" r:id="rId15" imgW="3708360" imgH="228600" progId="Equation.DSMT4">
                  <p:embed/>
                  <p:pic>
                    <p:nvPicPr>
                      <p:cNvPr id="38" name="对象 37">
                        <a:extLst>
                          <a:ext uri="{FF2B5EF4-FFF2-40B4-BE49-F238E27FC236}">
                            <a16:creationId xmlns:a16="http://schemas.microsoft.com/office/drawing/2014/main" id="{90FCD596-F260-492D-88D5-FE6D01CDABFE}"/>
                          </a:ext>
                        </a:extLst>
                      </p:cNvPr>
                      <p:cNvPicPr/>
                      <p:nvPr/>
                    </p:nvPicPr>
                    <p:blipFill>
                      <a:blip r:embed="rId16"/>
                      <a:stretch>
                        <a:fillRect/>
                      </a:stretch>
                    </p:blipFill>
                    <p:spPr>
                      <a:xfrm>
                        <a:off x="1107786" y="3467189"/>
                        <a:ext cx="6143258" cy="378694"/>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03B608C0-3436-FF7B-603B-7BDCDBE979D4}"/>
              </a:ext>
            </a:extLst>
          </p:cNvPr>
          <p:cNvGraphicFramePr>
            <a:graphicFrameLocks noChangeAspect="1"/>
          </p:cNvGraphicFramePr>
          <p:nvPr>
            <p:extLst>
              <p:ext uri="{D42A27DB-BD31-4B8C-83A1-F6EECF244321}">
                <p14:modId xmlns:p14="http://schemas.microsoft.com/office/powerpoint/2010/main" val="772621963"/>
              </p:ext>
            </p:extLst>
          </p:nvPr>
        </p:nvGraphicFramePr>
        <p:xfrm>
          <a:off x="1290257" y="4277843"/>
          <a:ext cx="3826295" cy="354472"/>
        </p:xfrm>
        <a:graphic>
          <a:graphicData uri="http://schemas.openxmlformats.org/presentationml/2006/ole">
            <mc:AlternateContent xmlns:mc="http://schemas.openxmlformats.org/markup-compatibility/2006">
              <mc:Choice xmlns:v="urn:schemas-microsoft-com:vml" Requires="v">
                <p:oleObj name="Equation" r:id="rId17" imgW="1923374" imgH="181074" progId="Equation.DSMT4">
                  <p:embed/>
                </p:oleObj>
              </mc:Choice>
              <mc:Fallback>
                <p:oleObj name="Equation" r:id="rId17" imgW="1923374" imgH="181074" progId="Equation.DSMT4">
                  <p:embed/>
                  <p:pic>
                    <p:nvPicPr>
                      <p:cNvPr id="39" name="对象 38">
                        <a:extLst>
                          <a:ext uri="{FF2B5EF4-FFF2-40B4-BE49-F238E27FC236}">
                            <a16:creationId xmlns:a16="http://schemas.microsoft.com/office/drawing/2014/main" id="{07EB96F0-70B0-44F7-AC2A-7FB664067AF5}"/>
                          </a:ext>
                        </a:extLst>
                      </p:cNvPr>
                      <p:cNvPicPr/>
                      <p:nvPr/>
                    </p:nvPicPr>
                    <p:blipFill>
                      <a:blip r:embed="rId18"/>
                      <a:stretch>
                        <a:fillRect/>
                      </a:stretch>
                    </p:blipFill>
                    <p:spPr>
                      <a:xfrm>
                        <a:off x="1290257" y="4277843"/>
                        <a:ext cx="3826295" cy="354472"/>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24395E5E-B712-009C-F121-C45648CA61B3}"/>
              </a:ext>
            </a:extLst>
          </p:cNvPr>
          <p:cNvGraphicFramePr>
            <a:graphicFrameLocks noChangeAspect="1"/>
          </p:cNvGraphicFramePr>
          <p:nvPr>
            <p:extLst>
              <p:ext uri="{D42A27DB-BD31-4B8C-83A1-F6EECF244321}">
                <p14:modId xmlns:p14="http://schemas.microsoft.com/office/powerpoint/2010/main" val="19588572"/>
              </p:ext>
            </p:extLst>
          </p:nvPr>
        </p:nvGraphicFramePr>
        <p:xfrm>
          <a:off x="1107786" y="5172706"/>
          <a:ext cx="3826295" cy="359899"/>
        </p:xfrm>
        <a:graphic>
          <a:graphicData uri="http://schemas.openxmlformats.org/presentationml/2006/ole">
            <mc:AlternateContent xmlns:mc="http://schemas.openxmlformats.org/markup-compatibility/2006">
              <mc:Choice xmlns:v="urn:schemas-microsoft-com:vml" Requires="v">
                <p:oleObj name="Equation" r:id="rId19" imgW="1923374" imgH="181074" progId="Equation.DSMT4">
                  <p:embed/>
                </p:oleObj>
              </mc:Choice>
              <mc:Fallback>
                <p:oleObj name="Equation" r:id="rId19" imgW="1923374" imgH="181074" progId="Equation.DSMT4">
                  <p:embed/>
                  <p:pic>
                    <p:nvPicPr>
                      <p:cNvPr id="40" name="对象 39">
                        <a:extLst>
                          <a:ext uri="{FF2B5EF4-FFF2-40B4-BE49-F238E27FC236}">
                            <a16:creationId xmlns:a16="http://schemas.microsoft.com/office/drawing/2014/main" id="{85C11D2D-3952-4C12-A21B-00BC607EFB57}"/>
                          </a:ext>
                        </a:extLst>
                      </p:cNvPr>
                      <p:cNvPicPr/>
                      <p:nvPr/>
                    </p:nvPicPr>
                    <p:blipFill>
                      <a:blip r:embed="rId20"/>
                      <a:stretch>
                        <a:fillRect/>
                      </a:stretch>
                    </p:blipFill>
                    <p:spPr>
                      <a:xfrm>
                        <a:off x="1107786" y="5172706"/>
                        <a:ext cx="3826295" cy="359899"/>
                      </a:xfrm>
                      <a:prstGeom prst="rect">
                        <a:avLst/>
                      </a:prstGeom>
                    </p:spPr>
                  </p:pic>
                </p:oleObj>
              </mc:Fallback>
            </mc:AlternateContent>
          </a:graphicData>
        </a:graphic>
      </p:graphicFrame>
    </p:spTree>
    <p:extLst>
      <p:ext uri="{BB962C8B-B14F-4D97-AF65-F5344CB8AC3E}">
        <p14:creationId xmlns:p14="http://schemas.microsoft.com/office/powerpoint/2010/main" val="4252780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9">
            <a:extLst>
              <a:ext uri="{FF2B5EF4-FFF2-40B4-BE49-F238E27FC236}">
                <a16:creationId xmlns:a16="http://schemas.microsoft.com/office/drawing/2014/main" id="{748F7F43-1861-457B-787C-46E7040046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400" y="1052736"/>
            <a:ext cx="7416824" cy="56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a:extLst>
              <a:ext uri="{FF2B5EF4-FFF2-40B4-BE49-F238E27FC236}">
                <a16:creationId xmlns:a16="http://schemas.microsoft.com/office/drawing/2014/main" id="{BE7F9BDA-05F1-F35B-BA67-6658C705CAD4}"/>
              </a:ext>
            </a:extLst>
          </p:cNvPr>
          <p:cNvSpPr txBox="1"/>
          <p:nvPr/>
        </p:nvSpPr>
        <p:spPr>
          <a:xfrm>
            <a:off x="8248615" y="1049405"/>
            <a:ext cx="2297987" cy="338554"/>
          </a:xfrm>
          <a:prstGeom prst="rect">
            <a:avLst/>
          </a:prstGeom>
          <a:noFill/>
        </p:spPr>
        <p:txBody>
          <a:bodyPr wrap="square" rtlCol="0">
            <a:spAutoFit/>
          </a:bodyPr>
          <a:lstStyle/>
          <a:p>
            <a:r>
              <a:rPr lang="en-US" altLang="zh-CN" sz="1600" dirty="0"/>
              <a:t>For a specific geometry</a:t>
            </a:r>
            <a:endParaRPr lang="zh-CN" altLang="en-US" sz="1600" dirty="0"/>
          </a:p>
        </p:txBody>
      </p:sp>
      <p:sp>
        <p:nvSpPr>
          <p:cNvPr id="5" name="矩形 4">
            <a:extLst>
              <a:ext uri="{FF2B5EF4-FFF2-40B4-BE49-F238E27FC236}">
                <a16:creationId xmlns:a16="http://schemas.microsoft.com/office/drawing/2014/main" id="{1491ACF0-214E-04DA-D2D7-8B4047683BB4}"/>
              </a:ext>
            </a:extLst>
          </p:cNvPr>
          <p:cNvSpPr/>
          <p:nvPr/>
        </p:nvSpPr>
        <p:spPr>
          <a:xfrm>
            <a:off x="8480011" y="2244304"/>
            <a:ext cx="2066591" cy="1077218"/>
          </a:xfrm>
          <a:prstGeom prst="rect">
            <a:avLst/>
          </a:prstGeom>
        </p:spPr>
        <p:txBody>
          <a:bodyPr wrap="none">
            <a:spAutoFit/>
          </a:bodyPr>
          <a:lstStyle/>
          <a:p>
            <a:r>
              <a:rPr lang="en-US" altLang="zh-CN" sz="1600" dirty="0"/>
              <a:t>Frequency =</a:t>
            </a:r>
            <a:r>
              <a:rPr lang="zh-CN" altLang="en-US" sz="1600" dirty="0"/>
              <a:t> </a:t>
            </a:r>
            <a:r>
              <a:rPr lang="en-US" altLang="zh-CN" sz="1600" dirty="0"/>
              <a:t>1.58GHz </a:t>
            </a:r>
          </a:p>
          <a:p>
            <a:r>
              <a:rPr lang="en-US" altLang="zh-CN" sz="1600" dirty="0"/>
              <a:t>Windspeed = 10m/s </a:t>
            </a:r>
          </a:p>
          <a:p>
            <a:r>
              <a:rPr lang="en-US" altLang="zh-CN" sz="1600" dirty="0"/>
              <a:t>SST = 285K </a:t>
            </a:r>
          </a:p>
          <a:p>
            <a:r>
              <a:rPr lang="en-US" altLang="zh-CN" sz="1600" dirty="0"/>
              <a:t>SSS = 35‰</a:t>
            </a:r>
            <a:endParaRPr lang="zh-CN" altLang="en-US" sz="1600" dirty="0"/>
          </a:p>
        </p:txBody>
      </p:sp>
      <p:sp>
        <p:nvSpPr>
          <p:cNvPr id="6" name="Rectangle 49">
            <a:extLst>
              <a:ext uri="{FF2B5EF4-FFF2-40B4-BE49-F238E27FC236}">
                <a16:creationId xmlns:a16="http://schemas.microsoft.com/office/drawing/2014/main" id="{088A575D-DF8D-631C-C3D8-6F2212111480}"/>
              </a:ext>
            </a:extLst>
          </p:cNvPr>
          <p:cNvSpPr txBox="1"/>
          <p:nvPr/>
        </p:nvSpPr>
        <p:spPr>
          <a:xfrm>
            <a:off x="8279943" y="3789040"/>
            <a:ext cx="3648705" cy="2554541"/>
          </a:xfrm>
          <a:prstGeom prst="rect">
            <a:avLst/>
          </a:prstGeom>
          <a:ln w="12700">
            <a:miter lim="400000"/>
          </a:ln>
        </p:spPr>
        <p:txBody>
          <a:bodyPr wrap="square" lIns="45718" tIns="45718" rIns="45718" bIns="45718">
            <a:spAutoFit/>
          </a:bodyPr>
          <a:lstStyle/>
          <a:p>
            <a:pPr marL="285750" indent="-285750">
              <a:buFont typeface="Arial" panose="020B0604020202020204" pitchFamily="34" charset="0"/>
              <a:buChar char="•"/>
            </a:pPr>
            <a:r>
              <a:rPr lang="en-US" altLang="zh-CN" sz="1600" dirty="0"/>
              <a:t>All elements are with obvious symmetry structure about wind direction (even symmetry, odd symmetry)</a:t>
            </a:r>
          </a:p>
          <a:p>
            <a:pPr marL="285750" indent="-285750">
              <a:buFont typeface="Arial" panose="020B0604020202020204" pitchFamily="34" charset="0"/>
              <a:buChar char="•"/>
            </a:pPr>
            <a:r>
              <a:rPr lang="en-US" altLang="zh-CN" sz="1600" dirty="0"/>
              <a:t>All elements change with azimuth angle and zenith angle, and the influence of zenith angle is more significant.</a:t>
            </a:r>
          </a:p>
          <a:p>
            <a:pPr marL="285750" indent="-285750">
              <a:buFont typeface="Arial" panose="020B0604020202020204" pitchFamily="34" charset="0"/>
              <a:buChar char="•"/>
            </a:pPr>
            <a:r>
              <a:rPr lang="en-US" altLang="zh-CN" sz="1600" dirty="0"/>
              <a:t>All elements decrease with increasing frequency.</a:t>
            </a:r>
          </a:p>
        </p:txBody>
      </p:sp>
      <p:sp>
        <p:nvSpPr>
          <p:cNvPr id="8" name="标题 1">
            <a:extLst>
              <a:ext uri="{FF2B5EF4-FFF2-40B4-BE49-F238E27FC236}">
                <a16:creationId xmlns:a16="http://schemas.microsoft.com/office/drawing/2014/main" id="{996D7E11-A279-C02D-C82A-15C964A8A777}"/>
              </a:ext>
            </a:extLst>
          </p:cNvPr>
          <p:cNvSpPr txBox="1">
            <a:spLocks/>
          </p:cNvSpPr>
          <p:nvPr/>
        </p:nvSpPr>
        <p:spPr>
          <a:xfrm>
            <a:off x="-145356" y="239014"/>
            <a:ext cx="12192000" cy="5861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21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altLang="zh-CN" sz="2800" b="1" dirty="0" err="1">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pBRDF</a:t>
            </a:r>
            <a:r>
              <a:rPr lang="en-US" altLang="zh-CN" sz="2800" b="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 Matrix (A) Distribution</a:t>
            </a:r>
            <a:endParaRPr kumimoji="0" lang="zh-C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华文中宋" panose="02010600040101010101" pitchFamily="2" charset="-122"/>
              <a:cs typeface="Times New Roman" panose="02020603050405020304" pitchFamily="18" charset="0"/>
            </a:endParaRPr>
          </a:p>
        </p:txBody>
      </p:sp>
      <p:graphicFrame>
        <p:nvGraphicFramePr>
          <p:cNvPr id="7" name="对象 6">
            <a:extLst>
              <a:ext uri="{FF2B5EF4-FFF2-40B4-BE49-F238E27FC236}">
                <a16:creationId xmlns:a16="http://schemas.microsoft.com/office/drawing/2014/main" id="{C26BDFD1-86B8-3736-366D-4729875A4B6C}"/>
              </a:ext>
            </a:extLst>
          </p:cNvPr>
          <p:cNvGraphicFramePr>
            <a:graphicFrameLocks noChangeAspect="1"/>
          </p:cNvGraphicFramePr>
          <p:nvPr>
            <p:extLst>
              <p:ext uri="{D42A27DB-BD31-4B8C-83A1-F6EECF244321}">
                <p14:modId xmlns:p14="http://schemas.microsoft.com/office/powerpoint/2010/main" val="1052095780"/>
              </p:ext>
            </p:extLst>
          </p:nvPr>
        </p:nvGraphicFramePr>
        <p:xfrm>
          <a:off x="8904312" y="1655211"/>
          <a:ext cx="1449387" cy="349250"/>
        </p:xfrm>
        <a:graphic>
          <a:graphicData uri="http://schemas.openxmlformats.org/presentationml/2006/ole">
            <mc:AlternateContent xmlns:mc="http://schemas.openxmlformats.org/markup-compatibility/2006">
              <mc:Choice xmlns:v="urn:schemas-microsoft-com:vml" Requires="v">
                <p:oleObj name="Equation" r:id="rId3" imgW="787320" imgH="190440" progId="Equation.DSMT4">
                  <p:embed/>
                </p:oleObj>
              </mc:Choice>
              <mc:Fallback>
                <p:oleObj name="Equation" r:id="rId3" imgW="787320" imgH="190440" progId="Equation.DSMT4">
                  <p:embed/>
                  <p:pic>
                    <p:nvPicPr>
                      <p:cNvPr id="3" name="对象 2">
                        <a:extLst>
                          <a:ext uri="{FF2B5EF4-FFF2-40B4-BE49-F238E27FC236}">
                            <a16:creationId xmlns:a16="http://schemas.microsoft.com/office/drawing/2014/main" id="{CC8BFF2B-B2DF-404F-3F7F-B8FA11C413EB}"/>
                          </a:ext>
                        </a:extLst>
                      </p:cNvPr>
                      <p:cNvPicPr/>
                      <p:nvPr/>
                    </p:nvPicPr>
                    <p:blipFill>
                      <a:blip r:embed="rId4"/>
                      <a:stretch>
                        <a:fillRect/>
                      </a:stretch>
                    </p:blipFill>
                    <p:spPr>
                      <a:xfrm>
                        <a:off x="8904312" y="1655211"/>
                        <a:ext cx="1449387" cy="349250"/>
                      </a:xfrm>
                      <a:prstGeom prst="rect">
                        <a:avLst/>
                      </a:prstGeom>
                    </p:spPr>
                  </p:pic>
                </p:oleObj>
              </mc:Fallback>
            </mc:AlternateContent>
          </a:graphicData>
        </a:graphic>
      </p:graphicFrame>
      <p:sp>
        <p:nvSpPr>
          <p:cNvPr id="3" name="灯片编号占位符 3">
            <a:extLst>
              <a:ext uri="{FF2B5EF4-FFF2-40B4-BE49-F238E27FC236}">
                <a16:creationId xmlns:a16="http://schemas.microsoft.com/office/drawing/2014/main" id="{A532EB3A-62B7-A6A1-0FA9-6BE52688B5A3}"/>
              </a:ext>
            </a:extLst>
          </p:cNvPr>
          <p:cNvSpPr txBox="1">
            <a:spLocks/>
          </p:cNvSpPr>
          <p:nvPr/>
        </p:nvSpPr>
        <p:spPr bwMode="auto">
          <a:xfrm>
            <a:off x="11568608" y="6417096"/>
            <a:ext cx="504056" cy="396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charset="0"/>
                <a:ea typeface="MS PGothic" pitchFamily="34" charset="-128"/>
                <a:cs typeface="+mn-cs"/>
              </a:defRPr>
            </a:lvl1pPr>
            <a:lvl2pPr marL="457200" algn="l" rtl="0" fontAlgn="base">
              <a:spcBef>
                <a:spcPct val="0"/>
              </a:spcBef>
              <a:spcAft>
                <a:spcPct val="0"/>
              </a:spcAft>
              <a:defRPr sz="2800" kern="1200">
                <a:solidFill>
                  <a:schemeClr val="tx1"/>
                </a:solidFill>
                <a:latin typeface="Arial" charset="0"/>
                <a:ea typeface="MS PGothic" pitchFamily="34" charset="-128"/>
                <a:cs typeface="+mn-cs"/>
              </a:defRPr>
            </a:lvl2pPr>
            <a:lvl3pPr marL="914400" algn="l" rtl="0" fontAlgn="base">
              <a:spcBef>
                <a:spcPct val="0"/>
              </a:spcBef>
              <a:spcAft>
                <a:spcPct val="0"/>
              </a:spcAft>
              <a:defRPr sz="2800" kern="1200">
                <a:solidFill>
                  <a:schemeClr val="tx1"/>
                </a:solidFill>
                <a:latin typeface="Arial" charset="0"/>
                <a:ea typeface="MS PGothic" pitchFamily="34" charset="-128"/>
                <a:cs typeface="+mn-cs"/>
              </a:defRPr>
            </a:lvl3pPr>
            <a:lvl4pPr marL="1371600" algn="l" rtl="0" fontAlgn="base">
              <a:spcBef>
                <a:spcPct val="0"/>
              </a:spcBef>
              <a:spcAft>
                <a:spcPct val="0"/>
              </a:spcAft>
              <a:defRPr sz="2800" kern="1200">
                <a:solidFill>
                  <a:schemeClr val="tx1"/>
                </a:solidFill>
                <a:latin typeface="Arial" charset="0"/>
                <a:ea typeface="MS PGothic" pitchFamily="34" charset="-128"/>
                <a:cs typeface="+mn-cs"/>
              </a:defRPr>
            </a:lvl4pPr>
            <a:lvl5pPr marL="1828800" algn="l" rtl="0" fontAlgn="base">
              <a:spcBef>
                <a:spcPct val="0"/>
              </a:spcBef>
              <a:spcAft>
                <a:spcPct val="0"/>
              </a:spcAft>
              <a:defRPr sz="2800" kern="1200">
                <a:solidFill>
                  <a:schemeClr val="tx1"/>
                </a:solidFill>
                <a:latin typeface="Arial" charset="0"/>
                <a:ea typeface="MS PGothic" pitchFamily="34" charset="-128"/>
                <a:cs typeface="+mn-cs"/>
              </a:defRPr>
            </a:lvl5pPr>
            <a:lvl6pPr marL="2286000" algn="l" defTabSz="914400" rtl="0" eaLnBrk="1" latinLnBrk="0" hangingPunct="1">
              <a:defRPr sz="2800" kern="1200">
                <a:solidFill>
                  <a:schemeClr val="tx1"/>
                </a:solidFill>
                <a:latin typeface="Arial" charset="0"/>
                <a:ea typeface="MS PGothic" pitchFamily="34" charset="-128"/>
                <a:cs typeface="+mn-cs"/>
              </a:defRPr>
            </a:lvl6pPr>
            <a:lvl7pPr marL="2743200" algn="l" defTabSz="914400" rtl="0" eaLnBrk="1" latinLnBrk="0" hangingPunct="1">
              <a:defRPr sz="2800" kern="1200">
                <a:solidFill>
                  <a:schemeClr val="tx1"/>
                </a:solidFill>
                <a:latin typeface="Arial" charset="0"/>
                <a:ea typeface="MS PGothic" pitchFamily="34" charset="-128"/>
                <a:cs typeface="+mn-cs"/>
              </a:defRPr>
            </a:lvl7pPr>
            <a:lvl8pPr marL="3200400" algn="l" defTabSz="914400" rtl="0" eaLnBrk="1" latinLnBrk="0" hangingPunct="1">
              <a:defRPr sz="2800" kern="1200">
                <a:solidFill>
                  <a:schemeClr val="tx1"/>
                </a:solidFill>
                <a:latin typeface="Arial" charset="0"/>
                <a:ea typeface="MS PGothic" pitchFamily="34" charset="-128"/>
                <a:cs typeface="+mn-cs"/>
              </a:defRPr>
            </a:lvl8pPr>
            <a:lvl9pPr marL="3657600" algn="l" defTabSz="914400" rtl="0" eaLnBrk="1" latinLnBrk="0" hangingPunct="1">
              <a:defRPr sz="2800" kern="1200">
                <a:solidFill>
                  <a:schemeClr val="tx1"/>
                </a:solidFill>
                <a:latin typeface="Arial" charset="0"/>
                <a:ea typeface="MS PGothic"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041D2FE-8387-4C7C-A2DB-378BA1F9E9F5}" type="slidenum">
              <a:rPr kumimoji="0" lang="zh-CN" altLang="en-US" sz="1400" b="0" i="0" u="none" strike="noStrike" kern="1200" cap="none" spc="0" normalizeH="0" baseline="0" noProof="0" smtClean="0">
                <a:ln>
                  <a:noFill/>
                </a:ln>
                <a:solidFill>
                  <a:srgbClr val="000000"/>
                </a:solidFill>
                <a:effectLst/>
                <a:uLnTx/>
                <a:uFillTx/>
                <a:latin typeface="Arial"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zh-CN" sz="1400" b="0" i="0" u="none" strike="noStrike" kern="1200" cap="none" spc="0" normalizeH="0" baseline="0" noProof="0" dirty="0">
              <a:ln>
                <a:noFill/>
              </a:ln>
              <a:solidFill>
                <a:srgbClr val="000000"/>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1572901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BE7F9BDA-05F1-F35B-BA67-6658C705CAD4}"/>
              </a:ext>
            </a:extLst>
          </p:cNvPr>
          <p:cNvSpPr txBox="1"/>
          <p:nvPr/>
        </p:nvSpPr>
        <p:spPr>
          <a:xfrm>
            <a:off x="8248615" y="1049405"/>
            <a:ext cx="2297987" cy="338554"/>
          </a:xfrm>
          <a:prstGeom prst="rect">
            <a:avLst/>
          </a:prstGeom>
          <a:noFill/>
        </p:spPr>
        <p:txBody>
          <a:bodyPr wrap="square" rtlCol="0">
            <a:spAutoFit/>
          </a:bodyPr>
          <a:lstStyle/>
          <a:p>
            <a:r>
              <a:rPr lang="en-US" altLang="zh-CN" sz="1600" dirty="0"/>
              <a:t>For a specific geometry</a:t>
            </a:r>
            <a:endParaRPr lang="zh-CN" altLang="en-US" sz="1600" dirty="0"/>
          </a:p>
        </p:txBody>
      </p:sp>
      <p:sp>
        <p:nvSpPr>
          <p:cNvPr id="5" name="矩形 4">
            <a:extLst>
              <a:ext uri="{FF2B5EF4-FFF2-40B4-BE49-F238E27FC236}">
                <a16:creationId xmlns:a16="http://schemas.microsoft.com/office/drawing/2014/main" id="{1491ACF0-214E-04DA-D2D7-8B4047683BB4}"/>
              </a:ext>
            </a:extLst>
          </p:cNvPr>
          <p:cNvSpPr/>
          <p:nvPr/>
        </p:nvSpPr>
        <p:spPr>
          <a:xfrm>
            <a:off x="8480011" y="2244304"/>
            <a:ext cx="1963999" cy="1077218"/>
          </a:xfrm>
          <a:prstGeom prst="rect">
            <a:avLst/>
          </a:prstGeom>
        </p:spPr>
        <p:txBody>
          <a:bodyPr wrap="none">
            <a:spAutoFit/>
          </a:bodyPr>
          <a:lstStyle/>
          <a:p>
            <a:r>
              <a:rPr lang="en-US" altLang="zh-CN" sz="1600" dirty="0"/>
              <a:t>Frequency =</a:t>
            </a:r>
            <a:r>
              <a:rPr lang="zh-CN" altLang="en-US" sz="1600" dirty="0"/>
              <a:t> </a:t>
            </a:r>
            <a:r>
              <a:rPr lang="en-US" altLang="zh-CN" sz="1600" dirty="0"/>
              <a:t>19 GHz </a:t>
            </a:r>
          </a:p>
          <a:p>
            <a:r>
              <a:rPr lang="en-US" altLang="zh-CN" sz="1600" dirty="0"/>
              <a:t>Windspeed = 10m/s </a:t>
            </a:r>
          </a:p>
          <a:p>
            <a:r>
              <a:rPr lang="en-US" altLang="zh-CN" sz="1600" dirty="0"/>
              <a:t>SST = 285K </a:t>
            </a:r>
          </a:p>
          <a:p>
            <a:r>
              <a:rPr lang="en-US" altLang="zh-CN" sz="1600" dirty="0"/>
              <a:t>SSS = 35‰</a:t>
            </a:r>
            <a:endParaRPr lang="zh-CN" altLang="en-US" sz="1600" dirty="0"/>
          </a:p>
        </p:txBody>
      </p:sp>
      <p:sp>
        <p:nvSpPr>
          <p:cNvPr id="6" name="Rectangle 49">
            <a:extLst>
              <a:ext uri="{FF2B5EF4-FFF2-40B4-BE49-F238E27FC236}">
                <a16:creationId xmlns:a16="http://schemas.microsoft.com/office/drawing/2014/main" id="{088A575D-DF8D-631C-C3D8-6F2212111480}"/>
              </a:ext>
            </a:extLst>
          </p:cNvPr>
          <p:cNvSpPr txBox="1"/>
          <p:nvPr/>
        </p:nvSpPr>
        <p:spPr>
          <a:xfrm>
            <a:off x="8279943" y="3789040"/>
            <a:ext cx="3648705" cy="2554541"/>
          </a:xfrm>
          <a:prstGeom prst="rect">
            <a:avLst/>
          </a:prstGeom>
          <a:ln w="12700">
            <a:miter lim="400000"/>
          </a:ln>
        </p:spPr>
        <p:txBody>
          <a:bodyPr wrap="square" lIns="45718" tIns="45718" rIns="45718" bIns="45718">
            <a:spAutoFit/>
          </a:bodyPr>
          <a:lstStyle/>
          <a:p>
            <a:pPr marL="285750" indent="-285750">
              <a:buFont typeface="Arial" panose="020B0604020202020204" pitchFamily="34" charset="0"/>
              <a:buChar char="•"/>
            </a:pPr>
            <a:r>
              <a:rPr lang="en-US" altLang="zh-CN" sz="1600" dirty="0"/>
              <a:t>All elements are with obvious symmetry structure about wind direction (even symmetry, odd symmetry)</a:t>
            </a:r>
          </a:p>
          <a:p>
            <a:pPr marL="285750" indent="-285750">
              <a:buFont typeface="Arial" panose="020B0604020202020204" pitchFamily="34" charset="0"/>
              <a:buChar char="•"/>
            </a:pPr>
            <a:r>
              <a:rPr lang="en-US" altLang="zh-CN" sz="1600" dirty="0"/>
              <a:t>All elements change with azimuth angle and zenith angle, and the influence of zenith angle is more significant.</a:t>
            </a:r>
          </a:p>
          <a:p>
            <a:pPr marL="285750" indent="-285750">
              <a:buFont typeface="Arial" panose="020B0604020202020204" pitchFamily="34" charset="0"/>
              <a:buChar char="•"/>
            </a:pPr>
            <a:r>
              <a:rPr lang="en-US" altLang="zh-CN" sz="1600" dirty="0"/>
              <a:t>All elements decrease with increasing frequency.</a:t>
            </a:r>
          </a:p>
        </p:txBody>
      </p:sp>
      <p:sp>
        <p:nvSpPr>
          <p:cNvPr id="8" name="标题 1">
            <a:extLst>
              <a:ext uri="{FF2B5EF4-FFF2-40B4-BE49-F238E27FC236}">
                <a16:creationId xmlns:a16="http://schemas.microsoft.com/office/drawing/2014/main" id="{996D7E11-A279-C02D-C82A-15C964A8A777}"/>
              </a:ext>
            </a:extLst>
          </p:cNvPr>
          <p:cNvSpPr txBox="1">
            <a:spLocks/>
          </p:cNvSpPr>
          <p:nvPr/>
        </p:nvSpPr>
        <p:spPr>
          <a:xfrm>
            <a:off x="-145356" y="239014"/>
            <a:ext cx="12192000" cy="5861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21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altLang="zh-CN" sz="2800" b="1" dirty="0" err="1">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pBRDF</a:t>
            </a:r>
            <a:r>
              <a:rPr lang="en-US" altLang="zh-CN" sz="2800" b="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 Matrix (A) Distribution</a:t>
            </a:r>
            <a:endParaRPr kumimoji="0" lang="zh-C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华文中宋" panose="02010600040101010101" pitchFamily="2" charset="-122"/>
              <a:cs typeface="Times New Roman" panose="02020603050405020304" pitchFamily="18" charset="0"/>
            </a:endParaRPr>
          </a:p>
        </p:txBody>
      </p:sp>
      <p:graphicFrame>
        <p:nvGraphicFramePr>
          <p:cNvPr id="7" name="对象 6">
            <a:extLst>
              <a:ext uri="{FF2B5EF4-FFF2-40B4-BE49-F238E27FC236}">
                <a16:creationId xmlns:a16="http://schemas.microsoft.com/office/drawing/2014/main" id="{C26BDFD1-86B8-3736-366D-4729875A4B6C}"/>
              </a:ext>
            </a:extLst>
          </p:cNvPr>
          <p:cNvGraphicFramePr>
            <a:graphicFrameLocks noChangeAspect="1"/>
          </p:cNvGraphicFramePr>
          <p:nvPr>
            <p:extLst>
              <p:ext uri="{D42A27DB-BD31-4B8C-83A1-F6EECF244321}">
                <p14:modId xmlns:p14="http://schemas.microsoft.com/office/powerpoint/2010/main" val="668111847"/>
              </p:ext>
            </p:extLst>
          </p:nvPr>
        </p:nvGraphicFramePr>
        <p:xfrm>
          <a:off x="8513836" y="1602161"/>
          <a:ext cx="1449387" cy="349250"/>
        </p:xfrm>
        <a:graphic>
          <a:graphicData uri="http://schemas.openxmlformats.org/presentationml/2006/ole">
            <mc:AlternateContent xmlns:mc="http://schemas.openxmlformats.org/markup-compatibility/2006">
              <mc:Choice xmlns:v="urn:schemas-microsoft-com:vml" Requires="v">
                <p:oleObj name="Equation" r:id="rId2" imgW="787320" imgH="190440" progId="Equation.DSMT4">
                  <p:embed/>
                </p:oleObj>
              </mc:Choice>
              <mc:Fallback>
                <p:oleObj name="Equation" r:id="rId2" imgW="787320" imgH="190440" progId="Equation.DSMT4">
                  <p:embed/>
                  <p:pic>
                    <p:nvPicPr>
                      <p:cNvPr id="7" name="对象 6">
                        <a:extLst>
                          <a:ext uri="{FF2B5EF4-FFF2-40B4-BE49-F238E27FC236}">
                            <a16:creationId xmlns:a16="http://schemas.microsoft.com/office/drawing/2014/main" id="{C26BDFD1-86B8-3736-366D-4729875A4B6C}"/>
                          </a:ext>
                        </a:extLst>
                      </p:cNvPr>
                      <p:cNvPicPr/>
                      <p:nvPr/>
                    </p:nvPicPr>
                    <p:blipFill>
                      <a:blip r:embed="rId3"/>
                      <a:stretch>
                        <a:fillRect/>
                      </a:stretch>
                    </p:blipFill>
                    <p:spPr>
                      <a:xfrm>
                        <a:off x="8513836" y="1602161"/>
                        <a:ext cx="1449387" cy="349250"/>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B6BAA849-24A3-F405-2991-CEC516E547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990" y="1049405"/>
            <a:ext cx="7514234" cy="57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3">
            <a:extLst>
              <a:ext uri="{FF2B5EF4-FFF2-40B4-BE49-F238E27FC236}">
                <a16:creationId xmlns:a16="http://schemas.microsoft.com/office/drawing/2014/main" id="{5D47BE5A-5917-676A-71FA-2664AAFD6236}"/>
              </a:ext>
            </a:extLst>
          </p:cNvPr>
          <p:cNvSpPr txBox="1">
            <a:spLocks/>
          </p:cNvSpPr>
          <p:nvPr/>
        </p:nvSpPr>
        <p:spPr bwMode="auto">
          <a:xfrm>
            <a:off x="11568608" y="6417096"/>
            <a:ext cx="504056" cy="396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charset="0"/>
                <a:ea typeface="MS PGothic" pitchFamily="34" charset="-128"/>
                <a:cs typeface="+mn-cs"/>
              </a:defRPr>
            </a:lvl1pPr>
            <a:lvl2pPr marL="457200" algn="l" rtl="0" fontAlgn="base">
              <a:spcBef>
                <a:spcPct val="0"/>
              </a:spcBef>
              <a:spcAft>
                <a:spcPct val="0"/>
              </a:spcAft>
              <a:defRPr sz="2800" kern="1200">
                <a:solidFill>
                  <a:schemeClr val="tx1"/>
                </a:solidFill>
                <a:latin typeface="Arial" charset="0"/>
                <a:ea typeface="MS PGothic" pitchFamily="34" charset="-128"/>
                <a:cs typeface="+mn-cs"/>
              </a:defRPr>
            </a:lvl2pPr>
            <a:lvl3pPr marL="914400" algn="l" rtl="0" fontAlgn="base">
              <a:spcBef>
                <a:spcPct val="0"/>
              </a:spcBef>
              <a:spcAft>
                <a:spcPct val="0"/>
              </a:spcAft>
              <a:defRPr sz="2800" kern="1200">
                <a:solidFill>
                  <a:schemeClr val="tx1"/>
                </a:solidFill>
                <a:latin typeface="Arial" charset="0"/>
                <a:ea typeface="MS PGothic" pitchFamily="34" charset="-128"/>
                <a:cs typeface="+mn-cs"/>
              </a:defRPr>
            </a:lvl3pPr>
            <a:lvl4pPr marL="1371600" algn="l" rtl="0" fontAlgn="base">
              <a:spcBef>
                <a:spcPct val="0"/>
              </a:spcBef>
              <a:spcAft>
                <a:spcPct val="0"/>
              </a:spcAft>
              <a:defRPr sz="2800" kern="1200">
                <a:solidFill>
                  <a:schemeClr val="tx1"/>
                </a:solidFill>
                <a:latin typeface="Arial" charset="0"/>
                <a:ea typeface="MS PGothic" pitchFamily="34" charset="-128"/>
                <a:cs typeface="+mn-cs"/>
              </a:defRPr>
            </a:lvl4pPr>
            <a:lvl5pPr marL="1828800" algn="l" rtl="0" fontAlgn="base">
              <a:spcBef>
                <a:spcPct val="0"/>
              </a:spcBef>
              <a:spcAft>
                <a:spcPct val="0"/>
              </a:spcAft>
              <a:defRPr sz="2800" kern="1200">
                <a:solidFill>
                  <a:schemeClr val="tx1"/>
                </a:solidFill>
                <a:latin typeface="Arial" charset="0"/>
                <a:ea typeface="MS PGothic" pitchFamily="34" charset="-128"/>
                <a:cs typeface="+mn-cs"/>
              </a:defRPr>
            </a:lvl5pPr>
            <a:lvl6pPr marL="2286000" algn="l" defTabSz="914400" rtl="0" eaLnBrk="1" latinLnBrk="0" hangingPunct="1">
              <a:defRPr sz="2800" kern="1200">
                <a:solidFill>
                  <a:schemeClr val="tx1"/>
                </a:solidFill>
                <a:latin typeface="Arial" charset="0"/>
                <a:ea typeface="MS PGothic" pitchFamily="34" charset="-128"/>
                <a:cs typeface="+mn-cs"/>
              </a:defRPr>
            </a:lvl6pPr>
            <a:lvl7pPr marL="2743200" algn="l" defTabSz="914400" rtl="0" eaLnBrk="1" latinLnBrk="0" hangingPunct="1">
              <a:defRPr sz="2800" kern="1200">
                <a:solidFill>
                  <a:schemeClr val="tx1"/>
                </a:solidFill>
                <a:latin typeface="Arial" charset="0"/>
                <a:ea typeface="MS PGothic" pitchFamily="34" charset="-128"/>
                <a:cs typeface="+mn-cs"/>
              </a:defRPr>
            </a:lvl7pPr>
            <a:lvl8pPr marL="3200400" algn="l" defTabSz="914400" rtl="0" eaLnBrk="1" latinLnBrk="0" hangingPunct="1">
              <a:defRPr sz="2800" kern="1200">
                <a:solidFill>
                  <a:schemeClr val="tx1"/>
                </a:solidFill>
                <a:latin typeface="Arial" charset="0"/>
                <a:ea typeface="MS PGothic" pitchFamily="34" charset="-128"/>
                <a:cs typeface="+mn-cs"/>
              </a:defRPr>
            </a:lvl8pPr>
            <a:lvl9pPr marL="3657600" algn="l" defTabSz="914400" rtl="0" eaLnBrk="1" latinLnBrk="0" hangingPunct="1">
              <a:defRPr sz="2800" kern="1200">
                <a:solidFill>
                  <a:schemeClr val="tx1"/>
                </a:solidFill>
                <a:latin typeface="Arial" charset="0"/>
                <a:ea typeface="MS PGothic"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041D2FE-8387-4C7C-A2DB-378BA1F9E9F5}" type="slidenum">
              <a:rPr kumimoji="0" lang="zh-CN" altLang="en-US" sz="1400" b="0" i="0" u="none" strike="noStrike" kern="1200" cap="none" spc="0" normalizeH="0" baseline="0" noProof="0" smtClean="0">
                <a:ln>
                  <a:noFill/>
                </a:ln>
                <a:solidFill>
                  <a:srgbClr val="000000"/>
                </a:solidFill>
                <a:effectLst/>
                <a:uLnTx/>
                <a:uFillTx/>
                <a:latin typeface="Arial"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zh-CN" sz="1400" b="0" i="0" u="none" strike="noStrike" kern="1200" cap="none" spc="0" normalizeH="0" baseline="0" noProof="0" dirty="0">
              <a:ln>
                <a:noFill/>
              </a:ln>
              <a:solidFill>
                <a:srgbClr val="000000"/>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2880427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a:extLst>
              <a:ext uri="{FF2B5EF4-FFF2-40B4-BE49-F238E27FC236}">
                <a16:creationId xmlns:a16="http://schemas.microsoft.com/office/drawing/2014/main" id="{CC8BFF2B-B2DF-404F-3F7F-B8FA11C413EB}"/>
              </a:ext>
            </a:extLst>
          </p:cNvPr>
          <p:cNvGraphicFramePr>
            <a:graphicFrameLocks noChangeAspect="1"/>
          </p:cNvGraphicFramePr>
          <p:nvPr>
            <p:extLst>
              <p:ext uri="{D42A27DB-BD31-4B8C-83A1-F6EECF244321}">
                <p14:modId xmlns:p14="http://schemas.microsoft.com/office/powerpoint/2010/main" val="4183332301"/>
              </p:ext>
            </p:extLst>
          </p:nvPr>
        </p:nvGraphicFramePr>
        <p:xfrm>
          <a:off x="8853488" y="1763713"/>
          <a:ext cx="1449387" cy="349250"/>
        </p:xfrm>
        <a:graphic>
          <a:graphicData uri="http://schemas.openxmlformats.org/presentationml/2006/ole">
            <mc:AlternateContent xmlns:mc="http://schemas.openxmlformats.org/markup-compatibility/2006">
              <mc:Choice xmlns:v="urn:schemas-microsoft-com:vml" Requires="v">
                <p:oleObj name="Equation" r:id="rId3" imgW="787320" imgH="190440" progId="Equation.DSMT4">
                  <p:embed/>
                </p:oleObj>
              </mc:Choice>
              <mc:Fallback>
                <p:oleObj name="Equation" r:id="rId3" imgW="787320" imgH="190440" progId="Equation.DSMT4">
                  <p:embed/>
                  <p:pic>
                    <p:nvPicPr>
                      <p:cNvPr id="3" name="对象 2">
                        <a:extLst>
                          <a:ext uri="{FF2B5EF4-FFF2-40B4-BE49-F238E27FC236}">
                            <a16:creationId xmlns:a16="http://schemas.microsoft.com/office/drawing/2014/main" id="{1E71D6FE-4D3A-4E9A-BC86-392CFC7C0123}"/>
                          </a:ext>
                        </a:extLst>
                      </p:cNvPr>
                      <p:cNvPicPr/>
                      <p:nvPr/>
                    </p:nvPicPr>
                    <p:blipFill>
                      <a:blip r:embed="rId4"/>
                      <a:stretch>
                        <a:fillRect/>
                      </a:stretch>
                    </p:blipFill>
                    <p:spPr>
                      <a:xfrm>
                        <a:off x="8853488" y="1763713"/>
                        <a:ext cx="1449387" cy="349250"/>
                      </a:xfrm>
                      <a:prstGeom prst="rect">
                        <a:avLst/>
                      </a:prstGeom>
                    </p:spPr>
                  </p:pic>
                </p:oleObj>
              </mc:Fallback>
            </mc:AlternateContent>
          </a:graphicData>
        </a:graphic>
      </p:graphicFrame>
      <p:sp>
        <p:nvSpPr>
          <p:cNvPr id="4" name="文本框 3">
            <a:extLst>
              <a:ext uri="{FF2B5EF4-FFF2-40B4-BE49-F238E27FC236}">
                <a16:creationId xmlns:a16="http://schemas.microsoft.com/office/drawing/2014/main" id="{5432574C-48F4-4EC9-331A-AA23570117C7}"/>
              </a:ext>
            </a:extLst>
          </p:cNvPr>
          <p:cNvSpPr txBox="1"/>
          <p:nvPr/>
        </p:nvSpPr>
        <p:spPr>
          <a:xfrm>
            <a:off x="8328248" y="1196752"/>
            <a:ext cx="2297987" cy="338554"/>
          </a:xfrm>
          <a:prstGeom prst="rect">
            <a:avLst/>
          </a:prstGeom>
          <a:noFill/>
        </p:spPr>
        <p:txBody>
          <a:bodyPr wrap="square" rtlCol="0">
            <a:spAutoFit/>
          </a:bodyPr>
          <a:lstStyle/>
          <a:p>
            <a:r>
              <a:rPr lang="en-US" altLang="zh-CN" sz="1600" dirty="0"/>
              <a:t>For a specific geometry</a:t>
            </a:r>
            <a:endParaRPr lang="zh-CN" altLang="en-US" sz="1600" dirty="0"/>
          </a:p>
        </p:txBody>
      </p:sp>
      <p:sp>
        <p:nvSpPr>
          <p:cNvPr id="5" name="矩形 4">
            <a:extLst>
              <a:ext uri="{FF2B5EF4-FFF2-40B4-BE49-F238E27FC236}">
                <a16:creationId xmlns:a16="http://schemas.microsoft.com/office/drawing/2014/main" id="{9C5C014B-5005-6BD5-E4D1-AA48C3E975F1}"/>
              </a:ext>
            </a:extLst>
          </p:cNvPr>
          <p:cNvSpPr/>
          <p:nvPr/>
        </p:nvSpPr>
        <p:spPr>
          <a:xfrm>
            <a:off x="8335687" y="2566213"/>
            <a:ext cx="2484988" cy="1077218"/>
          </a:xfrm>
          <a:prstGeom prst="rect">
            <a:avLst/>
          </a:prstGeom>
        </p:spPr>
        <p:txBody>
          <a:bodyPr wrap="square">
            <a:spAutoFit/>
          </a:bodyPr>
          <a:lstStyle/>
          <a:p>
            <a:r>
              <a:rPr lang="en-US" altLang="zh-CN" sz="1600" dirty="0"/>
              <a:t>Frequency</a:t>
            </a:r>
            <a:r>
              <a:rPr lang="zh-CN" altLang="en-US" sz="1600" dirty="0"/>
              <a:t> </a:t>
            </a:r>
            <a:r>
              <a:rPr lang="en-US" altLang="zh-CN" sz="1600" dirty="0"/>
              <a:t>= 37GHz </a:t>
            </a:r>
          </a:p>
          <a:p>
            <a:r>
              <a:rPr lang="en-US" altLang="zh-CN" sz="1600" dirty="0"/>
              <a:t>Zenith angle = 45°</a:t>
            </a:r>
          </a:p>
          <a:p>
            <a:r>
              <a:rPr lang="en-US" altLang="zh-CN" sz="1600" dirty="0"/>
              <a:t>SST =  285K </a:t>
            </a:r>
          </a:p>
          <a:p>
            <a:r>
              <a:rPr lang="en-US" altLang="zh-CN" sz="1600" dirty="0"/>
              <a:t>SSS = 35‰</a:t>
            </a:r>
            <a:endParaRPr lang="zh-CN" altLang="en-US" sz="1600" dirty="0"/>
          </a:p>
        </p:txBody>
      </p:sp>
      <p:pic>
        <p:nvPicPr>
          <p:cNvPr id="6" name="Picture 3">
            <a:extLst>
              <a:ext uri="{FF2B5EF4-FFF2-40B4-BE49-F238E27FC236}">
                <a16:creationId xmlns:a16="http://schemas.microsoft.com/office/drawing/2014/main" id="{DB136B9D-0974-213F-EA13-2A868619A8C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926" y="1196752"/>
            <a:ext cx="7260386" cy="566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a:extLst>
              <a:ext uri="{FF2B5EF4-FFF2-40B4-BE49-F238E27FC236}">
                <a16:creationId xmlns:a16="http://schemas.microsoft.com/office/drawing/2014/main" id="{6B9172EB-B729-AA24-4E0E-3A255E3C2C3C}"/>
              </a:ext>
            </a:extLst>
          </p:cNvPr>
          <p:cNvSpPr/>
          <p:nvPr/>
        </p:nvSpPr>
        <p:spPr>
          <a:xfrm>
            <a:off x="8292409" y="4293096"/>
            <a:ext cx="3488541" cy="1969770"/>
          </a:xfrm>
          <a:prstGeom prst="rect">
            <a:avLst/>
          </a:prstGeom>
        </p:spPr>
        <p:txBody>
          <a:bodyPr wrap="square">
            <a:spAutoFit/>
          </a:bodyPr>
          <a:lstStyle/>
          <a:p>
            <a:pPr marL="342900" indent="-342900">
              <a:spcAft>
                <a:spcPts val="600"/>
              </a:spcAft>
              <a:buFont typeface="+mj-lt"/>
              <a:buAutoNum type="arabicPeriod"/>
            </a:pPr>
            <a:r>
              <a:rPr lang="en-US" altLang="zh-CN" sz="1600" b="1" dirty="0" err="1">
                <a:cs typeface="Times New Roman" panose="02020603050405020304" pitchFamily="18" charset="0"/>
              </a:rPr>
              <a:t>pBDRF</a:t>
            </a:r>
            <a:r>
              <a:rPr lang="en-US" altLang="zh-CN" sz="1600" b="1" dirty="0">
                <a:cs typeface="Times New Roman" panose="02020603050405020304" pitchFamily="18" charset="0"/>
              </a:rPr>
              <a:t> elements can have a unit of inverse solid angle (sr</a:t>
            </a:r>
            <a:r>
              <a:rPr lang="en-US" altLang="zh-CN" sz="1600" b="1" baseline="30000" dirty="0">
                <a:cs typeface="Times New Roman" panose="02020603050405020304" pitchFamily="18" charset="0"/>
              </a:rPr>
              <a:t>-1</a:t>
            </a:r>
            <a:r>
              <a:rPr lang="en-US" altLang="zh-CN" sz="1600" b="1" dirty="0">
                <a:cs typeface="Times New Roman" panose="02020603050405020304" pitchFamily="18" charset="0"/>
              </a:rPr>
              <a:t>)</a:t>
            </a:r>
          </a:p>
          <a:p>
            <a:pPr marL="342900" indent="-342900">
              <a:spcAft>
                <a:spcPts val="600"/>
              </a:spcAft>
              <a:buFont typeface="+mj-lt"/>
              <a:buAutoNum type="arabicPeriod"/>
            </a:pPr>
            <a:r>
              <a:rPr lang="en-US" altLang="zh-CN" sz="1600" b="1" dirty="0">
                <a:cs typeface="Times New Roman" panose="02020603050405020304" pitchFamily="18" charset="0"/>
              </a:rPr>
              <a:t>Thus, the magnitudes can be  greater than 1</a:t>
            </a:r>
          </a:p>
          <a:p>
            <a:pPr marL="342900" indent="-342900">
              <a:spcAft>
                <a:spcPts val="600"/>
              </a:spcAft>
              <a:buFont typeface="+mj-lt"/>
              <a:buAutoNum type="arabicPeriod"/>
            </a:pPr>
            <a:r>
              <a:rPr lang="en-US" altLang="zh-CN" sz="1600" b="1" dirty="0">
                <a:cs typeface="Times New Roman" panose="02020603050405020304" pitchFamily="18" charset="0"/>
              </a:rPr>
              <a:t>As </a:t>
            </a:r>
            <a:r>
              <a:rPr lang="zh-CN" altLang="en-US" sz="1600" b="1" dirty="0">
                <a:cs typeface="Times New Roman" panose="02020603050405020304" pitchFamily="18" charset="0"/>
              </a:rPr>
              <a:t> wind speed increases, the </a:t>
            </a:r>
            <a:r>
              <a:rPr lang="en-US" altLang="zh-CN" sz="1600" b="1" dirty="0">
                <a:cs typeface="Times New Roman" panose="02020603050405020304" pitchFamily="18" charset="0"/>
              </a:rPr>
              <a:t>harmonic </a:t>
            </a:r>
            <a:r>
              <a:rPr lang="zh-CN" altLang="en-US" sz="1600" b="1" dirty="0">
                <a:cs typeface="Times New Roman" panose="02020603050405020304" pitchFamily="18" charset="0"/>
              </a:rPr>
              <a:t>amplitude</a:t>
            </a:r>
            <a:r>
              <a:rPr lang="en-US" altLang="zh-CN" sz="1600" b="1" dirty="0">
                <a:cs typeface="Times New Roman" panose="02020603050405020304" pitchFamily="18" charset="0"/>
              </a:rPr>
              <a:t>s of some elements </a:t>
            </a:r>
            <a:r>
              <a:rPr lang="zh-CN" altLang="en-US" sz="1600" b="1" dirty="0">
                <a:cs typeface="Times New Roman" panose="02020603050405020304" pitchFamily="18" charset="0"/>
              </a:rPr>
              <a:t>increases </a:t>
            </a:r>
            <a:r>
              <a:rPr lang="en-US" altLang="zh-CN" sz="1600" b="1" dirty="0">
                <a:cs typeface="Times New Roman" panose="02020603050405020304" pitchFamily="18" charset="0"/>
              </a:rPr>
              <a:t>significantly </a:t>
            </a:r>
            <a:r>
              <a:rPr lang="zh-CN" altLang="en-US" sz="1600" b="1" dirty="0">
                <a:cs typeface="Times New Roman" panose="02020603050405020304" pitchFamily="18" charset="0"/>
              </a:rPr>
              <a:t> </a:t>
            </a:r>
            <a:endParaRPr lang="en-US" altLang="zh-CN" sz="1600" b="1" dirty="0">
              <a:cs typeface="Times New Roman" panose="02020603050405020304" pitchFamily="18" charset="0"/>
            </a:endParaRPr>
          </a:p>
        </p:txBody>
      </p:sp>
      <p:sp>
        <p:nvSpPr>
          <p:cNvPr id="8" name="标题 1">
            <a:extLst>
              <a:ext uri="{FF2B5EF4-FFF2-40B4-BE49-F238E27FC236}">
                <a16:creationId xmlns:a16="http://schemas.microsoft.com/office/drawing/2014/main" id="{8296DB59-D5FC-3DBF-AE8E-FA1F28C1F5E1}"/>
              </a:ext>
            </a:extLst>
          </p:cNvPr>
          <p:cNvSpPr txBox="1">
            <a:spLocks/>
          </p:cNvSpPr>
          <p:nvPr/>
        </p:nvSpPr>
        <p:spPr>
          <a:xfrm>
            <a:off x="-145356" y="239014"/>
            <a:ext cx="12192000" cy="5861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21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altLang="zh-CN" sz="2800" b="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Windspeed Dependance of </a:t>
            </a:r>
            <a:r>
              <a:rPr lang="en-US" altLang="zh-CN" sz="2800" b="1" dirty="0" err="1">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pBRDF</a:t>
            </a:r>
            <a:r>
              <a:rPr lang="en-US" altLang="zh-CN" sz="2800" b="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 (A) Matrix </a:t>
            </a:r>
            <a:endParaRPr kumimoji="0" lang="zh-C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2" name="灯片编号占位符 3">
            <a:extLst>
              <a:ext uri="{FF2B5EF4-FFF2-40B4-BE49-F238E27FC236}">
                <a16:creationId xmlns:a16="http://schemas.microsoft.com/office/drawing/2014/main" id="{10FDF581-C347-9D54-7E7F-5C7ED453A916}"/>
              </a:ext>
            </a:extLst>
          </p:cNvPr>
          <p:cNvSpPr txBox="1">
            <a:spLocks/>
          </p:cNvSpPr>
          <p:nvPr/>
        </p:nvSpPr>
        <p:spPr bwMode="auto">
          <a:xfrm>
            <a:off x="11568608" y="6417096"/>
            <a:ext cx="504056" cy="396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charset="0"/>
                <a:ea typeface="MS PGothic" pitchFamily="34" charset="-128"/>
                <a:cs typeface="+mn-cs"/>
              </a:defRPr>
            </a:lvl1pPr>
            <a:lvl2pPr marL="457200" algn="l" rtl="0" fontAlgn="base">
              <a:spcBef>
                <a:spcPct val="0"/>
              </a:spcBef>
              <a:spcAft>
                <a:spcPct val="0"/>
              </a:spcAft>
              <a:defRPr sz="2800" kern="1200">
                <a:solidFill>
                  <a:schemeClr val="tx1"/>
                </a:solidFill>
                <a:latin typeface="Arial" charset="0"/>
                <a:ea typeface="MS PGothic" pitchFamily="34" charset="-128"/>
                <a:cs typeface="+mn-cs"/>
              </a:defRPr>
            </a:lvl2pPr>
            <a:lvl3pPr marL="914400" algn="l" rtl="0" fontAlgn="base">
              <a:spcBef>
                <a:spcPct val="0"/>
              </a:spcBef>
              <a:spcAft>
                <a:spcPct val="0"/>
              </a:spcAft>
              <a:defRPr sz="2800" kern="1200">
                <a:solidFill>
                  <a:schemeClr val="tx1"/>
                </a:solidFill>
                <a:latin typeface="Arial" charset="0"/>
                <a:ea typeface="MS PGothic" pitchFamily="34" charset="-128"/>
                <a:cs typeface="+mn-cs"/>
              </a:defRPr>
            </a:lvl3pPr>
            <a:lvl4pPr marL="1371600" algn="l" rtl="0" fontAlgn="base">
              <a:spcBef>
                <a:spcPct val="0"/>
              </a:spcBef>
              <a:spcAft>
                <a:spcPct val="0"/>
              </a:spcAft>
              <a:defRPr sz="2800" kern="1200">
                <a:solidFill>
                  <a:schemeClr val="tx1"/>
                </a:solidFill>
                <a:latin typeface="Arial" charset="0"/>
                <a:ea typeface="MS PGothic" pitchFamily="34" charset="-128"/>
                <a:cs typeface="+mn-cs"/>
              </a:defRPr>
            </a:lvl4pPr>
            <a:lvl5pPr marL="1828800" algn="l" rtl="0" fontAlgn="base">
              <a:spcBef>
                <a:spcPct val="0"/>
              </a:spcBef>
              <a:spcAft>
                <a:spcPct val="0"/>
              </a:spcAft>
              <a:defRPr sz="2800" kern="1200">
                <a:solidFill>
                  <a:schemeClr val="tx1"/>
                </a:solidFill>
                <a:latin typeface="Arial" charset="0"/>
                <a:ea typeface="MS PGothic" pitchFamily="34" charset="-128"/>
                <a:cs typeface="+mn-cs"/>
              </a:defRPr>
            </a:lvl5pPr>
            <a:lvl6pPr marL="2286000" algn="l" defTabSz="914400" rtl="0" eaLnBrk="1" latinLnBrk="0" hangingPunct="1">
              <a:defRPr sz="2800" kern="1200">
                <a:solidFill>
                  <a:schemeClr val="tx1"/>
                </a:solidFill>
                <a:latin typeface="Arial" charset="0"/>
                <a:ea typeface="MS PGothic" pitchFamily="34" charset="-128"/>
                <a:cs typeface="+mn-cs"/>
              </a:defRPr>
            </a:lvl6pPr>
            <a:lvl7pPr marL="2743200" algn="l" defTabSz="914400" rtl="0" eaLnBrk="1" latinLnBrk="0" hangingPunct="1">
              <a:defRPr sz="2800" kern="1200">
                <a:solidFill>
                  <a:schemeClr val="tx1"/>
                </a:solidFill>
                <a:latin typeface="Arial" charset="0"/>
                <a:ea typeface="MS PGothic" pitchFamily="34" charset="-128"/>
                <a:cs typeface="+mn-cs"/>
              </a:defRPr>
            </a:lvl7pPr>
            <a:lvl8pPr marL="3200400" algn="l" defTabSz="914400" rtl="0" eaLnBrk="1" latinLnBrk="0" hangingPunct="1">
              <a:defRPr sz="2800" kern="1200">
                <a:solidFill>
                  <a:schemeClr val="tx1"/>
                </a:solidFill>
                <a:latin typeface="Arial" charset="0"/>
                <a:ea typeface="MS PGothic" pitchFamily="34" charset="-128"/>
                <a:cs typeface="+mn-cs"/>
              </a:defRPr>
            </a:lvl8pPr>
            <a:lvl9pPr marL="3657600" algn="l" defTabSz="914400" rtl="0" eaLnBrk="1" latinLnBrk="0" hangingPunct="1">
              <a:defRPr sz="2800" kern="1200">
                <a:solidFill>
                  <a:schemeClr val="tx1"/>
                </a:solidFill>
                <a:latin typeface="Arial" charset="0"/>
                <a:ea typeface="MS PGothic"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041D2FE-8387-4C7C-A2DB-378BA1F9E9F5}" type="slidenum">
              <a:rPr kumimoji="0" lang="zh-CN" altLang="en-US" sz="1400" b="0" i="0" u="none" strike="noStrike" kern="1200" cap="none" spc="0" normalizeH="0" baseline="0" noProof="0" smtClean="0">
                <a:ln>
                  <a:noFill/>
                </a:ln>
                <a:solidFill>
                  <a:srgbClr val="000000"/>
                </a:solidFill>
                <a:effectLst/>
                <a:uLnTx/>
                <a:uFillTx/>
                <a:latin typeface="Arial"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zh-CN" sz="1400" b="0" i="0" u="none" strike="noStrike" kern="1200" cap="none" spc="0" normalizeH="0" baseline="0" noProof="0" dirty="0">
              <a:ln>
                <a:noFill/>
              </a:ln>
              <a:solidFill>
                <a:srgbClr val="000000"/>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2718488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B619BD4C-495F-CCC0-7BE0-AB770FEDDCD1}"/>
              </a:ext>
            </a:extLst>
          </p:cNvPr>
          <p:cNvSpPr/>
          <p:nvPr/>
        </p:nvSpPr>
        <p:spPr>
          <a:xfrm>
            <a:off x="280652" y="4236392"/>
            <a:ext cx="4227261" cy="2046714"/>
          </a:xfrm>
          <a:prstGeom prst="rect">
            <a:avLst/>
          </a:prstGeom>
        </p:spPr>
        <p:txBody>
          <a:bodyPr wrap="square">
            <a:spAutoFit/>
          </a:bodyPr>
          <a:lstStyle/>
          <a:p>
            <a:pPr marL="342900" indent="-342900">
              <a:spcAft>
                <a:spcPts val="600"/>
              </a:spcAft>
              <a:buAutoNum type="arabicPeriod"/>
            </a:pPr>
            <a:r>
              <a:rPr lang="en-US" altLang="zh-CN" sz="1600" b="1" dirty="0"/>
              <a:t>Reflected Tb increases with zenith angle</a:t>
            </a:r>
          </a:p>
          <a:p>
            <a:pPr marL="342900" indent="-342900">
              <a:spcAft>
                <a:spcPts val="600"/>
              </a:spcAft>
              <a:buAutoNum type="arabicPeriod"/>
            </a:pPr>
            <a:r>
              <a:rPr lang="en-US" altLang="zh-CN" sz="1600" b="1" dirty="0"/>
              <a:t>The coherent reflection from the geometric optics and small scale roughness (GO+SPM2) is the lowest</a:t>
            </a:r>
          </a:p>
          <a:p>
            <a:pPr marL="342900" indent="-342900">
              <a:spcAft>
                <a:spcPts val="600"/>
              </a:spcAft>
              <a:buAutoNum type="arabicPeriod"/>
            </a:pPr>
            <a:r>
              <a:rPr lang="en-US" altLang="zh-CN" sz="1600" b="1" dirty="0"/>
              <a:t>Geometric reflection does not produce the 3</a:t>
            </a:r>
            <a:r>
              <a:rPr lang="en-US" altLang="zh-CN" sz="1600" b="1" baseline="30000" dirty="0"/>
              <a:t>rd</a:t>
            </a:r>
            <a:r>
              <a:rPr lang="en-US" altLang="zh-CN" sz="1600" b="1" dirty="0"/>
              <a:t> and 4</a:t>
            </a:r>
            <a:r>
              <a:rPr lang="en-US" altLang="zh-CN" sz="1600" b="1" baseline="30000" dirty="0"/>
              <a:t>th</a:t>
            </a:r>
            <a:r>
              <a:rPr lang="en-US" altLang="zh-CN" sz="1600" b="1" dirty="0"/>
              <a:t> components</a:t>
            </a:r>
          </a:p>
          <a:p>
            <a:pPr marL="342900" indent="-342900">
              <a:spcAft>
                <a:spcPts val="600"/>
              </a:spcAft>
              <a:buAutoNum type="arabicPeriod"/>
            </a:pPr>
            <a:endParaRPr lang="zh-CN" altLang="en-US" sz="1600" b="1" dirty="0"/>
          </a:p>
        </p:txBody>
      </p:sp>
      <p:sp>
        <p:nvSpPr>
          <p:cNvPr id="9" name="矩形 8">
            <a:extLst>
              <a:ext uri="{FF2B5EF4-FFF2-40B4-BE49-F238E27FC236}">
                <a16:creationId xmlns:a16="http://schemas.microsoft.com/office/drawing/2014/main" id="{73450376-5B7C-BE8B-5614-AE49C30FBC3E}"/>
              </a:ext>
            </a:extLst>
          </p:cNvPr>
          <p:cNvSpPr/>
          <p:nvPr/>
        </p:nvSpPr>
        <p:spPr>
          <a:xfrm>
            <a:off x="190282" y="2278110"/>
            <a:ext cx="3764463" cy="1077218"/>
          </a:xfrm>
          <a:prstGeom prst="rect">
            <a:avLst/>
          </a:prstGeom>
        </p:spPr>
        <p:txBody>
          <a:bodyPr wrap="square">
            <a:spAutoFit/>
          </a:bodyPr>
          <a:lstStyle/>
          <a:p>
            <a:pPr marL="285750" indent="-285750">
              <a:buFont typeface="Arial" panose="020B0604020202020204" pitchFamily="34" charset="0"/>
              <a:buChar char="•"/>
            </a:pPr>
            <a:r>
              <a:rPr lang="en-US" altLang="zh-CN" sz="1600" dirty="0">
                <a:cs typeface="Times New Roman" panose="02020603050405020304" pitchFamily="18" charset="0"/>
              </a:rPr>
              <a:t>Frequency = 23.8GHz,</a:t>
            </a:r>
            <a:r>
              <a:rPr lang="zh-CN" altLang="en-US" sz="1600" dirty="0">
                <a:cs typeface="Times New Roman" panose="02020603050405020304" pitchFamily="18" charset="0"/>
              </a:rPr>
              <a:t> </a:t>
            </a:r>
            <a:r>
              <a:rPr lang="en-US" altLang="zh-CN" sz="1600" dirty="0">
                <a:cs typeface="Times New Roman" panose="02020603050405020304" pitchFamily="18" charset="0"/>
              </a:rPr>
              <a:t>windspeed = 10 m/s,</a:t>
            </a:r>
            <a:r>
              <a:rPr lang="zh-CN" altLang="en-US" sz="1600" dirty="0">
                <a:cs typeface="Times New Roman" panose="02020603050405020304" pitchFamily="18" charset="0"/>
              </a:rPr>
              <a:t> </a:t>
            </a:r>
            <a:r>
              <a:rPr lang="en-US" altLang="zh-CN" sz="1600" dirty="0">
                <a:cs typeface="Times New Roman" panose="02020603050405020304" pitchFamily="18" charset="0"/>
              </a:rPr>
              <a:t>SST = 285K,</a:t>
            </a:r>
            <a:r>
              <a:rPr lang="zh-CN" altLang="en-US" sz="1600" dirty="0">
                <a:cs typeface="Times New Roman" panose="02020603050405020304" pitchFamily="18" charset="0"/>
              </a:rPr>
              <a:t> </a:t>
            </a:r>
            <a:r>
              <a:rPr lang="en-US" altLang="zh-CN" sz="1600" dirty="0">
                <a:cs typeface="Times New Roman" panose="02020603050405020304" pitchFamily="18" charset="0"/>
              </a:rPr>
              <a:t>SSS = 35‰,</a:t>
            </a:r>
            <a:r>
              <a:rPr lang="zh-CN" altLang="en-US" sz="1600" dirty="0">
                <a:cs typeface="Times New Roman" panose="02020603050405020304" pitchFamily="18" charset="0"/>
              </a:rPr>
              <a:t> </a:t>
            </a:r>
            <a:r>
              <a:rPr lang="en-US" altLang="zh-CN" sz="1600" dirty="0">
                <a:cs typeface="Times New Roman" panose="02020603050405020304" pitchFamily="18" charset="0"/>
              </a:rPr>
              <a:t>relative azimuth angle = 45°</a:t>
            </a:r>
          </a:p>
          <a:p>
            <a:pPr marL="285750" indent="-285750">
              <a:buFont typeface="Arial" panose="020B0604020202020204" pitchFamily="34" charset="0"/>
              <a:buChar char="•"/>
            </a:pPr>
            <a:r>
              <a:rPr lang="en-US" altLang="zh-CN" sz="1600" dirty="0">
                <a:cs typeface="Times New Roman" panose="02020603050405020304" pitchFamily="18" charset="0"/>
              </a:rPr>
              <a:t>US standard profile</a:t>
            </a:r>
            <a:endParaRPr lang="zh-CN" altLang="en-US" sz="1600" dirty="0">
              <a:cs typeface="Times New Roman" panose="02020603050405020304" pitchFamily="18" charset="0"/>
            </a:endParaRPr>
          </a:p>
        </p:txBody>
      </p:sp>
      <p:pic>
        <p:nvPicPr>
          <p:cNvPr id="10" name="Picture 2">
            <a:extLst>
              <a:ext uri="{FF2B5EF4-FFF2-40B4-BE49-F238E27FC236}">
                <a16:creationId xmlns:a16="http://schemas.microsoft.com/office/drawing/2014/main" id="{070EC3B4-A11D-0B35-B528-492DF6B7562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3329"/>
          <a:stretch/>
        </p:blipFill>
        <p:spPr bwMode="auto">
          <a:xfrm>
            <a:off x="5155381" y="6072365"/>
            <a:ext cx="6425172" cy="40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组合 10">
            <a:extLst>
              <a:ext uri="{FF2B5EF4-FFF2-40B4-BE49-F238E27FC236}">
                <a16:creationId xmlns:a16="http://schemas.microsoft.com/office/drawing/2014/main" id="{7C91EDC0-4DCA-DE7F-FB78-65AD3B61B5A2}"/>
              </a:ext>
            </a:extLst>
          </p:cNvPr>
          <p:cNvGrpSpPr/>
          <p:nvPr/>
        </p:nvGrpSpPr>
        <p:grpSpPr>
          <a:xfrm>
            <a:off x="4746731" y="1009797"/>
            <a:ext cx="6981051" cy="4691061"/>
            <a:chOff x="6596409" y="1033582"/>
            <a:chExt cx="4752395" cy="4363304"/>
          </a:xfrm>
        </p:grpSpPr>
        <p:pic>
          <p:nvPicPr>
            <p:cNvPr id="12" name="Picture 2">
              <a:extLst>
                <a:ext uri="{FF2B5EF4-FFF2-40B4-BE49-F238E27FC236}">
                  <a16:creationId xmlns:a16="http://schemas.microsoft.com/office/drawing/2014/main" id="{2D0C04C9-4A35-EA70-8FB1-CCD1A675784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932" t="48200" b="8072"/>
            <a:stretch/>
          </p:blipFill>
          <p:spPr bwMode="auto">
            <a:xfrm>
              <a:off x="9207699" y="3503731"/>
              <a:ext cx="2130558" cy="1893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CE422492-06E5-1814-B9D9-E883A804189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94" t="49261" r="50839" b="7083"/>
            <a:stretch/>
          </p:blipFill>
          <p:spPr bwMode="auto">
            <a:xfrm>
              <a:off x="6824586" y="3506893"/>
              <a:ext cx="2130558" cy="1889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a:extLst>
                <a:ext uri="{FF2B5EF4-FFF2-40B4-BE49-F238E27FC236}">
                  <a16:creationId xmlns:a16="http://schemas.microsoft.com/office/drawing/2014/main" id="{D29CF9A5-ED9C-3774-1FC9-68C7454172B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4753" t="2219" b="53142"/>
            <a:stretch/>
          </p:blipFill>
          <p:spPr bwMode="auto">
            <a:xfrm>
              <a:off x="9256181" y="1245973"/>
              <a:ext cx="2092623" cy="19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a:extLst>
                <a:ext uri="{FF2B5EF4-FFF2-40B4-BE49-F238E27FC236}">
                  <a16:creationId xmlns:a16="http://schemas.microsoft.com/office/drawing/2014/main" id="{BD1C6D66-0AE1-896C-E52A-653D6B4279E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89" t="3511" r="51403" b="53933"/>
            <a:stretch/>
          </p:blipFill>
          <p:spPr bwMode="auto">
            <a:xfrm>
              <a:off x="6937919" y="1361839"/>
              <a:ext cx="2044558" cy="184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a:extLst>
                <a:ext uri="{FF2B5EF4-FFF2-40B4-BE49-F238E27FC236}">
                  <a16:creationId xmlns:a16="http://schemas.microsoft.com/office/drawing/2014/main" id="{697831D8-E2F3-CFC3-7389-7EF116A2515E}"/>
                </a:ext>
              </a:extLst>
            </p:cNvPr>
            <p:cNvSpPr txBox="1"/>
            <p:nvPr/>
          </p:nvSpPr>
          <p:spPr>
            <a:xfrm>
              <a:off x="7867755" y="1033582"/>
              <a:ext cx="574775" cy="314900"/>
            </a:xfrm>
            <a:prstGeom prst="rect">
              <a:avLst/>
            </a:prstGeom>
            <a:noFill/>
          </p:spPr>
          <p:txBody>
            <a:bodyPr wrap="square" rtlCol="0">
              <a:spAutoFit/>
            </a:bodyPr>
            <a:lstStyle/>
            <a:p>
              <a:r>
                <a:rPr lang="en-US" altLang="zh-CN" sz="1600" dirty="0" err="1"/>
                <a:t>v_pol</a:t>
              </a:r>
              <a:endParaRPr lang="zh-CN" altLang="en-US" sz="1600" dirty="0"/>
            </a:p>
          </p:txBody>
        </p:sp>
        <p:sp>
          <p:nvSpPr>
            <p:cNvPr id="17" name="文本框 16">
              <a:extLst>
                <a:ext uri="{FF2B5EF4-FFF2-40B4-BE49-F238E27FC236}">
                  <a16:creationId xmlns:a16="http://schemas.microsoft.com/office/drawing/2014/main" id="{9240AD94-512C-BE81-268D-D79358F0902F}"/>
                </a:ext>
              </a:extLst>
            </p:cNvPr>
            <p:cNvSpPr txBox="1"/>
            <p:nvPr/>
          </p:nvSpPr>
          <p:spPr>
            <a:xfrm>
              <a:off x="10270022" y="1053051"/>
              <a:ext cx="833047" cy="338554"/>
            </a:xfrm>
            <a:prstGeom prst="rect">
              <a:avLst/>
            </a:prstGeom>
            <a:noFill/>
          </p:spPr>
          <p:txBody>
            <a:bodyPr wrap="square" rtlCol="0">
              <a:spAutoFit/>
            </a:bodyPr>
            <a:lstStyle/>
            <a:p>
              <a:r>
                <a:rPr lang="en-US" altLang="zh-CN" sz="1600" dirty="0" err="1"/>
                <a:t>h_pol</a:t>
              </a:r>
              <a:endParaRPr lang="zh-CN" altLang="en-US" sz="1600" dirty="0"/>
            </a:p>
          </p:txBody>
        </p:sp>
        <p:sp>
          <p:nvSpPr>
            <p:cNvPr id="18" name="文本框 17">
              <a:extLst>
                <a:ext uri="{FF2B5EF4-FFF2-40B4-BE49-F238E27FC236}">
                  <a16:creationId xmlns:a16="http://schemas.microsoft.com/office/drawing/2014/main" id="{E55C9138-0132-DF2C-B761-CD8A538DBDF1}"/>
                </a:ext>
              </a:extLst>
            </p:cNvPr>
            <p:cNvSpPr txBox="1"/>
            <p:nvPr/>
          </p:nvSpPr>
          <p:spPr>
            <a:xfrm>
              <a:off x="7879737" y="3241914"/>
              <a:ext cx="625277" cy="314900"/>
            </a:xfrm>
            <a:prstGeom prst="rect">
              <a:avLst/>
            </a:prstGeom>
            <a:noFill/>
          </p:spPr>
          <p:txBody>
            <a:bodyPr wrap="square" rtlCol="0">
              <a:spAutoFit/>
            </a:bodyPr>
            <a:lstStyle/>
            <a:p>
              <a:r>
                <a:rPr lang="en-US" altLang="zh-CN" sz="1600" dirty="0"/>
                <a:t>3rd</a:t>
              </a:r>
              <a:endParaRPr lang="zh-CN" altLang="en-US" sz="1600" dirty="0"/>
            </a:p>
          </p:txBody>
        </p:sp>
        <p:sp>
          <p:nvSpPr>
            <p:cNvPr id="19" name="文本框 18">
              <a:extLst>
                <a:ext uri="{FF2B5EF4-FFF2-40B4-BE49-F238E27FC236}">
                  <a16:creationId xmlns:a16="http://schemas.microsoft.com/office/drawing/2014/main" id="{F5D46F30-B8EB-C768-0AE4-ACE2565C398D}"/>
                </a:ext>
              </a:extLst>
            </p:cNvPr>
            <p:cNvSpPr txBox="1"/>
            <p:nvPr/>
          </p:nvSpPr>
          <p:spPr>
            <a:xfrm>
              <a:off x="10268152" y="3286943"/>
              <a:ext cx="491777" cy="314900"/>
            </a:xfrm>
            <a:prstGeom prst="rect">
              <a:avLst/>
            </a:prstGeom>
            <a:noFill/>
          </p:spPr>
          <p:txBody>
            <a:bodyPr wrap="square" rtlCol="0">
              <a:spAutoFit/>
            </a:bodyPr>
            <a:lstStyle/>
            <a:p>
              <a:r>
                <a:rPr lang="en-US" altLang="zh-CN" sz="1600" dirty="0"/>
                <a:t>4th</a:t>
              </a:r>
              <a:endParaRPr lang="zh-CN" altLang="en-US" sz="1600" dirty="0"/>
            </a:p>
          </p:txBody>
        </p:sp>
        <p:sp>
          <p:nvSpPr>
            <p:cNvPr id="20" name="文本框 19">
              <a:extLst>
                <a:ext uri="{FF2B5EF4-FFF2-40B4-BE49-F238E27FC236}">
                  <a16:creationId xmlns:a16="http://schemas.microsoft.com/office/drawing/2014/main" id="{170DBB5D-3558-A7E5-EF00-4C4CBAEF1793}"/>
                </a:ext>
              </a:extLst>
            </p:cNvPr>
            <p:cNvSpPr txBox="1"/>
            <p:nvPr/>
          </p:nvSpPr>
          <p:spPr>
            <a:xfrm rot="10800000">
              <a:off x="6596409" y="1210682"/>
              <a:ext cx="293329" cy="1777558"/>
            </a:xfrm>
            <a:prstGeom prst="rect">
              <a:avLst/>
            </a:prstGeom>
            <a:noFill/>
          </p:spPr>
          <p:txBody>
            <a:bodyPr vert="eaVert" wrap="square" rtlCol="0">
              <a:spAutoFit/>
            </a:bodyPr>
            <a:lstStyle/>
            <a:p>
              <a:r>
                <a:rPr lang="en-US" altLang="zh-CN" sz="1600" dirty="0"/>
                <a:t>Reflected Tb (K)</a:t>
              </a:r>
              <a:endParaRPr lang="zh-CN" altLang="en-US" sz="1600" dirty="0"/>
            </a:p>
          </p:txBody>
        </p:sp>
      </p:grpSp>
      <p:sp>
        <p:nvSpPr>
          <p:cNvPr id="24" name="标题 1">
            <a:extLst>
              <a:ext uri="{FF2B5EF4-FFF2-40B4-BE49-F238E27FC236}">
                <a16:creationId xmlns:a16="http://schemas.microsoft.com/office/drawing/2014/main" id="{9044E997-0D9C-D74B-DB1B-9238DA65A9DB}"/>
              </a:ext>
            </a:extLst>
          </p:cNvPr>
          <p:cNvSpPr txBox="1">
            <a:spLocks/>
          </p:cNvSpPr>
          <p:nvPr/>
        </p:nvSpPr>
        <p:spPr>
          <a:xfrm>
            <a:off x="479376" y="91637"/>
            <a:ext cx="11569818" cy="5861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21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altLang="zh-CN" sz="2800" b="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Impacts of </a:t>
            </a:r>
            <a:r>
              <a:rPr lang="en-US" altLang="zh-CN" sz="2800" b="1" dirty="0" err="1">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pBRDF</a:t>
            </a:r>
            <a:r>
              <a:rPr lang="en-US" altLang="zh-CN" sz="2800" b="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 on Reflected Brightness Temperature </a:t>
            </a:r>
            <a:endParaRPr kumimoji="0" lang="zh-C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华文中宋" panose="02010600040101010101" pitchFamily="2" charset="-122"/>
              <a:cs typeface="Times New Roman" panose="02020603050405020304" pitchFamily="18" charset="0"/>
            </a:endParaRPr>
          </a:p>
        </p:txBody>
      </p:sp>
      <p:graphicFrame>
        <p:nvGraphicFramePr>
          <p:cNvPr id="2" name="对象 1">
            <a:extLst>
              <a:ext uri="{FF2B5EF4-FFF2-40B4-BE49-F238E27FC236}">
                <a16:creationId xmlns:a16="http://schemas.microsoft.com/office/drawing/2014/main" id="{8618DA81-7791-E554-1C6F-581B19021D67}"/>
              </a:ext>
            </a:extLst>
          </p:cNvPr>
          <p:cNvGraphicFramePr>
            <a:graphicFrameLocks noChangeAspect="1"/>
          </p:cNvGraphicFramePr>
          <p:nvPr>
            <p:extLst>
              <p:ext uri="{D42A27DB-BD31-4B8C-83A1-F6EECF244321}">
                <p14:modId xmlns:p14="http://schemas.microsoft.com/office/powerpoint/2010/main" val="4153708844"/>
              </p:ext>
            </p:extLst>
          </p:nvPr>
        </p:nvGraphicFramePr>
        <p:xfrm>
          <a:off x="210936" y="1235032"/>
          <a:ext cx="3979050" cy="595023"/>
        </p:xfrm>
        <a:graphic>
          <a:graphicData uri="http://schemas.openxmlformats.org/presentationml/2006/ole">
            <mc:AlternateContent xmlns:mc="http://schemas.openxmlformats.org/markup-compatibility/2006">
              <mc:Choice xmlns:v="urn:schemas-microsoft-com:vml" Requires="v">
                <p:oleObj name="Equation" r:id="rId3" imgW="2933640" imgH="469800" progId="Equation.DSMT4">
                  <p:embed/>
                </p:oleObj>
              </mc:Choice>
              <mc:Fallback>
                <p:oleObj name="Equation" r:id="rId3" imgW="2933640" imgH="469800" progId="Equation.DSMT4">
                  <p:embed/>
                  <p:pic>
                    <p:nvPicPr>
                      <p:cNvPr id="4" name="对象 3"/>
                      <p:cNvPicPr>
                        <a:picLocks noChangeAspect="1" noChangeArrowheads="1"/>
                      </p:cNvPicPr>
                      <p:nvPr/>
                    </p:nvPicPr>
                    <p:blipFill>
                      <a:blip r:embed="rId4"/>
                      <a:srcRect/>
                      <a:stretch>
                        <a:fillRect/>
                      </a:stretch>
                    </p:blipFill>
                    <p:spPr bwMode="auto">
                      <a:xfrm>
                        <a:off x="210936" y="1235032"/>
                        <a:ext cx="3979050" cy="595023"/>
                      </a:xfrm>
                      <a:prstGeom prst="rect">
                        <a:avLst/>
                      </a:prstGeom>
                      <a:noFill/>
                    </p:spPr>
                  </p:pic>
                </p:oleObj>
              </mc:Fallback>
            </mc:AlternateContent>
          </a:graphicData>
        </a:graphic>
      </p:graphicFrame>
      <p:sp>
        <p:nvSpPr>
          <p:cNvPr id="3" name="文本框 2">
            <a:extLst>
              <a:ext uri="{FF2B5EF4-FFF2-40B4-BE49-F238E27FC236}">
                <a16:creationId xmlns:a16="http://schemas.microsoft.com/office/drawing/2014/main" id="{15A81F4F-15F3-71B2-4A5D-9AB980E0FE9C}"/>
              </a:ext>
            </a:extLst>
          </p:cNvPr>
          <p:cNvSpPr txBox="1"/>
          <p:nvPr/>
        </p:nvSpPr>
        <p:spPr>
          <a:xfrm rot="10800000">
            <a:off x="4657001" y="2996952"/>
            <a:ext cx="430887" cy="1911082"/>
          </a:xfrm>
          <a:prstGeom prst="rect">
            <a:avLst/>
          </a:prstGeom>
          <a:noFill/>
        </p:spPr>
        <p:txBody>
          <a:bodyPr vert="eaVert" wrap="square" rtlCol="0">
            <a:spAutoFit/>
          </a:bodyPr>
          <a:lstStyle/>
          <a:p>
            <a:r>
              <a:rPr lang="en-US" altLang="zh-CN" sz="1600" dirty="0"/>
              <a:t>Reflected Tb (K)</a:t>
            </a:r>
            <a:endParaRPr lang="zh-CN" altLang="en-US" sz="1600" dirty="0"/>
          </a:p>
        </p:txBody>
      </p:sp>
      <p:sp>
        <p:nvSpPr>
          <p:cNvPr id="4" name="灯片编号占位符 3">
            <a:extLst>
              <a:ext uri="{FF2B5EF4-FFF2-40B4-BE49-F238E27FC236}">
                <a16:creationId xmlns:a16="http://schemas.microsoft.com/office/drawing/2014/main" id="{26D89B2D-9296-DCEF-8396-52095202D3FD}"/>
              </a:ext>
            </a:extLst>
          </p:cNvPr>
          <p:cNvSpPr txBox="1">
            <a:spLocks/>
          </p:cNvSpPr>
          <p:nvPr/>
        </p:nvSpPr>
        <p:spPr bwMode="auto">
          <a:xfrm>
            <a:off x="11568608" y="6417096"/>
            <a:ext cx="504056" cy="396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charset="0"/>
                <a:ea typeface="MS PGothic" pitchFamily="34" charset="-128"/>
                <a:cs typeface="+mn-cs"/>
              </a:defRPr>
            </a:lvl1pPr>
            <a:lvl2pPr marL="457200" algn="l" rtl="0" fontAlgn="base">
              <a:spcBef>
                <a:spcPct val="0"/>
              </a:spcBef>
              <a:spcAft>
                <a:spcPct val="0"/>
              </a:spcAft>
              <a:defRPr sz="2800" kern="1200">
                <a:solidFill>
                  <a:schemeClr val="tx1"/>
                </a:solidFill>
                <a:latin typeface="Arial" charset="0"/>
                <a:ea typeface="MS PGothic" pitchFamily="34" charset="-128"/>
                <a:cs typeface="+mn-cs"/>
              </a:defRPr>
            </a:lvl2pPr>
            <a:lvl3pPr marL="914400" algn="l" rtl="0" fontAlgn="base">
              <a:spcBef>
                <a:spcPct val="0"/>
              </a:spcBef>
              <a:spcAft>
                <a:spcPct val="0"/>
              </a:spcAft>
              <a:defRPr sz="2800" kern="1200">
                <a:solidFill>
                  <a:schemeClr val="tx1"/>
                </a:solidFill>
                <a:latin typeface="Arial" charset="0"/>
                <a:ea typeface="MS PGothic" pitchFamily="34" charset="-128"/>
                <a:cs typeface="+mn-cs"/>
              </a:defRPr>
            </a:lvl3pPr>
            <a:lvl4pPr marL="1371600" algn="l" rtl="0" fontAlgn="base">
              <a:spcBef>
                <a:spcPct val="0"/>
              </a:spcBef>
              <a:spcAft>
                <a:spcPct val="0"/>
              </a:spcAft>
              <a:defRPr sz="2800" kern="1200">
                <a:solidFill>
                  <a:schemeClr val="tx1"/>
                </a:solidFill>
                <a:latin typeface="Arial" charset="0"/>
                <a:ea typeface="MS PGothic" pitchFamily="34" charset="-128"/>
                <a:cs typeface="+mn-cs"/>
              </a:defRPr>
            </a:lvl4pPr>
            <a:lvl5pPr marL="1828800" algn="l" rtl="0" fontAlgn="base">
              <a:spcBef>
                <a:spcPct val="0"/>
              </a:spcBef>
              <a:spcAft>
                <a:spcPct val="0"/>
              </a:spcAft>
              <a:defRPr sz="2800" kern="1200">
                <a:solidFill>
                  <a:schemeClr val="tx1"/>
                </a:solidFill>
                <a:latin typeface="Arial" charset="0"/>
                <a:ea typeface="MS PGothic" pitchFamily="34" charset="-128"/>
                <a:cs typeface="+mn-cs"/>
              </a:defRPr>
            </a:lvl5pPr>
            <a:lvl6pPr marL="2286000" algn="l" defTabSz="914400" rtl="0" eaLnBrk="1" latinLnBrk="0" hangingPunct="1">
              <a:defRPr sz="2800" kern="1200">
                <a:solidFill>
                  <a:schemeClr val="tx1"/>
                </a:solidFill>
                <a:latin typeface="Arial" charset="0"/>
                <a:ea typeface="MS PGothic" pitchFamily="34" charset="-128"/>
                <a:cs typeface="+mn-cs"/>
              </a:defRPr>
            </a:lvl6pPr>
            <a:lvl7pPr marL="2743200" algn="l" defTabSz="914400" rtl="0" eaLnBrk="1" latinLnBrk="0" hangingPunct="1">
              <a:defRPr sz="2800" kern="1200">
                <a:solidFill>
                  <a:schemeClr val="tx1"/>
                </a:solidFill>
                <a:latin typeface="Arial" charset="0"/>
                <a:ea typeface="MS PGothic" pitchFamily="34" charset="-128"/>
                <a:cs typeface="+mn-cs"/>
              </a:defRPr>
            </a:lvl7pPr>
            <a:lvl8pPr marL="3200400" algn="l" defTabSz="914400" rtl="0" eaLnBrk="1" latinLnBrk="0" hangingPunct="1">
              <a:defRPr sz="2800" kern="1200">
                <a:solidFill>
                  <a:schemeClr val="tx1"/>
                </a:solidFill>
                <a:latin typeface="Arial" charset="0"/>
                <a:ea typeface="MS PGothic" pitchFamily="34" charset="-128"/>
                <a:cs typeface="+mn-cs"/>
              </a:defRPr>
            </a:lvl8pPr>
            <a:lvl9pPr marL="3657600" algn="l" defTabSz="914400" rtl="0" eaLnBrk="1" latinLnBrk="0" hangingPunct="1">
              <a:defRPr sz="2800" kern="1200">
                <a:solidFill>
                  <a:schemeClr val="tx1"/>
                </a:solidFill>
                <a:latin typeface="Arial" charset="0"/>
                <a:ea typeface="MS PGothic"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041D2FE-8387-4C7C-A2DB-378BA1F9E9F5}" type="slidenum">
              <a:rPr kumimoji="0" lang="zh-CN" altLang="en-US" sz="1400" b="0" i="0" u="none" strike="noStrike" kern="1200" cap="none" spc="0" normalizeH="0" baseline="0" noProof="0" smtClean="0">
                <a:ln>
                  <a:noFill/>
                </a:ln>
                <a:solidFill>
                  <a:srgbClr val="000000"/>
                </a:solidFill>
                <a:effectLst/>
                <a:uLnTx/>
                <a:uFillTx/>
                <a:latin typeface="Arial"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zh-CN" sz="1400" b="0" i="0" u="none" strike="noStrike" kern="1200" cap="none" spc="0" normalizeH="0" baseline="0" noProof="0" dirty="0">
              <a:ln>
                <a:noFill/>
              </a:ln>
              <a:solidFill>
                <a:srgbClr val="000000"/>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3613272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a:extLst>
              <a:ext uri="{FF2B5EF4-FFF2-40B4-BE49-F238E27FC236}">
                <a16:creationId xmlns:a16="http://schemas.microsoft.com/office/drawing/2014/main" id="{5933E24E-2567-08D1-EFA8-C91A89BD7179}"/>
              </a:ext>
            </a:extLst>
          </p:cNvPr>
          <p:cNvSpPr/>
          <p:nvPr/>
        </p:nvSpPr>
        <p:spPr>
          <a:xfrm>
            <a:off x="4986497" y="1989733"/>
            <a:ext cx="4856145" cy="418191"/>
          </a:xfrm>
          <a:prstGeom prst="rect">
            <a:avLst/>
          </a:prstGeom>
        </p:spPr>
        <p:txBody>
          <a:bodyPr wrap="square">
            <a:spAutoFit/>
          </a:bodyPr>
          <a:lstStyle/>
          <a:p>
            <a:pPr marL="285750" indent="-285750">
              <a:lnSpc>
                <a:spcPct val="150000"/>
              </a:lnSpc>
              <a:buFont typeface="Arial" panose="020B0604020202020204" pitchFamily="34" charset="0"/>
              <a:buChar char="•"/>
              <a:defRPr sz="2000" b="1">
                <a:solidFill>
                  <a:srgbClr val="595959"/>
                </a:solidFill>
                <a:latin typeface="Microsoft YaHei" panose="020B0503020204020204" charset="-122"/>
                <a:ea typeface="Microsoft YaHei" panose="020B0503020204020204" charset="-122"/>
                <a:cs typeface="Microsoft YaHei" panose="020B0503020204020204" charset="-122"/>
                <a:sym typeface="Microsoft YaHei" panose="020B0503020204020204" charset="-122"/>
              </a:defRPr>
            </a:pPr>
            <a:endParaRPr lang="en-US" altLang="zh-CN" sz="1600" b="1" dirty="0">
              <a:solidFill>
                <a:srgbClr val="595959"/>
              </a:solidFill>
              <a:ea typeface="+mn-ea"/>
              <a:cs typeface="Times New Roman" panose="02020603050405020304" pitchFamily="18" charset="0"/>
              <a:sym typeface="Microsoft YaHei" panose="020B0503020204020204" charset="-122"/>
            </a:endParaRPr>
          </a:p>
        </p:txBody>
      </p:sp>
      <p:pic>
        <p:nvPicPr>
          <p:cNvPr id="40" name="Picture 2">
            <a:extLst>
              <a:ext uri="{FF2B5EF4-FFF2-40B4-BE49-F238E27FC236}">
                <a16:creationId xmlns:a16="http://schemas.microsoft.com/office/drawing/2014/main" id="{BEB5D93D-C7FE-5518-BD8D-1DDBF95FBB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501" y="2595172"/>
            <a:ext cx="3474275" cy="3642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 name="组合 45">
            <a:extLst>
              <a:ext uri="{FF2B5EF4-FFF2-40B4-BE49-F238E27FC236}">
                <a16:creationId xmlns:a16="http://schemas.microsoft.com/office/drawing/2014/main" id="{B1F51CD9-83E2-D630-98E3-F38AB0CF17EF}"/>
              </a:ext>
            </a:extLst>
          </p:cNvPr>
          <p:cNvGrpSpPr/>
          <p:nvPr/>
        </p:nvGrpSpPr>
        <p:grpSpPr>
          <a:xfrm>
            <a:off x="8625073" y="965167"/>
            <a:ext cx="3519509" cy="1501819"/>
            <a:chOff x="8574416" y="1449302"/>
            <a:chExt cx="3519509" cy="1589814"/>
          </a:xfrm>
        </p:grpSpPr>
        <p:sp>
          <p:nvSpPr>
            <p:cNvPr id="47" name="矩形: 圆角 46">
              <a:extLst>
                <a:ext uri="{FF2B5EF4-FFF2-40B4-BE49-F238E27FC236}">
                  <a16:creationId xmlns:a16="http://schemas.microsoft.com/office/drawing/2014/main" id="{EB87EDBB-A967-AD60-44E3-0D11325BBC80}"/>
                </a:ext>
              </a:extLst>
            </p:cNvPr>
            <p:cNvSpPr/>
            <p:nvPr/>
          </p:nvSpPr>
          <p:spPr>
            <a:xfrm>
              <a:off x="8574419" y="1449302"/>
              <a:ext cx="3519506" cy="498415"/>
            </a:xfrm>
            <a:prstGeom prst="roundRect">
              <a:avLst>
                <a:gd name="adj" fmla="val 20868"/>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srgbClr val="FFFFFF"/>
                  </a:solidFill>
                  <a:effectLst/>
                  <a:uLnTx/>
                  <a:uFillTx/>
                  <a:ea typeface="+mn-ea"/>
                  <a:cs typeface="Times New Roman" panose="02020603050405020304" pitchFamily="18" charset="0"/>
                </a:rPr>
                <a:t>Active</a:t>
              </a:r>
              <a:r>
                <a:rPr kumimoji="0" lang="zh-CN" altLang="en-US" sz="1600" b="1" i="0" u="none" strike="noStrike" kern="0" cap="none" spc="0" normalizeH="0" baseline="0" noProof="0" dirty="0">
                  <a:ln>
                    <a:noFill/>
                  </a:ln>
                  <a:solidFill>
                    <a:srgbClr val="FFFFFF"/>
                  </a:solidFill>
                  <a:effectLst/>
                  <a:uLnTx/>
                  <a:uFillTx/>
                  <a:ea typeface="+mn-ea"/>
                  <a:cs typeface="Times New Roman" panose="02020603050405020304" pitchFamily="18" charset="0"/>
                </a:rPr>
                <a:t>：</a:t>
              </a:r>
              <a:r>
                <a:rPr kumimoji="0" lang="en-US" altLang="zh-CN" sz="1600" b="1" i="0" u="none" strike="noStrike" kern="0" cap="none" spc="0" normalizeH="0" baseline="0" noProof="0" dirty="0">
                  <a:ln>
                    <a:noFill/>
                  </a:ln>
                  <a:solidFill>
                    <a:srgbClr val="FFFFFF"/>
                  </a:solidFill>
                  <a:effectLst/>
                  <a:uLnTx/>
                  <a:uFillTx/>
                  <a:ea typeface="+mn-ea"/>
                  <a:cs typeface="Times New Roman" panose="02020603050405020304" pitchFamily="18" charset="0"/>
                </a:rPr>
                <a:t>bistatic</a:t>
              </a:r>
              <a:endParaRPr kumimoji="0" lang="zh-CN" altLang="en-US" sz="1600" b="1" i="0" u="none" strike="noStrike" kern="0" cap="none" spc="0" normalizeH="0" baseline="0" noProof="0" dirty="0">
                <a:ln>
                  <a:noFill/>
                </a:ln>
                <a:solidFill>
                  <a:srgbClr val="FFFFFF"/>
                </a:solidFill>
                <a:effectLst/>
                <a:uLnTx/>
                <a:uFillTx/>
                <a:ea typeface="+mn-ea"/>
                <a:cs typeface="Times New Roman" panose="02020603050405020304" pitchFamily="18" charset="0"/>
              </a:endParaRPr>
            </a:p>
          </p:txBody>
        </p:sp>
        <p:sp>
          <p:nvSpPr>
            <p:cNvPr id="48" name="矩形: 圆角 47">
              <a:extLst>
                <a:ext uri="{FF2B5EF4-FFF2-40B4-BE49-F238E27FC236}">
                  <a16:creationId xmlns:a16="http://schemas.microsoft.com/office/drawing/2014/main" id="{87CFB0C3-9124-74CE-656D-F3113E6BCAB6}"/>
                </a:ext>
              </a:extLst>
            </p:cNvPr>
            <p:cNvSpPr/>
            <p:nvPr/>
          </p:nvSpPr>
          <p:spPr>
            <a:xfrm>
              <a:off x="8574416" y="1458325"/>
              <a:ext cx="3519509" cy="1580791"/>
            </a:xfrm>
            <a:prstGeom prst="roundRect">
              <a:avLst>
                <a:gd name="adj" fmla="val 9327"/>
              </a:avLst>
            </a:prstGeom>
            <a:noFill/>
            <a:ln w="25400" cap="flat" cmpd="sng" algn="ctr">
              <a:solidFill>
                <a:srgbClr val="A587E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FFFFFF"/>
                </a:solidFill>
                <a:effectLst/>
                <a:uLnTx/>
                <a:uFillTx/>
                <a:ea typeface="+mn-ea"/>
                <a:cs typeface="Times New Roman" panose="02020603050405020304" pitchFamily="18" charset="0"/>
              </a:endParaRPr>
            </a:p>
          </p:txBody>
        </p:sp>
        <p:graphicFrame>
          <p:nvGraphicFramePr>
            <p:cNvPr id="49" name="对象 48">
              <a:extLst>
                <a:ext uri="{FF2B5EF4-FFF2-40B4-BE49-F238E27FC236}">
                  <a16:creationId xmlns:a16="http://schemas.microsoft.com/office/drawing/2014/main" id="{26D67FC8-9D6E-23F8-07C9-407B9B7F4C6D}"/>
                </a:ext>
              </a:extLst>
            </p:cNvPr>
            <p:cNvGraphicFramePr>
              <a:graphicFrameLocks noChangeAspect="1"/>
            </p:cNvGraphicFramePr>
            <p:nvPr/>
          </p:nvGraphicFramePr>
          <p:xfrm>
            <a:off x="9543472" y="2005129"/>
            <a:ext cx="1444784" cy="349545"/>
          </p:xfrm>
          <a:graphic>
            <a:graphicData uri="http://schemas.openxmlformats.org/presentationml/2006/ole">
              <mc:AlternateContent xmlns:mc="http://schemas.openxmlformats.org/markup-compatibility/2006">
                <mc:Choice xmlns:v="urn:schemas-microsoft-com:vml" Requires="v">
                  <p:oleObj name="Equation" r:id="rId3" imgW="787320" imgH="190440" progId="Equation.DSMT4">
                    <p:embed/>
                  </p:oleObj>
                </mc:Choice>
                <mc:Fallback>
                  <p:oleObj name="Equation" r:id="rId3" imgW="787320" imgH="190440" progId="Equation.DSMT4">
                    <p:embed/>
                    <p:pic>
                      <p:nvPicPr>
                        <p:cNvPr id="32" name="对象 31">
                          <a:extLst>
                            <a:ext uri="{FF2B5EF4-FFF2-40B4-BE49-F238E27FC236}">
                              <a16:creationId xmlns:a16="http://schemas.microsoft.com/office/drawing/2014/main" id="{67E7B3FB-7C23-4200-B069-89E36F5C9AD0}"/>
                            </a:ext>
                          </a:extLst>
                        </p:cNvPr>
                        <p:cNvPicPr/>
                        <p:nvPr/>
                      </p:nvPicPr>
                      <p:blipFill>
                        <a:blip r:embed="rId4"/>
                        <a:stretch>
                          <a:fillRect/>
                        </a:stretch>
                      </p:blipFill>
                      <p:spPr>
                        <a:xfrm>
                          <a:off x="9543472" y="2005129"/>
                          <a:ext cx="1444784" cy="349545"/>
                        </a:xfrm>
                        <a:prstGeom prst="rect">
                          <a:avLst/>
                        </a:prstGeom>
                      </p:spPr>
                    </p:pic>
                  </p:oleObj>
                </mc:Fallback>
              </mc:AlternateContent>
            </a:graphicData>
          </a:graphic>
        </p:graphicFrame>
      </p:grpSp>
      <p:pic>
        <p:nvPicPr>
          <p:cNvPr id="51" name="图片 50" descr="X_Band_10GHz_backscatter_incidence0">
            <a:extLst>
              <a:ext uri="{FF2B5EF4-FFF2-40B4-BE49-F238E27FC236}">
                <a16:creationId xmlns:a16="http://schemas.microsoft.com/office/drawing/2014/main" id="{1D824229-CC34-EC8D-C996-AB1B7BC1A106}"/>
              </a:ext>
            </a:extLst>
          </p:cNvPr>
          <p:cNvPicPr/>
          <p:nvPr/>
        </p:nvPicPr>
        <p:blipFill>
          <a:blip r:embed="rId5"/>
          <a:stretch>
            <a:fillRect/>
          </a:stretch>
        </p:blipFill>
        <p:spPr>
          <a:xfrm>
            <a:off x="4622843" y="2628569"/>
            <a:ext cx="3606800" cy="3417253"/>
          </a:xfrm>
          <a:prstGeom prst="rect">
            <a:avLst/>
          </a:prstGeom>
        </p:spPr>
      </p:pic>
      <p:pic>
        <p:nvPicPr>
          <p:cNvPr id="52" name="图片 51" descr="specular">
            <a:extLst>
              <a:ext uri="{FF2B5EF4-FFF2-40B4-BE49-F238E27FC236}">
                <a16:creationId xmlns:a16="http://schemas.microsoft.com/office/drawing/2014/main" id="{6B363036-FB17-7C01-7951-0D8193AFD446}"/>
              </a:ext>
            </a:extLst>
          </p:cNvPr>
          <p:cNvPicPr/>
          <p:nvPr/>
        </p:nvPicPr>
        <p:blipFill>
          <a:blip r:embed="rId6"/>
          <a:stretch>
            <a:fillRect/>
          </a:stretch>
        </p:blipFill>
        <p:spPr>
          <a:xfrm>
            <a:off x="8456827" y="2521079"/>
            <a:ext cx="3548380" cy="3486468"/>
          </a:xfrm>
          <a:prstGeom prst="rect">
            <a:avLst/>
          </a:prstGeom>
        </p:spPr>
      </p:pic>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CE141F92-8630-8B6D-DA78-F08A54124A7D}"/>
                  </a:ext>
                </a:extLst>
              </p:cNvPr>
              <p:cNvSpPr txBox="1"/>
              <p:nvPr/>
            </p:nvSpPr>
            <p:spPr>
              <a:xfrm>
                <a:off x="447502" y="6111026"/>
                <a:ext cx="4936783" cy="507255"/>
              </a:xfrm>
              <a:prstGeom prst="rect">
                <a:avLst/>
              </a:prstGeom>
              <a:noFill/>
            </p:spPr>
            <p:txBody>
              <a:bodyPr wrap="square">
                <a:spAutoFit/>
              </a:bodyPr>
              <a:lstStyle/>
              <a:p>
                <a:pPr algn="just">
                  <a:lnSpc>
                    <a:spcPct val="200000"/>
                  </a:lnSpc>
                </a:pPr>
                <a:r>
                  <a:rPr lang="en-US" altLang="zh-CN" sz="1600" b="1" dirty="0">
                    <a:solidFill>
                      <a:srgbClr val="030305"/>
                    </a:solidFill>
                    <a:ea typeface="宋体" panose="02010600030101010101" pitchFamily="2" charset="-122"/>
                    <a:cs typeface="Times New Roman" panose="02020603050405020304" pitchFamily="18" charset="0"/>
                  </a:rPr>
                  <a:t>SST= 285K, SSS= 35‰, frequency=37GHz, </a:t>
                </a:r>
                <a14:m>
                  <m:oMath xmlns:m="http://schemas.openxmlformats.org/officeDocument/2006/math">
                    <m:sSub>
                      <m:sSubPr>
                        <m:ctrlPr>
                          <a:rPr lang="en-US" altLang="zh-CN" sz="1600" b="1" i="1" smtClean="0">
                            <a:solidFill>
                              <a:srgbClr val="030305"/>
                            </a:solidFill>
                            <a:latin typeface="Cambria Math" panose="02040503050406030204" pitchFamily="18" charset="0"/>
                            <a:ea typeface="宋体" panose="02010600030101010101" pitchFamily="2" charset="-122"/>
                          </a:rPr>
                        </m:ctrlPr>
                      </m:sSubPr>
                      <m:e>
                        <m:r>
                          <a:rPr lang="zh-CN" altLang="en-US" sz="1600" b="1" i="1" smtClean="0">
                            <a:solidFill>
                              <a:srgbClr val="030305"/>
                            </a:solidFill>
                            <a:latin typeface="Cambria Math" panose="02040503050406030204" pitchFamily="18" charset="0"/>
                            <a:ea typeface="宋体" panose="02010600030101010101" pitchFamily="2" charset="-122"/>
                          </a:rPr>
                          <m:t>𝜽</m:t>
                        </m:r>
                      </m:e>
                      <m:sub>
                        <m:r>
                          <a:rPr lang="en-US" altLang="zh-CN" sz="1600" b="1" i="1" smtClean="0">
                            <a:solidFill>
                              <a:srgbClr val="030305"/>
                            </a:solidFill>
                            <a:latin typeface="Cambria Math" panose="02040503050406030204" pitchFamily="18" charset="0"/>
                            <a:ea typeface="宋体" panose="02010600030101010101" pitchFamily="2" charset="-122"/>
                          </a:rPr>
                          <m:t>𝒔</m:t>
                        </m:r>
                      </m:sub>
                    </m:sSub>
                  </m:oMath>
                </a14:m>
                <a:r>
                  <a:rPr lang="en-US" altLang="zh-CN" sz="1600" b="1" dirty="0">
                    <a:solidFill>
                      <a:srgbClr val="030305"/>
                    </a:solidFill>
                    <a:ea typeface="宋体" panose="02010600030101010101" pitchFamily="2" charset="-122"/>
                    <a:cs typeface="Times New Roman" panose="02020603050405020304" pitchFamily="18" charset="0"/>
                  </a:rPr>
                  <a:t> =30°</a:t>
                </a:r>
                <a:endParaRPr lang="zh-CN" altLang="zh-CN" sz="1600" b="1" dirty="0">
                  <a:solidFill>
                    <a:srgbClr val="030305"/>
                  </a:solidFill>
                  <a:ea typeface="宋体" panose="02010600030101010101" pitchFamily="2" charset="-122"/>
                  <a:cs typeface="Times New Roman" panose="02020603050405020304" pitchFamily="18" charset="0"/>
                </a:endParaRPr>
              </a:p>
            </p:txBody>
          </p:sp>
        </mc:Choice>
        <mc:Fallback xmlns="">
          <p:sp>
            <p:nvSpPr>
              <p:cNvPr id="53" name="文本框 52">
                <a:extLst>
                  <a:ext uri="{FF2B5EF4-FFF2-40B4-BE49-F238E27FC236}">
                    <a16:creationId xmlns:a16="http://schemas.microsoft.com/office/drawing/2014/main" id="{CE141F92-8630-8B6D-DA78-F08A54124A7D}"/>
                  </a:ext>
                </a:extLst>
              </p:cNvPr>
              <p:cNvSpPr txBox="1">
                <a:spLocks noRot="1" noChangeAspect="1" noMove="1" noResize="1" noEditPoints="1" noAdjustHandles="1" noChangeArrowheads="1" noChangeShapeType="1" noTextEdit="1"/>
              </p:cNvSpPr>
              <p:nvPr/>
            </p:nvSpPr>
            <p:spPr>
              <a:xfrm>
                <a:off x="447502" y="6111026"/>
                <a:ext cx="4936783" cy="507255"/>
              </a:xfrm>
              <a:prstGeom prst="rect">
                <a:avLst/>
              </a:prstGeom>
              <a:blipFill>
                <a:blip r:embed="rId7"/>
                <a:stretch>
                  <a:fillRect l="-617" b="-14286"/>
                </a:stretch>
              </a:blipFill>
            </p:spPr>
            <p:txBody>
              <a:bodyPr/>
              <a:lstStyle/>
              <a:p>
                <a:r>
                  <a:rPr lang="en-US">
                    <a:noFill/>
                  </a:rPr>
                  <a:t> </a:t>
                </a:r>
              </a:p>
            </p:txBody>
          </p:sp>
        </mc:Fallback>
      </mc:AlternateContent>
      <p:sp>
        <p:nvSpPr>
          <p:cNvPr id="55" name="文本框 54">
            <a:extLst>
              <a:ext uri="{FF2B5EF4-FFF2-40B4-BE49-F238E27FC236}">
                <a16:creationId xmlns:a16="http://schemas.microsoft.com/office/drawing/2014/main" id="{6E4EC2CC-B605-181E-11AA-2B7ED5927799}"/>
              </a:ext>
            </a:extLst>
          </p:cNvPr>
          <p:cNvSpPr txBox="1"/>
          <p:nvPr/>
        </p:nvSpPr>
        <p:spPr>
          <a:xfrm>
            <a:off x="6168008" y="6045822"/>
            <a:ext cx="1440159" cy="559127"/>
          </a:xfrm>
          <a:prstGeom prst="rect">
            <a:avLst/>
          </a:prstGeom>
          <a:noFill/>
        </p:spPr>
        <p:txBody>
          <a:bodyPr wrap="square">
            <a:spAutoFit/>
          </a:bodyPr>
          <a:lstStyle/>
          <a:p>
            <a:pPr algn="just">
              <a:lnSpc>
                <a:spcPct val="200000"/>
              </a:lnSpc>
            </a:pPr>
            <a:r>
              <a:rPr lang="en-US" altLang="zh-CN" sz="1800" dirty="0">
                <a:solidFill>
                  <a:srgbClr val="030305"/>
                </a:solidFill>
                <a:ea typeface="宋体" panose="02010600030101010101" pitchFamily="2" charset="-122"/>
              </a:rPr>
              <a:t>X band</a:t>
            </a:r>
            <a:endParaRPr lang="zh-CN" altLang="zh-CN" sz="1800" dirty="0">
              <a:solidFill>
                <a:srgbClr val="030305"/>
              </a:solidFill>
              <a:ea typeface="宋体" panose="02010600030101010101" pitchFamily="2" charset="-122"/>
            </a:endParaRPr>
          </a:p>
        </p:txBody>
      </p:sp>
      <p:sp>
        <p:nvSpPr>
          <p:cNvPr id="56" name="文本框 55">
            <a:extLst>
              <a:ext uri="{FF2B5EF4-FFF2-40B4-BE49-F238E27FC236}">
                <a16:creationId xmlns:a16="http://schemas.microsoft.com/office/drawing/2014/main" id="{2703E7EC-802E-0E58-0B23-D7AE5A01E437}"/>
              </a:ext>
            </a:extLst>
          </p:cNvPr>
          <p:cNvSpPr txBox="1"/>
          <p:nvPr/>
        </p:nvSpPr>
        <p:spPr>
          <a:xfrm>
            <a:off x="9593558" y="6197754"/>
            <a:ext cx="208755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30305"/>
                </a:solidFill>
                <a:effectLst/>
                <a:uLnTx/>
                <a:uFillTx/>
              </a:rPr>
              <a:t>Wind Speed 10m/s</a:t>
            </a:r>
            <a:endParaRPr kumimoji="0" lang="zh-CN" altLang="en-US" sz="1800" b="0" i="0" u="none" strike="noStrike" kern="0" cap="none" spc="0" normalizeH="0" baseline="0" noProof="0" dirty="0">
              <a:ln>
                <a:noFill/>
              </a:ln>
              <a:solidFill>
                <a:srgbClr val="030305"/>
              </a:solidFill>
              <a:effectLst/>
              <a:uLnTx/>
              <a:uFillTx/>
            </a:endParaRPr>
          </a:p>
        </p:txBody>
      </p:sp>
      <p:grpSp>
        <p:nvGrpSpPr>
          <p:cNvPr id="57" name="组合 56">
            <a:extLst>
              <a:ext uri="{FF2B5EF4-FFF2-40B4-BE49-F238E27FC236}">
                <a16:creationId xmlns:a16="http://schemas.microsoft.com/office/drawing/2014/main" id="{DE61CE22-2429-7933-258F-CC3D5EC00AFF}"/>
              </a:ext>
            </a:extLst>
          </p:cNvPr>
          <p:cNvGrpSpPr/>
          <p:nvPr/>
        </p:nvGrpSpPr>
        <p:grpSpPr>
          <a:xfrm>
            <a:off x="427451" y="887038"/>
            <a:ext cx="3691234" cy="1580792"/>
            <a:chOff x="398118" y="1556712"/>
            <a:chExt cx="3691234" cy="1580792"/>
          </a:xfrm>
        </p:grpSpPr>
        <p:sp>
          <p:nvSpPr>
            <p:cNvPr id="58" name="矩形: 圆角 57">
              <a:extLst>
                <a:ext uri="{FF2B5EF4-FFF2-40B4-BE49-F238E27FC236}">
                  <a16:creationId xmlns:a16="http://schemas.microsoft.com/office/drawing/2014/main" id="{570C66E6-4E01-6576-4322-92817EA4DE4D}"/>
                </a:ext>
              </a:extLst>
            </p:cNvPr>
            <p:cNvSpPr/>
            <p:nvPr/>
          </p:nvSpPr>
          <p:spPr>
            <a:xfrm>
              <a:off x="398119" y="1556712"/>
              <a:ext cx="3691233" cy="498415"/>
            </a:xfrm>
            <a:prstGeom prst="roundRect">
              <a:avLst>
                <a:gd name="adj" fmla="val 20868"/>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srgbClr val="FFFFFF"/>
                  </a:solidFill>
                  <a:effectLst/>
                  <a:uLnTx/>
                  <a:uFillTx/>
                  <a:ea typeface="+mn-ea"/>
                  <a:cs typeface="Times New Roman" panose="02020603050405020304" pitchFamily="18" charset="0"/>
                </a:rPr>
                <a:t>Passive</a:t>
              </a:r>
              <a:endParaRPr kumimoji="0" lang="zh-CN" altLang="en-US" sz="1600" b="1" i="0" u="none" strike="noStrike" kern="0" cap="none" spc="0" normalizeH="0" baseline="0" noProof="0" dirty="0">
                <a:ln>
                  <a:noFill/>
                </a:ln>
                <a:solidFill>
                  <a:srgbClr val="FFFFFF"/>
                </a:solidFill>
                <a:effectLst/>
                <a:uLnTx/>
                <a:uFillTx/>
                <a:ea typeface="+mn-ea"/>
                <a:cs typeface="Times New Roman" panose="02020603050405020304" pitchFamily="18" charset="0"/>
              </a:endParaRPr>
            </a:p>
          </p:txBody>
        </p:sp>
        <p:sp>
          <p:nvSpPr>
            <p:cNvPr id="59" name="矩形: 圆角 58">
              <a:extLst>
                <a:ext uri="{FF2B5EF4-FFF2-40B4-BE49-F238E27FC236}">
                  <a16:creationId xmlns:a16="http://schemas.microsoft.com/office/drawing/2014/main" id="{3B582137-D772-B9ED-8F07-BAA7F63A39D0}"/>
                </a:ext>
              </a:extLst>
            </p:cNvPr>
            <p:cNvSpPr/>
            <p:nvPr/>
          </p:nvSpPr>
          <p:spPr>
            <a:xfrm>
              <a:off x="398118" y="1556713"/>
              <a:ext cx="3691234" cy="1580791"/>
            </a:xfrm>
            <a:prstGeom prst="roundRect">
              <a:avLst>
                <a:gd name="adj" fmla="val 9327"/>
              </a:avLst>
            </a:prstGeom>
            <a:noFill/>
            <a:ln w="25400" cap="flat" cmpd="sng" algn="ctr">
              <a:solidFill>
                <a:srgbClr val="A587E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FFFFFF"/>
                </a:solidFill>
                <a:effectLst/>
                <a:uLnTx/>
                <a:uFillTx/>
                <a:ea typeface="+mn-ea"/>
                <a:cs typeface="Times New Roman" panose="02020603050405020304" pitchFamily="18" charset="0"/>
              </a:endParaRPr>
            </a:p>
          </p:txBody>
        </p:sp>
        <p:graphicFrame>
          <p:nvGraphicFramePr>
            <p:cNvPr id="60" name="对象 59">
              <a:extLst>
                <a:ext uri="{FF2B5EF4-FFF2-40B4-BE49-F238E27FC236}">
                  <a16:creationId xmlns:a16="http://schemas.microsoft.com/office/drawing/2014/main" id="{5E381D93-C3B3-988A-2E18-F3ED0904CDF9}"/>
                </a:ext>
              </a:extLst>
            </p:cNvPr>
            <p:cNvGraphicFramePr>
              <a:graphicFrameLocks noChangeAspect="1"/>
            </p:cNvGraphicFramePr>
            <p:nvPr>
              <p:extLst>
                <p:ext uri="{D42A27DB-BD31-4B8C-83A1-F6EECF244321}">
                  <p14:modId xmlns:p14="http://schemas.microsoft.com/office/powerpoint/2010/main" val="3266901680"/>
                </p:ext>
              </p:extLst>
            </p:nvPr>
          </p:nvGraphicFramePr>
          <p:xfrm>
            <a:off x="539355" y="2285659"/>
            <a:ext cx="3408759" cy="609946"/>
          </p:xfrm>
          <a:graphic>
            <a:graphicData uri="http://schemas.openxmlformats.org/presentationml/2006/ole">
              <mc:AlternateContent xmlns:mc="http://schemas.openxmlformats.org/markup-compatibility/2006">
                <mc:Choice xmlns:v="urn:schemas-microsoft-com:vml" Requires="v">
                  <p:oleObj name="Equation" r:id="rId8" imgW="2692080" imgH="482400" progId="Equation.DSMT4">
                    <p:embed/>
                  </p:oleObj>
                </mc:Choice>
                <mc:Fallback>
                  <p:oleObj name="Equation" r:id="rId8" imgW="2692080" imgH="482400" progId="Equation.DSMT4">
                    <p:embed/>
                    <p:pic>
                      <p:nvPicPr>
                        <p:cNvPr id="13" name="对象 12">
                          <a:extLst>
                            <a:ext uri="{FF2B5EF4-FFF2-40B4-BE49-F238E27FC236}">
                              <a16:creationId xmlns:a16="http://schemas.microsoft.com/office/drawing/2014/main" id="{4E1A9225-9024-64FC-7C08-8E0106DD0669}"/>
                            </a:ext>
                          </a:extLst>
                        </p:cNvPr>
                        <p:cNvPicPr/>
                        <p:nvPr/>
                      </p:nvPicPr>
                      <p:blipFill>
                        <a:blip r:embed="rId9"/>
                        <a:stretch>
                          <a:fillRect/>
                        </a:stretch>
                      </p:blipFill>
                      <p:spPr>
                        <a:xfrm>
                          <a:off x="539355" y="2285659"/>
                          <a:ext cx="3408759" cy="609946"/>
                        </a:xfrm>
                        <a:prstGeom prst="rect">
                          <a:avLst/>
                        </a:prstGeom>
                      </p:spPr>
                    </p:pic>
                  </p:oleObj>
                </mc:Fallback>
              </mc:AlternateContent>
            </a:graphicData>
          </a:graphic>
        </p:graphicFrame>
      </p:grpSp>
      <p:grpSp>
        <p:nvGrpSpPr>
          <p:cNvPr id="62" name="组合 61">
            <a:extLst>
              <a:ext uri="{FF2B5EF4-FFF2-40B4-BE49-F238E27FC236}">
                <a16:creationId xmlns:a16="http://schemas.microsoft.com/office/drawing/2014/main" id="{CE4FCAD3-BD13-C61E-F831-748C1C4ACAD9}"/>
              </a:ext>
            </a:extLst>
          </p:cNvPr>
          <p:cNvGrpSpPr/>
          <p:nvPr/>
        </p:nvGrpSpPr>
        <p:grpSpPr>
          <a:xfrm>
            <a:off x="4618129" y="929942"/>
            <a:ext cx="3533259" cy="1580791"/>
            <a:chOff x="4934216" y="1433084"/>
            <a:chExt cx="3533259" cy="1580791"/>
          </a:xfrm>
        </p:grpSpPr>
        <p:sp>
          <p:nvSpPr>
            <p:cNvPr id="63" name="矩形: 圆角 62">
              <a:extLst>
                <a:ext uri="{FF2B5EF4-FFF2-40B4-BE49-F238E27FC236}">
                  <a16:creationId xmlns:a16="http://schemas.microsoft.com/office/drawing/2014/main" id="{5F431B12-0D28-2C92-A2D1-41208D76272D}"/>
                </a:ext>
              </a:extLst>
            </p:cNvPr>
            <p:cNvSpPr/>
            <p:nvPr/>
          </p:nvSpPr>
          <p:spPr>
            <a:xfrm>
              <a:off x="4947966" y="1433084"/>
              <a:ext cx="3519509" cy="1580791"/>
            </a:xfrm>
            <a:prstGeom prst="roundRect">
              <a:avLst>
                <a:gd name="adj" fmla="val 9327"/>
              </a:avLst>
            </a:prstGeom>
            <a:noFill/>
            <a:ln w="25400" cap="flat" cmpd="sng" algn="ctr">
              <a:solidFill>
                <a:srgbClr val="A587E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FFFFFF"/>
                </a:solidFill>
                <a:effectLst/>
                <a:uLnTx/>
                <a:uFillTx/>
                <a:ea typeface="+mn-ea"/>
                <a:cs typeface="Times New Roman" panose="02020603050405020304" pitchFamily="18" charset="0"/>
              </a:endParaRPr>
            </a:p>
          </p:txBody>
        </p:sp>
        <p:sp>
          <p:nvSpPr>
            <p:cNvPr id="64" name="矩形: 圆角 63">
              <a:extLst>
                <a:ext uri="{FF2B5EF4-FFF2-40B4-BE49-F238E27FC236}">
                  <a16:creationId xmlns:a16="http://schemas.microsoft.com/office/drawing/2014/main" id="{FAE980FF-9D07-660C-6131-2D27B0ED961F}"/>
                </a:ext>
              </a:extLst>
            </p:cNvPr>
            <p:cNvSpPr/>
            <p:nvPr/>
          </p:nvSpPr>
          <p:spPr>
            <a:xfrm>
              <a:off x="4934216" y="1433084"/>
              <a:ext cx="3519506" cy="498415"/>
            </a:xfrm>
            <a:prstGeom prst="roundRect">
              <a:avLst>
                <a:gd name="adj" fmla="val 20868"/>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srgbClr val="FFFFFF"/>
                  </a:solidFill>
                  <a:effectLst/>
                  <a:uLnTx/>
                  <a:uFillTx/>
                  <a:ea typeface="+mn-ea"/>
                  <a:cs typeface="Times New Roman" panose="02020603050405020304" pitchFamily="18" charset="0"/>
                </a:rPr>
                <a:t>Active</a:t>
              </a:r>
              <a:r>
                <a:rPr kumimoji="0" lang="zh-CN" altLang="en-US" sz="1600" b="1" i="0" u="none" strike="noStrike" kern="0" cap="none" spc="0" normalizeH="0" baseline="0" noProof="0" dirty="0">
                  <a:ln>
                    <a:noFill/>
                  </a:ln>
                  <a:solidFill>
                    <a:srgbClr val="FFFFFF"/>
                  </a:solidFill>
                  <a:effectLst/>
                  <a:uLnTx/>
                  <a:uFillTx/>
                  <a:ea typeface="+mn-ea"/>
                  <a:cs typeface="Times New Roman" panose="02020603050405020304" pitchFamily="18" charset="0"/>
                </a:rPr>
                <a:t>：</a:t>
              </a:r>
              <a:r>
                <a:rPr kumimoji="0" lang="en-US" altLang="zh-CN" sz="1600" b="1" i="0" u="none" strike="noStrike" kern="0" cap="none" spc="0" normalizeH="0" baseline="0" noProof="0" dirty="0">
                  <a:ln>
                    <a:noFill/>
                  </a:ln>
                  <a:solidFill>
                    <a:srgbClr val="FFFFFF"/>
                  </a:solidFill>
                  <a:effectLst/>
                  <a:uLnTx/>
                  <a:uFillTx/>
                  <a:ea typeface="+mn-ea"/>
                  <a:cs typeface="Times New Roman" panose="02020603050405020304" pitchFamily="18" charset="0"/>
                </a:rPr>
                <a:t>monostatic</a:t>
              </a:r>
              <a:endParaRPr kumimoji="0" lang="zh-CN" altLang="en-US" sz="1600" b="1" i="0" u="none" strike="noStrike" kern="0" cap="none" spc="0" normalizeH="0" baseline="0" noProof="0" dirty="0">
                <a:ln>
                  <a:noFill/>
                </a:ln>
                <a:solidFill>
                  <a:srgbClr val="FFFFFF"/>
                </a:solidFill>
                <a:effectLst/>
                <a:uLnTx/>
                <a:uFillTx/>
                <a:ea typeface="+mn-ea"/>
                <a:cs typeface="Times New Roman" panose="02020603050405020304" pitchFamily="18" charset="0"/>
              </a:endParaRPr>
            </a:p>
          </p:txBody>
        </p:sp>
        <p:graphicFrame>
          <p:nvGraphicFramePr>
            <p:cNvPr id="65" name="对象 64">
              <a:extLst>
                <a:ext uri="{FF2B5EF4-FFF2-40B4-BE49-F238E27FC236}">
                  <a16:creationId xmlns:a16="http://schemas.microsoft.com/office/drawing/2014/main" id="{D62122CD-7450-A2D0-78A2-C5C9CC8C3CC6}"/>
                </a:ext>
              </a:extLst>
            </p:cNvPr>
            <p:cNvGraphicFramePr>
              <a:graphicFrameLocks noChangeAspect="1"/>
            </p:cNvGraphicFramePr>
            <p:nvPr>
              <p:extLst>
                <p:ext uri="{D42A27DB-BD31-4B8C-83A1-F6EECF244321}">
                  <p14:modId xmlns:p14="http://schemas.microsoft.com/office/powerpoint/2010/main" val="808553306"/>
                </p:ext>
              </p:extLst>
            </p:nvPr>
          </p:nvGraphicFramePr>
          <p:xfrm>
            <a:off x="5515150" y="2484342"/>
            <a:ext cx="2365375" cy="419100"/>
          </p:xfrm>
          <a:graphic>
            <a:graphicData uri="http://schemas.openxmlformats.org/presentationml/2006/ole">
              <mc:AlternateContent xmlns:mc="http://schemas.openxmlformats.org/markup-compatibility/2006">
                <mc:Choice xmlns:v="urn:schemas-microsoft-com:vml" Requires="v">
                  <p:oleObj name="Equation" r:id="rId10" imgW="1536480" imgH="228600" progId="Equation.DSMT4">
                    <p:embed/>
                  </p:oleObj>
                </mc:Choice>
                <mc:Fallback>
                  <p:oleObj name="Equation" r:id="rId10" imgW="1536480" imgH="228600" progId="Equation.DSMT4">
                    <p:embed/>
                    <p:pic>
                      <p:nvPicPr>
                        <p:cNvPr id="24" name="对象 23">
                          <a:extLst>
                            <a:ext uri="{FF2B5EF4-FFF2-40B4-BE49-F238E27FC236}">
                              <a16:creationId xmlns:a16="http://schemas.microsoft.com/office/drawing/2014/main" id="{2188DD36-38C1-2483-8A79-943A4CF77A0F}"/>
                            </a:ext>
                          </a:extLst>
                        </p:cNvPr>
                        <p:cNvPicPr/>
                        <p:nvPr/>
                      </p:nvPicPr>
                      <p:blipFill>
                        <a:blip r:embed="rId11"/>
                        <a:stretch>
                          <a:fillRect/>
                        </a:stretch>
                      </p:blipFill>
                      <p:spPr>
                        <a:xfrm>
                          <a:off x="5515150" y="2484342"/>
                          <a:ext cx="2365375" cy="419100"/>
                        </a:xfrm>
                        <a:prstGeom prst="rect">
                          <a:avLst/>
                        </a:prstGeom>
                      </p:spPr>
                    </p:pic>
                  </p:oleObj>
                </mc:Fallback>
              </mc:AlternateContent>
            </a:graphicData>
          </a:graphic>
        </p:graphicFrame>
        <p:graphicFrame>
          <p:nvGraphicFramePr>
            <p:cNvPr id="66" name="对象 65">
              <a:extLst>
                <a:ext uri="{FF2B5EF4-FFF2-40B4-BE49-F238E27FC236}">
                  <a16:creationId xmlns:a16="http://schemas.microsoft.com/office/drawing/2014/main" id="{C4F14883-2005-F33A-DC99-18A688549081}"/>
                </a:ext>
              </a:extLst>
            </p:cNvPr>
            <p:cNvGraphicFramePr>
              <a:graphicFrameLocks noChangeAspect="1"/>
            </p:cNvGraphicFramePr>
            <p:nvPr/>
          </p:nvGraphicFramePr>
          <p:xfrm>
            <a:off x="5700372" y="2005129"/>
            <a:ext cx="1920659" cy="364682"/>
          </p:xfrm>
          <a:graphic>
            <a:graphicData uri="http://schemas.openxmlformats.org/presentationml/2006/ole">
              <mc:AlternateContent xmlns:mc="http://schemas.openxmlformats.org/markup-compatibility/2006">
                <mc:Choice xmlns:v="urn:schemas-microsoft-com:vml" Requires="v">
                  <p:oleObj name="Equation" r:id="rId12" imgW="1002960" imgH="190440" progId="Equation.DSMT4">
                    <p:embed/>
                  </p:oleObj>
                </mc:Choice>
                <mc:Fallback>
                  <p:oleObj name="Equation" r:id="rId12" imgW="1002960" imgH="190440" progId="Equation.DSMT4">
                    <p:embed/>
                    <p:pic>
                      <p:nvPicPr>
                        <p:cNvPr id="26" name="对象 25">
                          <a:extLst>
                            <a:ext uri="{FF2B5EF4-FFF2-40B4-BE49-F238E27FC236}">
                              <a16:creationId xmlns:a16="http://schemas.microsoft.com/office/drawing/2014/main" id="{7403A46E-F4F7-0AC0-519F-AB93934419E4}"/>
                            </a:ext>
                          </a:extLst>
                        </p:cNvPr>
                        <p:cNvPicPr/>
                        <p:nvPr/>
                      </p:nvPicPr>
                      <p:blipFill>
                        <a:blip r:embed="rId13"/>
                        <a:stretch>
                          <a:fillRect/>
                        </a:stretch>
                      </p:blipFill>
                      <p:spPr>
                        <a:xfrm>
                          <a:off x="5700372" y="2005129"/>
                          <a:ext cx="1920659" cy="364682"/>
                        </a:xfrm>
                        <a:prstGeom prst="rect">
                          <a:avLst/>
                        </a:prstGeom>
                      </p:spPr>
                    </p:pic>
                  </p:oleObj>
                </mc:Fallback>
              </mc:AlternateContent>
            </a:graphicData>
          </a:graphic>
        </p:graphicFrame>
      </p:grpSp>
      <p:pic>
        <p:nvPicPr>
          <p:cNvPr id="67" name="图片 66" descr="X_Band_10GHz_backscatter_incidence0">
            <a:extLst>
              <a:ext uri="{FF2B5EF4-FFF2-40B4-BE49-F238E27FC236}">
                <a16:creationId xmlns:a16="http://schemas.microsoft.com/office/drawing/2014/main" id="{1B778DAA-CBC5-78AE-FACA-FD701C70BD91}"/>
              </a:ext>
            </a:extLst>
          </p:cNvPr>
          <p:cNvPicPr/>
          <p:nvPr/>
        </p:nvPicPr>
        <p:blipFill>
          <a:blip r:embed="rId5"/>
          <a:stretch>
            <a:fillRect/>
          </a:stretch>
        </p:blipFill>
        <p:spPr>
          <a:xfrm>
            <a:off x="4622843" y="2676043"/>
            <a:ext cx="3606800" cy="3417253"/>
          </a:xfrm>
          <a:prstGeom prst="rect">
            <a:avLst/>
          </a:prstGeom>
        </p:spPr>
      </p:pic>
      <p:sp>
        <p:nvSpPr>
          <p:cNvPr id="68" name="标题 1">
            <a:extLst>
              <a:ext uri="{FF2B5EF4-FFF2-40B4-BE49-F238E27FC236}">
                <a16:creationId xmlns:a16="http://schemas.microsoft.com/office/drawing/2014/main" id="{28E290B2-162A-8F88-820B-C63381B0F47C}"/>
              </a:ext>
            </a:extLst>
          </p:cNvPr>
          <p:cNvSpPr txBox="1">
            <a:spLocks/>
          </p:cNvSpPr>
          <p:nvPr/>
        </p:nvSpPr>
        <p:spPr>
          <a:xfrm>
            <a:off x="72008" y="80293"/>
            <a:ext cx="12192000" cy="5861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21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altLang="zh-CN" sz="2800" b="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Major Applications of </a:t>
            </a:r>
            <a:r>
              <a:rPr lang="en-US" altLang="zh-CN" sz="2800" b="1" dirty="0" err="1">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pBDRF</a:t>
            </a:r>
            <a:r>
              <a:rPr lang="en-US" altLang="zh-CN" sz="2800" b="1" dirty="0">
                <a:solidFill>
                  <a:srgbClr val="0000FF"/>
                </a:solidFill>
                <a:latin typeface="Times New Roman" panose="02020603050405020304" pitchFamily="18" charset="0"/>
                <a:ea typeface="华文中宋" panose="02010600040101010101" pitchFamily="2" charset="-122"/>
                <a:cs typeface="Times New Roman" panose="02020603050405020304" pitchFamily="18" charset="0"/>
              </a:rPr>
              <a:t> Derived from TSRM </a:t>
            </a:r>
            <a:endParaRPr kumimoji="0" lang="zh-C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华文中宋" panose="02010600040101010101" pitchFamily="2" charset="-122"/>
              <a:cs typeface="Times New Roman" panose="02020603050405020304" pitchFamily="18" charset="0"/>
            </a:endParaRPr>
          </a:p>
        </p:txBody>
      </p:sp>
      <p:graphicFrame>
        <p:nvGraphicFramePr>
          <p:cNvPr id="2" name="对象 1">
            <a:extLst>
              <a:ext uri="{FF2B5EF4-FFF2-40B4-BE49-F238E27FC236}">
                <a16:creationId xmlns:a16="http://schemas.microsoft.com/office/drawing/2014/main" id="{5FB80FEA-EBC9-9D58-C845-B8BF63752245}"/>
              </a:ext>
            </a:extLst>
          </p:cNvPr>
          <p:cNvGraphicFramePr>
            <a:graphicFrameLocks noChangeAspect="1"/>
          </p:cNvGraphicFramePr>
          <p:nvPr>
            <p:extLst>
              <p:ext uri="{D42A27DB-BD31-4B8C-83A1-F6EECF244321}">
                <p14:modId xmlns:p14="http://schemas.microsoft.com/office/powerpoint/2010/main" val="3203752003"/>
              </p:ext>
            </p:extLst>
          </p:nvPr>
        </p:nvGraphicFramePr>
        <p:xfrm>
          <a:off x="9199563" y="1985963"/>
          <a:ext cx="2365375" cy="419100"/>
        </p:xfrm>
        <a:graphic>
          <a:graphicData uri="http://schemas.openxmlformats.org/presentationml/2006/ole">
            <mc:AlternateContent xmlns:mc="http://schemas.openxmlformats.org/markup-compatibility/2006">
              <mc:Choice xmlns:v="urn:schemas-microsoft-com:vml" Requires="v">
                <p:oleObj name="Equation" r:id="rId14" imgW="1536480" imgH="228600" progId="Equation.DSMT4">
                  <p:embed/>
                </p:oleObj>
              </mc:Choice>
              <mc:Fallback>
                <p:oleObj name="Equation" r:id="rId14" imgW="1536480" imgH="228600" progId="Equation.DSMT4">
                  <p:embed/>
                  <p:pic>
                    <p:nvPicPr>
                      <p:cNvPr id="65" name="对象 64">
                        <a:extLst>
                          <a:ext uri="{FF2B5EF4-FFF2-40B4-BE49-F238E27FC236}">
                            <a16:creationId xmlns:a16="http://schemas.microsoft.com/office/drawing/2014/main" id="{D62122CD-7450-A2D0-78A2-C5C9CC8C3CC6}"/>
                          </a:ext>
                        </a:extLst>
                      </p:cNvPr>
                      <p:cNvPicPr/>
                      <p:nvPr/>
                    </p:nvPicPr>
                    <p:blipFill>
                      <a:blip r:embed="rId15"/>
                      <a:stretch>
                        <a:fillRect/>
                      </a:stretch>
                    </p:blipFill>
                    <p:spPr>
                      <a:xfrm>
                        <a:off x="9199563" y="1985963"/>
                        <a:ext cx="2365375" cy="419100"/>
                      </a:xfrm>
                      <a:prstGeom prst="rect">
                        <a:avLst/>
                      </a:prstGeom>
                    </p:spPr>
                  </p:pic>
                </p:oleObj>
              </mc:Fallback>
            </mc:AlternateContent>
          </a:graphicData>
        </a:graphic>
      </p:graphicFrame>
      <p:sp>
        <p:nvSpPr>
          <p:cNvPr id="3" name="灯片编号占位符 3">
            <a:extLst>
              <a:ext uri="{FF2B5EF4-FFF2-40B4-BE49-F238E27FC236}">
                <a16:creationId xmlns:a16="http://schemas.microsoft.com/office/drawing/2014/main" id="{C07AA592-D37B-64C9-0E21-3A1DF1670104}"/>
              </a:ext>
            </a:extLst>
          </p:cNvPr>
          <p:cNvSpPr txBox="1">
            <a:spLocks/>
          </p:cNvSpPr>
          <p:nvPr/>
        </p:nvSpPr>
        <p:spPr bwMode="auto">
          <a:xfrm>
            <a:off x="11568608" y="6417096"/>
            <a:ext cx="504056" cy="396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charset="0"/>
                <a:ea typeface="MS PGothic" pitchFamily="34" charset="-128"/>
                <a:cs typeface="+mn-cs"/>
              </a:defRPr>
            </a:lvl1pPr>
            <a:lvl2pPr marL="457200" algn="l" rtl="0" fontAlgn="base">
              <a:spcBef>
                <a:spcPct val="0"/>
              </a:spcBef>
              <a:spcAft>
                <a:spcPct val="0"/>
              </a:spcAft>
              <a:defRPr sz="2800" kern="1200">
                <a:solidFill>
                  <a:schemeClr val="tx1"/>
                </a:solidFill>
                <a:latin typeface="Arial" charset="0"/>
                <a:ea typeface="MS PGothic" pitchFamily="34" charset="-128"/>
                <a:cs typeface="+mn-cs"/>
              </a:defRPr>
            </a:lvl2pPr>
            <a:lvl3pPr marL="914400" algn="l" rtl="0" fontAlgn="base">
              <a:spcBef>
                <a:spcPct val="0"/>
              </a:spcBef>
              <a:spcAft>
                <a:spcPct val="0"/>
              </a:spcAft>
              <a:defRPr sz="2800" kern="1200">
                <a:solidFill>
                  <a:schemeClr val="tx1"/>
                </a:solidFill>
                <a:latin typeface="Arial" charset="0"/>
                <a:ea typeface="MS PGothic" pitchFamily="34" charset="-128"/>
                <a:cs typeface="+mn-cs"/>
              </a:defRPr>
            </a:lvl3pPr>
            <a:lvl4pPr marL="1371600" algn="l" rtl="0" fontAlgn="base">
              <a:spcBef>
                <a:spcPct val="0"/>
              </a:spcBef>
              <a:spcAft>
                <a:spcPct val="0"/>
              </a:spcAft>
              <a:defRPr sz="2800" kern="1200">
                <a:solidFill>
                  <a:schemeClr val="tx1"/>
                </a:solidFill>
                <a:latin typeface="Arial" charset="0"/>
                <a:ea typeface="MS PGothic" pitchFamily="34" charset="-128"/>
                <a:cs typeface="+mn-cs"/>
              </a:defRPr>
            </a:lvl4pPr>
            <a:lvl5pPr marL="1828800" algn="l" rtl="0" fontAlgn="base">
              <a:spcBef>
                <a:spcPct val="0"/>
              </a:spcBef>
              <a:spcAft>
                <a:spcPct val="0"/>
              </a:spcAft>
              <a:defRPr sz="2800" kern="1200">
                <a:solidFill>
                  <a:schemeClr val="tx1"/>
                </a:solidFill>
                <a:latin typeface="Arial" charset="0"/>
                <a:ea typeface="MS PGothic" pitchFamily="34" charset="-128"/>
                <a:cs typeface="+mn-cs"/>
              </a:defRPr>
            </a:lvl5pPr>
            <a:lvl6pPr marL="2286000" algn="l" defTabSz="914400" rtl="0" eaLnBrk="1" latinLnBrk="0" hangingPunct="1">
              <a:defRPr sz="2800" kern="1200">
                <a:solidFill>
                  <a:schemeClr val="tx1"/>
                </a:solidFill>
                <a:latin typeface="Arial" charset="0"/>
                <a:ea typeface="MS PGothic" pitchFamily="34" charset="-128"/>
                <a:cs typeface="+mn-cs"/>
              </a:defRPr>
            </a:lvl6pPr>
            <a:lvl7pPr marL="2743200" algn="l" defTabSz="914400" rtl="0" eaLnBrk="1" latinLnBrk="0" hangingPunct="1">
              <a:defRPr sz="2800" kern="1200">
                <a:solidFill>
                  <a:schemeClr val="tx1"/>
                </a:solidFill>
                <a:latin typeface="Arial" charset="0"/>
                <a:ea typeface="MS PGothic" pitchFamily="34" charset="-128"/>
                <a:cs typeface="+mn-cs"/>
              </a:defRPr>
            </a:lvl7pPr>
            <a:lvl8pPr marL="3200400" algn="l" defTabSz="914400" rtl="0" eaLnBrk="1" latinLnBrk="0" hangingPunct="1">
              <a:defRPr sz="2800" kern="1200">
                <a:solidFill>
                  <a:schemeClr val="tx1"/>
                </a:solidFill>
                <a:latin typeface="Arial" charset="0"/>
                <a:ea typeface="MS PGothic" pitchFamily="34" charset="-128"/>
                <a:cs typeface="+mn-cs"/>
              </a:defRPr>
            </a:lvl8pPr>
            <a:lvl9pPr marL="3657600" algn="l" defTabSz="914400" rtl="0" eaLnBrk="1" latinLnBrk="0" hangingPunct="1">
              <a:defRPr sz="2800" kern="1200">
                <a:solidFill>
                  <a:schemeClr val="tx1"/>
                </a:solidFill>
                <a:latin typeface="Arial" charset="0"/>
                <a:ea typeface="MS PGothic"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041D2FE-8387-4C7C-A2DB-378BA1F9E9F5}" type="slidenum">
              <a:rPr kumimoji="0" lang="zh-CN" altLang="en-US" sz="1400" b="0" i="0" u="none" strike="noStrike" kern="1200" cap="none" spc="0" normalizeH="0" baseline="0" noProof="0" smtClean="0">
                <a:ln>
                  <a:noFill/>
                </a:ln>
                <a:solidFill>
                  <a:srgbClr val="000000"/>
                </a:solidFill>
                <a:effectLst/>
                <a:uLnTx/>
                <a:uFillTx/>
                <a:latin typeface="Arial"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zh-CN" sz="1400" b="0" i="0" u="none" strike="noStrike" kern="1200" cap="none" spc="0" normalizeH="0" baseline="0" noProof="0" dirty="0">
              <a:ln>
                <a:noFill/>
              </a:ln>
              <a:solidFill>
                <a:srgbClr val="000000"/>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80420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Title 1"/>
          <p:cNvSpPr txBox="1">
            <a:spLocks/>
          </p:cNvSpPr>
          <p:nvPr/>
        </p:nvSpPr>
        <p:spPr bwMode="auto">
          <a:xfrm>
            <a:off x="1703512" y="63006"/>
            <a:ext cx="93009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eaLnBrk="0" hangingPunct="0">
              <a:defRPr sz="1400">
                <a:solidFill>
                  <a:schemeClr val="tx1"/>
                </a:solidFill>
                <a:latin typeface="Times New Roman" panose="02020603050405020304" pitchFamily="18" charset="0"/>
                <a:ea typeface="宋体" panose="02010600030101010101" pitchFamily="2" charset="-122"/>
              </a:defRPr>
            </a:lvl1pPr>
            <a:lvl2pPr marL="742950" indent="-285750" defTabSz="685800" eaLnBrk="0" hangingPunct="0">
              <a:defRPr sz="1400">
                <a:solidFill>
                  <a:schemeClr val="tx1"/>
                </a:solidFill>
                <a:latin typeface="Times New Roman" panose="02020603050405020304" pitchFamily="18" charset="0"/>
                <a:ea typeface="宋体" panose="02010600030101010101" pitchFamily="2" charset="-122"/>
              </a:defRPr>
            </a:lvl2pPr>
            <a:lvl3pPr marL="1143000" indent="-228600" defTabSz="685800" eaLnBrk="0" hangingPunct="0">
              <a:defRPr sz="1400">
                <a:solidFill>
                  <a:schemeClr val="tx1"/>
                </a:solidFill>
                <a:latin typeface="Times New Roman" panose="02020603050405020304" pitchFamily="18" charset="0"/>
                <a:ea typeface="宋体" panose="02010600030101010101" pitchFamily="2" charset="-122"/>
              </a:defRPr>
            </a:lvl3pPr>
            <a:lvl4pPr marL="1600200" indent="-228600" defTabSz="685800" eaLnBrk="0" hangingPunct="0">
              <a:defRPr sz="1400">
                <a:solidFill>
                  <a:schemeClr val="tx1"/>
                </a:solidFill>
                <a:latin typeface="Times New Roman" panose="02020603050405020304" pitchFamily="18" charset="0"/>
                <a:ea typeface="宋体" panose="02010600030101010101" pitchFamily="2" charset="-122"/>
              </a:defRPr>
            </a:lvl4pPr>
            <a:lvl5pPr marL="2057400" indent="-228600" defTabSz="685800" eaLnBrk="0" hangingPunct="0">
              <a:defRPr sz="1400">
                <a:solidFill>
                  <a:schemeClr val="tx1"/>
                </a:solidFill>
                <a:latin typeface="Times New Roman" panose="02020603050405020304" pitchFamily="18" charset="0"/>
                <a:ea typeface="宋体" panose="02010600030101010101" pitchFamily="2" charset="-122"/>
              </a:defRPr>
            </a:lvl5pPr>
            <a:lvl6pPr marL="2514600" indent="-228600" defTabSz="685800" eaLnBrk="0" fontAlgn="base" hangingPunct="0">
              <a:spcBef>
                <a:spcPct val="0"/>
              </a:spcBef>
              <a:spcAft>
                <a:spcPct val="0"/>
              </a:spcAft>
              <a:defRPr sz="1400">
                <a:solidFill>
                  <a:schemeClr val="tx1"/>
                </a:solidFill>
                <a:latin typeface="Times New Roman" panose="02020603050405020304" pitchFamily="18" charset="0"/>
                <a:ea typeface="宋体" panose="02010600030101010101" pitchFamily="2" charset="-122"/>
              </a:defRPr>
            </a:lvl6pPr>
            <a:lvl7pPr marL="2971800" indent="-228600" defTabSz="685800" eaLnBrk="0" fontAlgn="base" hangingPunct="0">
              <a:spcBef>
                <a:spcPct val="0"/>
              </a:spcBef>
              <a:spcAft>
                <a:spcPct val="0"/>
              </a:spcAft>
              <a:defRPr sz="1400">
                <a:solidFill>
                  <a:schemeClr val="tx1"/>
                </a:solidFill>
                <a:latin typeface="Times New Roman" panose="02020603050405020304" pitchFamily="18" charset="0"/>
                <a:ea typeface="宋体" panose="02010600030101010101" pitchFamily="2" charset="-122"/>
              </a:defRPr>
            </a:lvl7pPr>
            <a:lvl8pPr marL="3429000" indent="-228600" defTabSz="685800" eaLnBrk="0" fontAlgn="base" hangingPunct="0">
              <a:spcBef>
                <a:spcPct val="0"/>
              </a:spcBef>
              <a:spcAft>
                <a:spcPct val="0"/>
              </a:spcAft>
              <a:defRPr sz="1400">
                <a:solidFill>
                  <a:schemeClr val="tx1"/>
                </a:solidFill>
                <a:latin typeface="Times New Roman" panose="02020603050405020304" pitchFamily="18" charset="0"/>
                <a:ea typeface="宋体" panose="02010600030101010101" pitchFamily="2" charset="-122"/>
              </a:defRPr>
            </a:lvl8pPr>
            <a:lvl9pPr marL="3886200" indent="-228600" defTabSz="685800" eaLnBrk="0" fontAlgn="base" hangingPunct="0">
              <a:spcBef>
                <a:spcPct val="0"/>
              </a:spcBef>
              <a:spcAft>
                <a:spcPct val="0"/>
              </a:spcAft>
              <a:defRPr sz="1400">
                <a:solidFill>
                  <a:schemeClr val="tx1"/>
                </a:solidFill>
                <a:latin typeface="Times New Roman" panose="02020603050405020304" pitchFamily="18" charset="0"/>
                <a:ea typeface="宋体" panose="02010600030101010101" pitchFamily="2" charset="-122"/>
              </a:defRPr>
            </a:lvl9pPr>
          </a:lstStyle>
          <a:p>
            <a:pPr eaLnBrk="1" hangingPunct="1">
              <a:lnSpc>
                <a:spcPct val="90000"/>
              </a:lnSpc>
              <a:defRPr/>
            </a:pPr>
            <a:r>
              <a:rPr lang="en-US" altLang="zh-CN" sz="2800" b="1" dirty="0">
                <a:solidFill>
                  <a:srgbClr val="0000FF"/>
                </a:solidFill>
                <a:cs typeface="Times New Roman" panose="02020603050405020304" pitchFamily="18" charset="0"/>
              </a:rPr>
              <a:t>Satellite Data Assimilated in CMA-GFS through ARMS </a:t>
            </a:r>
          </a:p>
        </p:txBody>
      </p:sp>
      <p:pic>
        <p:nvPicPr>
          <p:cNvPr id="5" name="图片 4">
            <a:extLst>
              <a:ext uri="{FF2B5EF4-FFF2-40B4-BE49-F238E27FC236}">
                <a16:creationId xmlns:a16="http://schemas.microsoft.com/office/drawing/2014/main" id="{ADEA911D-2F24-AAC1-7CA6-9E80D36AF4CD}"/>
              </a:ext>
            </a:extLst>
          </p:cNvPr>
          <p:cNvPicPr>
            <a:picLocks noChangeAspect="1"/>
          </p:cNvPicPr>
          <p:nvPr/>
        </p:nvPicPr>
        <p:blipFill>
          <a:blip r:embed="rId3"/>
          <a:stretch>
            <a:fillRect/>
          </a:stretch>
        </p:blipFill>
        <p:spPr>
          <a:xfrm>
            <a:off x="750294" y="1556792"/>
            <a:ext cx="6713857" cy="3503451"/>
          </a:xfrm>
          <a:prstGeom prst="rect">
            <a:avLst/>
          </a:prstGeom>
        </p:spPr>
      </p:pic>
      <p:pic>
        <p:nvPicPr>
          <p:cNvPr id="6" name="图片 5">
            <a:extLst>
              <a:ext uri="{FF2B5EF4-FFF2-40B4-BE49-F238E27FC236}">
                <a16:creationId xmlns:a16="http://schemas.microsoft.com/office/drawing/2014/main" id="{D94F1C5E-764C-C903-CFB2-59A305C3D2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1639" y="815481"/>
            <a:ext cx="3396969" cy="4860542"/>
          </a:xfrm>
          <a:prstGeom prst="rect">
            <a:avLst/>
          </a:prstGeom>
        </p:spPr>
      </p:pic>
      <p:sp>
        <p:nvSpPr>
          <p:cNvPr id="8" name="文本框 7">
            <a:extLst>
              <a:ext uri="{FF2B5EF4-FFF2-40B4-BE49-F238E27FC236}">
                <a16:creationId xmlns:a16="http://schemas.microsoft.com/office/drawing/2014/main" id="{19855D9B-1642-296E-3F1E-AEA1DF766CC3}"/>
              </a:ext>
            </a:extLst>
          </p:cNvPr>
          <p:cNvSpPr txBox="1"/>
          <p:nvPr/>
        </p:nvSpPr>
        <p:spPr>
          <a:xfrm>
            <a:off x="479986" y="5442354"/>
            <a:ext cx="11089232" cy="1200329"/>
          </a:xfrm>
          <a:prstGeom prst="rect">
            <a:avLst/>
          </a:prstGeom>
          <a:noFill/>
        </p:spPr>
        <p:txBody>
          <a:bodyPr wrap="square">
            <a:spAutoFit/>
          </a:bodyPr>
          <a:lstStyle/>
          <a:p>
            <a:pPr marL="285750" indent="-285750">
              <a:buFont typeface="Arial" panose="020B0604020202020204" pitchFamily="34" charset="0"/>
              <a:buChar char="•"/>
            </a:pPr>
            <a:r>
              <a:rPr lang="en-US" altLang="zh-CN" sz="1800" dirty="0">
                <a:latin typeface="+mn-ea"/>
                <a:ea typeface="+mn-ea"/>
              </a:rPr>
              <a:t>ARMS has been successfully integrated into CMA-GFS 4dvar system and is supporting all IR and MW data assimilation.</a:t>
            </a:r>
          </a:p>
          <a:p>
            <a:pPr marL="285750" indent="-285750">
              <a:buFont typeface="Arial" panose="020B0604020202020204" pitchFamily="34" charset="0"/>
              <a:buChar char="•"/>
            </a:pPr>
            <a:r>
              <a:rPr lang="en-US" altLang="zh-CN" sz="1800" dirty="0">
                <a:latin typeface="+mn-ea"/>
                <a:ea typeface="+mn-ea"/>
              </a:rPr>
              <a:t>ARMS significantly reduces the errors in the analysis field of  the geopotential height</a:t>
            </a:r>
          </a:p>
          <a:p>
            <a:pPr marL="285750" indent="-285750">
              <a:buFont typeface="Arial" panose="020B0604020202020204" pitchFamily="34" charset="0"/>
              <a:buChar char="•"/>
            </a:pPr>
            <a:r>
              <a:rPr lang="en-US" altLang="zh-CN" sz="1800" dirty="0">
                <a:latin typeface="+mn-ea"/>
                <a:ea typeface="+mn-ea"/>
              </a:rPr>
              <a:t>The impacts on the global forecasts are being evaluated </a:t>
            </a:r>
          </a:p>
        </p:txBody>
      </p:sp>
      <p:sp>
        <p:nvSpPr>
          <p:cNvPr id="11" name="灯片编号占位符 3">
            <a:extLst>
              <a:ext uri="{FF2B5EF4-FFF2-40B4-BE49-F238E27FC236}">
                <a16:creationId xmlns:a16="http://schemas.microsoft.com/office/drawing/2014/main" id="{8AFAED40-8BCE-668F-581E-720AC59E5BD3}"/>
              </a:ext>
            </a:extLst>
          </p:cNvPr>
          <p:cNvSpPr txBox="1">
            <a:spLocks/>
          </p:cNvSpPr>
          <p:nvPr/>
        </p:nvSpPr>
        <p:spPr bwMode="auto">
          <a:xfrm>
            <a:off x="11568608" y="6417096"/>
            <a:ext cx="504056" cy="396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charset="0"/>
                <a:ea typeface="MS PGothic" pitchFamily="34" charset="-128"/>
                <a:cs typeface="+mn-cs"/>
              </a:defRPr>
            </a:lvl1pPr>
            <a:lvl2pPr marL="457200" algn="l" rtl="0" fontAlgn="base">
              <a:spcBef>
                <a:spcPct val="0"/>
              </a:spcBef>
              <a:spcAft>
                <a:spcPct val="0"/>
              </a:spcAft>
              <a:defRPr sz="2800" kern="1200">
                <a:solidFill>
                  <a:schemeClr val="tx1"/>
                </a:solidFill>
                <a:latin typeface="Arial" charset="0"/>
                <a:ea typeface="MS PGothic" pitchFamily="34" charset="-128"/>
                <a:cs typeface="+mn-cs"/>
              </a:defRPr>
            </a:lvl2pPr>
            <a:lvl3pPr marL="914400" algn="l" rtl="0" fontAlgn="base">
              <a:spcBef>
                <a:spcPct val="0"/>
              </a:spcBef>
              <a:spcAft>
                <a:spcPct val="0"/>
              </a:spcAft>
              <a:defRPr sz="2800" kern="1200">
                <a:solidFill>
                  <a:schemeClr val="tx1"/>
                </a:solidFill>
                <a:latin typeface="Arial" charset="0"/>
                <a:ea typeface="MS PGothic" pitchFamily="34" charset="-128"/>
                <a:cs typeface="+mn-cs"/>
              </a:defRPr>
            </a:lvl3pPr>
            <a:lvl4pPr marL="1371600" algn="l" rtl="0" fontAlgn="base">
              <a:spcBef>
                <a:spcPct val="0"/>
              </a:spcBef>
              <a:spcAft>
                <a:spcPct val="0"/>
              </a:spcAft>
              <a:defRPr sz="2800" kern="1200">
                <a:solidFill>
                  <a:schemeClr val="tx1"/>
                </a:solidFill>
                <a:latin typeface="Arial" charset="0"/>
                <a:ea typeface="MS PGothic" pitchFamily="34" charset="-128"/>
                <a:cs typeface="+mn-cs"/>
              </a:defRPr>
            </a:lvl4pPr>
            <a:lvl5pPr marL="1828800" algn="l" rtl="0" fontAlgn="base">
              <a:spcBef>
                <a:spcPct val="0"/>
              </a:spcBef>
              <a:spcAft>
                <a:spcPct val="0"/>
              </a:spcAft>
              <a:defRPr sz="2800" kern="1200">
                <a:solidFill>
                  <a:schemeClr val="tx1"/>
                </a:solidFill>
                <a:latin typeface="Arial" charset="0"/>
                <a:ea typeface="MS PGothic" pitchFamily="34" charset="-128"/>
                <a:cs typeface="+mn-cs"/>
              </a:defRPr>
            </a:lvl5pPr>
            <a:lvl6pPr marL="2286000" algn="l" defTabSz="914400" rtl="0" eaLnBrk="1" latinLnBrk="0" hangingPunct="1">
              <a:defRPr sz="2800" kern="1200">
                <a:solidFill>
                  <a:schemeClr val="tx1"/>
                </a:solidFill>
                <a:latin typeface="Arial" charset="0"/>
                <a:ea typeface="MS PGothic" pitchFamily="34" charset="-128"/>
                <a:cs typeface="+mn-cs"/>
              </a:defRPr>
            </a:lvl6pPr>
            <a:lvl7pPr marL="2743200" algn="l" defTabSz="914400" rtl="0" eaLnBrk="1" latinLnBrk="0" hangingPunct="1">
              <a:defRPr sz="2800" kern="1200">
                <a:solidFill>
                  <a:schemeClr val="tx1"/>
                </a:solidFill>
                <a:latin typeface="Arial" charset="0"/>
                <a:ea typeface="MS PGothic" pitchFamily="34" charset="-128"/>
                <a:cs typeface="+mn-cs"/>
              </a:defRPr>
            </a:lvl7pPr>
            <a:lvl8pPr marL="3200400" algn="l" defTabSz="914400" rtl="0" eaLnBrk="1" latinLnBrk="0" hangingPunct="1">
              <a:defRPr sz="2800" kern="1200">
                <a:solidFill>
                  <a:schemeClr val="tx1"/>
                </a:solidFill>
                <a:latin typeface="Arial" charset="0"/>
                <a:ea typeface="MS PGothic" pitchFamily="34" charset="-128"/>
                <a:cs typeface="+mn-cs"/>
              </a:defRPr>
            </a:lvl8pPr>
            <a:lvl9pPr marL="3657600" algn="l" defTabSz="914400" rtl="0" eaLnBrk="1" latinLnBrk="0" hangingPunct="1">
              <a:defRPr sz="2800" kern="1200">
                <a:solidFill>
                  <a:schemeClr val="tx1"/>
                </a:solidFill>
                <a:latin typeface="Arial" charset="0"/>
                <a:ea typeface="MS PGothic"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041D2FE-8387-4C7C-A2DB-378BA1F9E9F5}" type="slidenum">
              <a:rPr kumimoji="0" lang="zh-CN" altLang="en-US" sz="1400" b="0" i="0" u="none" strike="noStrike" kern="1200" cap="none" spc="0" normalizeH="0" baseline="0" noProof="0" smtClean="0">
                <a:ln>
                  <a:noFill/>
                </a:ln>
                <a:solidFill>
                  <a:srgbClr val="000000"/>
                </a:solidFill>
                <a:effectLst/>
                <a:uLnTx/>
                <a:uFillTx/>
                <a:latin typeface="Arial"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zh-CN" sz="1400" b="0" i="0" u="none" strike="noStrike" kern="1200" cap="none" spc="0" normalizeH="0" baseline="0" noProof="0" dirty="0">
              <a:ln>
                <a:noFill/>
              </a:ln>
              <a:solidFill>
                <a:srgbClr val="000000"/>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3508561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18FF0CF-CB3F-8BE1-2717-9EBE434D3ABC}"/>
              </a:ext>
            </a:extLst>
          </p:cNvPr>
          <p:cNvSpPr txBox="1"/>
          <p:nvPr/>
        </p:nvSpPr>
        <p:spPr>
          <a:xfrm>
            <a:off x="2711624" y="0"/>
            <a:ext cx="7943480" cy="523220"/>
          </a:xfrm>
          <a:prstGeom prst="rect">
            <a:avLst/>
          </a:prstGeom>
          <a:noFill/>
        </p:spPr>
        <p:txBody>
          <a:bodyPr wrap="square">
            <a:spAutoFit/>
          </a:bodyPr>
          <a:lstStyle/>
          <a:p>
            <a:r>
              <a:rPr lang="en-US" sz="2800" b="1" dirty="0">
                <a:solidFill>
                  <a:srgbClr val="0000FF"/>
                </a:solidFill>
              </a:rPr>
              <a:t>Comparison of TSEM with PARMIO</a:t>
            </a:r>
          </a:p>
        </p:txBody>
      </p:sp>
      <p:sp>
        <p:nvSpPr>
          <p:cNvPr id="14" name="灯片编号占位符 3">
            <a:extLst>
              <a:ext uri="{FF2B5EF4-FFF2-40B4-BE49-F238E27FC236}">
                <a16:creationId xmlns:a16="http://schemas.microsoft.com/office/drawing/2014/main" id="{A4CE21F3-1CD8-41DD-49A7-21B4AFC9C74C}"/>
              </a:ext>
            </a:extLst>
          </p:cNvPr>
          <p:cNvSpPr txBox="1">
            <a:spLocks/>
          </p:cNvSpPr>
          <p:nvPr/>
        </p:nvSpPr>
        <p:spPr bwMode="auto">
          <a:xfrm>
            <a:off x="11568608" y="6417096"/>
            <a:ext cx="504056" cy="396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charset="0"/>
                <a:ea typeface="MS PGothic" pitchFamily="34" charset="-128"/>
                <a:cs typeface="+mn-cs"/>
              </a:defRPr>
            </a:lvl1pPr>
            <a:lvl2pPr marL="457200" algn="l" rtl="0" fontAlgn="base">
              <a:spcBef>
                <a:spcPct val="0"/>
              </a:spcBef>
              <a:spcAft>
                <a:spcPct val="0"/>
              </a:spcAft>
              <a:defRPr sz="2800" kern="1200">
                <a:solidFill>
                  <a:schemeClr val="tx1"/>
                </a:solidFill>
                <a:latin typeface="Arial" charset="0"/>
                <a:ea typeface="MS PGothic" pitchFamily="34" charset="-128"/>
                <a:cs typeface="+mn-cs"/>
              </a:defRPr>
            </a:lvl2pPr>
            <a:lvl3pPr marL="914400" algn="l" rtl="0" fontAlgn="base">
              <a:spcBef>
                <a:spcPct val="0"/>
              </a:spcBef>
              <a:spcAft>
                <a:spcPct val="0"/>
              </a:spcAft>
              <a:defRPr sz="2800" kern="1200">
                <a:solidFill>
                  <a:schemeClr val="tx1"/>
                </a:solidFill>
                <a:latin typeface="Arial" charset="0"/>
                <a:ea typeface="MS PGothic" pitchFamily="34" charset="-128"/>
                <a:cs typeface="+mn-cs"/>
              </a:defRPr>
            </a:lvl3pPr>
            <a:lvl4pPr marL="1371600" algn="l" rtl="0" fontAlgn="base">
              <a:spcBef>
                <a:spcPct val="0"/>
              </a:spcBef>
              <a:spcAft>
                <a:spcPct val="0"/>
              </a:spcAft>
              <a:defRPr sz="2800" kern="1200">
                <a:solidFill>
                  <a:schemeClr val="tx1"/>
                </a:solidFill>
                <a:latin typeface="Arial" charset="0"/>
                <a:ea typeface="MS PGothic" pitchFamily="34" charset="-128"/>
                <a:cs typeface="+mn-cs"/>
              </a:defRPr>
            </a:lvl4pPr>
            <a:lvl5pPr marL="1828800" algn="l" rtl="0" fontAlgn="base">
              <a:spcBef>
                <a:spcPct val="0"/>
              </a:spcBef>
              <a:spcAft>
                <a:spcPct val="0"/>
              </a:spcAft>
              <a:defRPr sz="2800" kern="1200">
                <a:solidFill>
                  <a:schemeClr val="tx1"/>
                </a:solidFill>
                <a:latin typeface="Arial" charset="0"/>
                <a:ea typeface="MS PGothic" pitchFamily="34" charset="-128"/>
                <a:cs typeface="+mn-cs"/>
              </a:defRPr>
            </a:lvl5pPr>
            <a:lvl6pPr marL="2286000" algn="l" defTabSz="914400" rtl="0" eaLnBrk="1" latinLnBrk="0" hangingPunct="1">
              <a:defRPr sz="2800" kern="1200">
                <a:solidFill>
                  <a:schemeClr val="tx1"/>
                </a:solidFill>
                <a:latin typeface="Arial" charset="0"/>
                <a:ea typeface="MS PGothic" pitchFamily="34" charset="-128"/>
                <a:cs typeface="+mn-cs"/>
              </a:defRPr>
            </a:lvl6pPr>
            <a:lvl7pPr marL="2743200" algn="l" defTabSz="914400" rtl="0" eaLnBrk="1" latinLnBrk="0" hangingPunct="1">
              <a:defRPr sz="2800" kern="1200">
                <a:solidFill>
                  <a:schemeClr val="tx1"/>
                </a:solidFill>
                <a:latin typeface="Arial" charset="0"/>
                <a:ea typeface="MS PGothic" pitchFamily="34" charset="-128"/>
                <a:cs typeface="+mn-cs"/>
              </a:defRPr>
            </a:lvl7pPr>
            <a:lvl8pPr marL="3200400" algn="l" defTabSz="914400" rtl="0" eaLnBrk="1" latinLnBrk="0" hangingPunct="1">
              <a:defRPr sz="2800" kern="1200">
                <a:solidFill>
                  <a:schemeClr val="tx1"/>
                </a:solidFill>
                <a:latin typeface="Arial" charset="0"/>
                <a:ea typeface="MS PGothic" pitchFamily="34" charset="-128"/>
                <a:cs typeface="+mn-cs"/>
              </a:defRPr>
            </a:lvl8pPr>
            <a:lvl9pPr marL="3657600" algn="l" defTabSz="914400" rtl="0" eaLnBrk="1" latinLnBrk="0" hangingPunct="1">
              <a:defRPr sz="2800" kern="1200">
                <a:solidFill>
                  <a:schemeClr val="tx1"/>
                </a:solidFill>
                <a:latin typeface="Arial" charset="0"/>
                <a:ea typeface="MS PGothic"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041D2FE-8387-4C7C-A2DB-378BA1F9E9F5}" type="slidenum">
              <a:rPr kumimoji="0" lang="zh-CN" altLang="en-US" sz="1400" b="0" i="0" u="none" strike="noStrike" kern="1200" cap="none" spc="0" normalizeH="0" baseline="0" noProof="0" smtClean="0">
                <a:ln>
                  <a:noFill/>
                </a:ln>
                <a:solidFill>
                  <a:srgbClr val="000000"/>
                </a:solidFill>
                <a:effectLst/>
                <a:uLnTx/>
                <a:uFillTx/>
                <a:latin typeface="Arial"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zh-CN" sz="1400" b="0" i="0" u="none" strike="noStrike" kern="1200" cap="none" spc="0" normalizeH="0" baseline="0" noProof="0" dirty="0">
              <a:ln>
                <a:noFill/>
              </a:ln>
              <a:solidFill>
                <a:srgbClr val="000000"/>
              </a:solidFill>
              <a:effectLst/>
              <a:uLnTx/>
              <a:uFillTx/>
              <a:latin typeface="Arial" charset="0"/>
              <a:ea typeface="MS PGothic" pitchFamily="34" charset="-128"/>
              <a:cs typeface="+mn-cs"/>
            </a:endParaRPr>
          </a:p>
        </p:txBody>
      </p:sp>
      <mc:AlternateContent xmlns:mc="http://schemas.openxmlformats.org/markup-compatibility/2006" xmlns:a14="http://schemas.microsoft.com/office/drawing/2010/main">
        <mc:Choice Requires="a14">
          <p:graphicFrame>
            <p:nvGraphicFramePr>
              <p:cNvPr id="15" name="表格 15">
                <a:extLst>
                  <a:ext uri="{FF2B5EF4-FFF2-40B4-BE49-F238E27FC236}">
                    <a16:creationId xmlns:a16="http://schemas.microsoft.com/office/drawing/2014/main" id="{A0B477DF-8F4C-19AD-3619-352659922C68}"/>
                  </a:ext>
                </a:extLst>
              </p:cNvPr>
              <p:cNvGraphicFramePr>
                <a:graphicFrameLocks noGrp="1"/>
              </p:cNvGraphicFramePr>
              <p:nvPr>
                <p:extLst>
                  <p:ext uri="{D42A27DB-BD31-4B8C-83A1-F6EECF244321}">
                    <p14:modId xmlns:p14="http://schemas.microsoft.com/office/powerpoint/2010/main" val="2702092161"/>
                  </p:ext>
                </p:extLst>
              </p:nvPr>
            </p:nvGraphicFramePr>
            <p:xfrm>
              <a:off x="1199456" y="709466"/>
              <a:ext cx="10585176" cy="3686016"/>
            </p:xfrm>
            <a:graphic>
              <a:graphicData uri="http://schemas.openxmlformats.org/drawingml/2006/table">
                <a:tbl>
                  <a:tblPr firstRow="1" bandRow="1">
                    <a:tableStyleId>{5C22544A-7EE6-4342-B048-85BDC9FD1C3A}</a:tableStyleId>
                  </a:tblPr>
                  <a:tblGrid>
                    <a:gridCol w="2293455">
                      <a:extLst>
                        <a:ext uri="{9D8B030D-6E8A-4147-A177-3AD203B41FA5}">
                          <a16:colId xmlns:a16="http://schemas.microsoft.com/office/drawing/2014/main" val="2757344127"/>
                        </a:ext>
                      </a:extLst>
                    </a:gridCol>
                    <a:gridCol w="3899233">
                      <a:extLst>
                        <a:ext uri="{9D8B030D-6E8A-4147-A177-3AD203B41FA5}">
                          <a16:colId xmlns:a16="http://schemas.microsoft.com/office/drawing/2014/main" val="1072203926"/>
                        </a:ext>
                      </a:extLst>
                    </a:gridCol>
                    <a:gridCol w="4392488">
                      <a:extLst>
                        <a:ext uri="{9D8B030D-6E8A-4147-A177-3AD203B41FA5}">
                          <a16:colId xmlns:a16="http://schemas.microsoft.com/office/drawing/2014/main" val="4101363354"/>
                        </a:ext>
                      </a:extLst>
                    </a:gridCol>
                  </a:tblGrid>
                  <a:tr h="370840">
                    <a:tc gridSpan="3">
                      <a:txBody>
                        <a:bodyPr/>
                        <a:lstStyle/>
                        <a:p>
                          <a:pPr algn="ctr"/>
                          <a:r>
                            <a:rPr lang="en-US" altLang="zh-CN" dirty="0"/>
                            <a:t>EMISSIVITY</a:t>
                          </a:r>
                          <a:endParaRPr lang="zh-CN" altLang="en-US" dirty="0"/>
                        </a:p>
                      </a:txBody>
                      <a:tcPr/>
                    </a:tc>
                    <a:tc hMerge="1">
                      <a:txBody>
                        <a:bodyPr/>
                        <a:lstStyle/>
                        <a:p>
                          <a:endParaRPr lang="zh-CN" altLang="en-US" dirty="0"/>
                        </a:p>
                      </a:txBody>
                      <a:tcPr/>
                    </a:tc>
                    <a:tc hMerge="1">
                      <a:txBody>
                        <a:bodyPr/>
                        <a:lstStyle/>
                        <a:p>
                          <a:endParaRPr lang="zh-CN" altLang="en-US"/>
                        </a:p>
                      </a:txBody>
                      <a:tcPr/>
                    </a:tc>
                    <a:extLst>
                      <a:ext uri="{0D108BD9-81ED-4DB2-BD59-A6C34878D82A}">
                        <a16:rowId xmlns:a16="http://schemas.microsoft.com/office/drawing/2014/main" val="3775756023"/>
                      </a:ext>
                    </a:extLst>
                  </a:tr>
                  <a:tr h="370840">
                    <a:tc>
                      <a:txBody>
                        <a:bodyPr/>
                        <a:lstStyle/>
                        <a:p>
                          <a:endParaRPr lang="zh-CN" altLang="en-US" dirty="0"/>
                        </a:p>
                      </a:txBody>
                      <a:tcPr/>
                    </a:tc>
                    <a:tc>
                      <a:txBody>
                        <a:bodyPr/>
                        <a:lstStyle/>
                        <a:p>
                          <a:pPr algn="ctr"/>
                          <a:r>
                            <a:rPr lang="en-US" altLang="zh-CN" dirty="0"/>
                            <a:t>TSEM</a:t>
                          </a:r>
                          <a:endParaRPr lang="zh-CN" altLang="en-US" dirty="0"/>
                        </a:p>
                      </a:txBody>
                      <a:tcPr anchor="ctr"/>
                    </a:tc>
                    <a:tc>
                      <a:txBody>
                        <a:bodyPr/>
                        <a:lstStyle/>
                        <a:p>
                          <a:pPr algn="ctr"/>
                          <a:r>
                            <a:rPr lang="en-US" altLang="zh-CN"/>
                            <a:t>PARMIO</a:t>
                          </a:r>
                          <a:endParaRPr lang="zh-CN" altLang="en-US" dirty="0"/>
                        </a:p>
                      </a:txBody>
                      <a:tcPr anchor="ctr"/>
                    </a:tc>
                    <a:extLst>
                      <a:ext uri="{0D108BD9-81ED-4DB2-BD59-A6C34878D82A}">
                        <a16:rowId xmlns:a16="http://schemas.microsoft.com/office/drawing/2014/main" val="4028720858"/>
                      </a:ext>
                    </a:extLst>
                  </a:tr>
                  <a:tr h="0">
                    <a:tc>
                      <a:txBody>
                        <a:bodyPr/>
                        <a:lstStyle/>
                        <a:p>
                          <a:r>
                            <a:rPr lang="en-US" altLang="zh-CN" dirty="0"/>
                            <a:t>Cutoff wavenumber</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zh-CN" altLang="en-US" i="1" smtClean="0">
                                        <a:latin typeface="Cambria Math" panose="02040503050406030204" pitchFamily="18" charset="0"/>
                                      </a:rPr>
                                      <m:t>𝜉</m:t>
                                    </m:r>
                                  </m:e>
                                  <m:sub>
                                    <m:r>
                                      <m:rPr>
                                        <m:sty m:val="p"/>
                                      </m:rPr>
                                      <a:rPr lang="en-US" altLang="zh-CN" i="1" smtClean="0">
                                        <a:latin typeface="Cambria Math" panose="02040503050406030204" pitchFamily="18" charset="0"/>
                                      </a:rPr>
                                      <m:t>c</m:t>
                                    </m:r>
                                  </m:sub>
                                  <m:sup>
                                    <m:r>
                                      <a:rPr lang="en-US" altLang="zh-CN" b="0" i="1" smtClean="0">
                                        <a:latin typeface="Cambria Math" panose="02040503050406030204" pitchFamily="18" charset="0"/>
                                      </a:rPr>
                                      <m:t>2</m:t>
                                    </m:r>
                                  </m:sup>
                                </m:sSubSup>
                                <m:r>
                                  <a:rPr lang="en-US" altLang="zh-CN" b="0" i="1" smtClean="0">
                                    <a:latin typeface="Cambria Math" panose="02040503050406030204" pitchFamily="18" charset="0"/>
                                  </a:rPr>
                                  <m:t>=</m:t>
                                </m:r>
                                <m:nary>
                                  <m:naryPr>
                                    <m:ctrlPr>
                                      <a:rPr lang="en-US" altLang="zh-CN" b="0" i="1" smtClean="0">
                                        <a:latin typeface="Cambria Math" panose="02040503050406030204" pitchFamily="18" charset="0"/>
                                      </a:rPr>
                                    </m:ctrlPr>
                                  </m:naryPr>
                                  <m: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𝐾</m:t>
                                        </m:r>
                                      </m:e>
                                      <m:sub>
                                        <m:r>
                                          <a:rPr lang="en-US" altLang="zh-CN" b="0" i="1" smtClean="0">
                                            <a:latin typeface="Cambria Math" panose="02040503050406030204" pitchFamily="18" charset="0"/>
                                          </a:rPr>
                                          <m:t>𝑐</m:t>
                                        </m:r>
                                      </m:sub>
                                    </m:sSub>
                                  </m:sub>
                                  <m:sup>
                                    <m:r>
                                      <a:rPr lang="en-US" altLang="zh-CN" b="0" i="1" smtClean="0">
                                        <a:latin typeface="Cambria Math" panose="02040503050406030204" pitchFamily="18" charset="0"/>
                                        <a:ea typeface="Cambria Math" panose="02040503050406030204" pitchFamily="18" charset="0"/>
                                      </a:rPr>
                                      <m:t>∞</m:t>
                                    </m:r>
                                  </m:sup>
                                  <m:e>
                                    <m:r>
                                      <a:rPr lang="en-US" altLang="zh-CN" b="0" i="1" smtClean="0">
                                        <a:latin typeface="Cambria Math" panose="02040503050406030204" pitchFamily="18" charset="0"/>
                                      </a:rPr>
                                      <m:t>𝑆</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𝐾</m:t>
                                        </m:r>
                                      </m:e>
                                    </m:d>
                                    <m:r>
                                      <a:rPr lang="en-US" altLang="zh-CN" b="0" i="1" smtClean="0">
                                        <a:latin typeface="Cambria Math" panose="02040503050406030204" pitchFamily="18" charset="0"/>
                                      </a:rPr>
                                      <m:t>𝑑𝐾</m:t>
                                    </m:r>
                                  </m:e>
                                </m:nary>
                              </m:oMath>
                            </m:oMathPara>
                          </a14:m>
                          <a:endParaRPr lang="zh-CN"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2∗</m:t>
                                </m:r>
                                <m:r>
                                  <a:rPr lang="zh-CN" altLang="en-US" b="0" i="1" smtClean="0">
                                    <a:latin typeface="Cambria Math" panose="02040503050406030204" pitchFamily="18" charset="0"/>
                                  </a:rPr>
                                  <m:t>𝜋</m:t>
                                </m:r>
                                <m:r>
                                  <a:rPr lang="en-US" altLang="zh-CN" b="0" i="1" smtClean="0">
                                    <a:latin typeface="Cambria Math" panose="02040503050406030204" pitchFamily="18" charset="0"/>
                                  </a:rPr>
                                  <m:t>/</m:t>
                                </m:r>
                                <m:r>
                                  <a:rPr lang="en-US" altLang="zh-CN" b="0" i="1" smtClean="0">
                                    <a:latin typeface="Cambria Math" panose="02040503050406030204" pitchFamily="18" charset="0"/>
                                  </a:rPr>
                                  <m:t>𝑤𝑎𝑣𝑒𝑙𝑒𝑛𝑔𝑡h</m:t>
                                </m:r>
                                <m:r>
                                  <a:rPr lang="en-US" altLang="zh-CN" b="0" i="1" smtClean="0">
                                    <a:latin typeface="Cambria Math" panose="02040503050406030204" pitchFamily="18" charset="0"/>
                                  </a:rPr>
                                  <m:t>/4</m:t>
                                </m:r>
                              </m:oMath>
                            </m:oMathPara>
                          </a14:m>
                          <a:endParaRPr lang="zh-CN" altLang="en-US" dirty="0"/>
                        </a:p>
                      </a:txBody>
                      <a:tcPr anchor="ctr"/>
                    </a:tc>
                    <a:extLst>
                      <a:ext uri="{0D108BD9-81ED-4DB2-BD59-A6C34878D82A}">
                        <a16:rowId xmlns:a16="http://schemas.microsoft.com/office/drawing/2014/main" val="210907623"/>
                      </a:ext>
                    </a:extLst>
                  </a:tr>
                  <a:tr h="370840">
                    <a:tc>
                      <a:txBody>
                        <a:bodyPr/>
                        <a:lstStyle/>
                        <a:p>
                          <a:r>
                            <a:rPr lang="en-US" altLang="zh-CN" dirty="0"/>
                            <a:t>Permittivity model</a:t>
                          </a:r>
                          <a:endParaRPr lang="zh-CN" altLang="en-US" dirty="0"/>
                        </a:p>
                      </a:txBody>
                      <a:tcPr/>
                    </a:tc>
                    <a:tc>
                      <a:txBody>
                        <a:bodyPr/>
                        <a:lstStyle/>
                        <a:p>
                          <a:pPr algn="ctr"/>
                          <a:r>
                            <a:rPr lang="en-US" altLang="zh-CN" dirty="0"/>
                            <a:t>Liu</a:t>
                          </a:r>
                          <a:endParaRPr lang="zh-CN" altLang="en-US" dirty="0"/>
                        </a:p>
                      </a:txBody>
                      <a:tcPr anchor="ctr"/>
                    </a:tc>
                    <a:tc>
                      <a:txBody>
                        <a:bodyPr/>
                        <a:lstStyle/>
                        <a:p>
                          <a:pPr algn="ctr"/>
                          <a:r>
                            <a:rPr lang="en-US" altLang="zh-CN" sz="1800" kern="1200" dirty="0">
                              <a:solidFill>
                                <a:schemeClr val="dk1"/>
                              </a:solidFill>
                              <a:latin typeface="+mn-lt"/>
                              <a:ea typeface="+mn-ea"/>
                              <a:cs typeface="+mn-cs"/>
                            </a:rPr>
                            <a:t>Meissner</a:t>
                          </a:r>
                          <a:endParaRPr lang="zh-CN" altLang="en-US" dirty="0"/>
                        </a:p>
                      </a:txBody>
                      <a:tcPr anchor="ctr"/>
                    </a:tc>
                    <a:extLst>
                      <a:ext uri="{0D108BD9-81ED-4DB2-BD59-A6C34878D82A}">
                        <a16:rowId xmlns:a16="http://schemas.microsoft.com/office/drawing/2014/main" val="292394927"/>
                      </a:ext>
                    </a:extLst>
                  </a:tr>
                  <a:tr h="473106">
                    <a:tc>
                      <a:txBody>
                        <a:bodyPr/>
                        <a:lstStyle/>
                        <a:p>
                          <a:r>
                            <a:rPr lang="en-US" altLang="zh-CN" dirty="0"/>
                            <a:t>Sea spectrum</a:t>
                          </a:r>
                          <a:endParaRPr lang="zh-CN" altLang="en-US" dirty="0"/>
                        </a:p>
                      </a:txBody>
                      <a:tcPr/>
                    </a:tc>
                    <a:tc gridSpan="2">
                      <a:txBody>
                        <a:bodyPr/>
                        <a:lstStyle/>
                        <a:p>
                          <a:pPr algn="ctr"/>
                          <a:r>
                            <a:rPr lang="en-US" altLang="zh-CN" dirty="0"/>
                            <a:t>Modified DV spectrum</a:t>
                          </a:r>
                          <a:endParaRPr lang="zh-CN" altLang="en-US" dirty="0"/>
                        </a:p>
                      </a:txBody>
                      <a:tcPr anchor="ctr"/>
                    </a:tc>
                    <a:tc hMerge="1">
                      <a:txBody>
                        <a:bodyPr/>
                        <a:lstStyle/>
                        <a:p>
                          <a:endParaRPr lang="zh-CN" altLang="en-US"/>
                        </a:p>
                      </a:txBody>
                      <a:tcPr/>
                    </a:tc>
                    <a:extLst>
                      <a:ext uri="{0D108BD9-81ED-4DB2-BD59-A6C34878D82A}">
                        <a16:rowId xmlns:a16="http://schemas.microsoft.com/office/drawing/2014/main" val="1910187003"/>
                      </a:ext>
                    </a:extLst>
                  </a:tr>
                  <a:tr h="370840">
                    <a:tc>
                      <a:txBody>
                        <a:bodyPr/>
                        <a:lstStyle/>
                        <a:p>
                          <a:r>
                            <a:rPr lang="en-US" altLang="zh-CN" dirty="0"/>
                            <a:t>Foam fraction</a:t>
                          </a:r>
                          <a:endParaRPr lang="zh-CN" altLang="en-US" dirty="0"/>
                        </a:p>
                      </a:txBody>
                      <a:tcPr/>
                    </a:tc>
                    <a:tc gridSpan="2">
                      <a:txBody>
                        <a:bodyPr/>
                        <a:lstStyle/>
                        <a:p>
                          <a:pPr marL="0" algn="ctr" defTabSz="914400" rtl="0" eaLnBrk="1" latinLnBrk="0" hangingPunct="1"/>
                          <a:r>
                            <a:rPr lang="en-US" altLang="zh-CN" sz="1800" kern="1200" dirty="0">
                              <a:solidFill>
                                <a:schemeClr val="dk1"/>
                              </a:solidFill>
                              <a:latin typeface="+mn-lt"/>
                              <a:ea typeface="+mn-ea"/>
                              <a:cs typeface="+mn-cs"/>
                            </a:rPr>
                            <a:t>Monahan (86) </a:t>
                          </a:r>
                          <a:endParaRPr lang="zh-CN" altLang="en-US" sz="1800" kern="1200" dirty="0">
                            <a:solidFill>
                              <a:schemeClr val="dk1"/>
                            </a:solidFill>
                            <a:latin typeface="+mn-lt"/>
                            <a:ea typeface="+mn-ea"/>
                            <a:cs typeface="+mn-cs"/>
                          </a:endParaRPr>
                        </a:p>
                      </a:txBody>
                      <a:tcPr anchor="ctr"/>
                    </a:tc>
                    <a:tc hMerge="1">
                      <a:txBody>
                        <a:bodyPr/>
                        <a:lstStyle/>
                        <a:p>
                          <a:endParaRPr lang="zh-CN" altLang="en-US"/>
                        </a:p>
                      </a:txBody>
                      <a:tcPr/>
                    </a:tc>
                    <a:extLst>
                      <a:ext uri="{0D108BD9-81ED-4DB2-BD59-A6C34878D82A}">
                        <a16:rowId xmlns:a16="http://schemas.microsoft.com/office/drawing/2014/main" val="3522804607"/>
                      </a:ext>
                    </a:extLst>
                  </a:tr>
                  <a:tr h="370840">
                    <a:tc>
                      <a:txBody>
                        <a:bodyPr/>
                        <a:lstStyle/>
                        <a:p>
                          <a:r>
                            <a:rPr lang="en-US" altLang="zh-CN" dirty="0"/>
                            <a:t>Foam emissivity</a:t>
                          </a:r>
                          <a:endParaRPr lang="zh-CN" altLang="en-US" dirty="0"/>
                        </a:p>
                      </a:txBody>
                      <a:tcPr/>
                    </a:tc>
                    <a:tc>
                      <a:txBody>
                        <a:bodyPr/>
                        <a:lstStyle/>
                        <a:p>
                          <a:pPr algn="ctr"/>
                          <a:r>
                            <a:rPr lang="en-US" altLang="zh-CN" dirty="0" err="1"/>
                            <a:t>Stogryn</a:t>
                          </a:r>
                          <a:endParaRPr lang="zh-CN" altLang="en-US" dirty="0"/>
                        </a:p>
                      </a:txBody>
                      <a:tcPr anchor="ctr"/>
                    </a:tc>
                    <a:tc>
                      <a:txBody>
                        <a:bodyPr/>
                        <a:lstStyle/>
                        <a:p>
                          <a:pPr algn="ctr"/>
                          <a:r>
                            <a:rPr lang="en-US" altLang="zh-CN" sz="1800" kern="1200">
                              <a:solidFill>
                                <a:schemeClr val="dk1"/>
                              </a:solidFill>
                              <a:latin typeface="+mn-lt"/>
                              <a:ea typeface="+mn-ea"/>
                              <a:cs typeface="+mn-cs"/>
                            </a:rPr>
                            <a:t>M-Du-E1</a:t>
                          </a:r>
                          <a:endParaRPr lang="zh-CN" altLang="en-US" dirty="0"/>
                        </a:p>
                      </a:txBody>
                      <a:tcPr anchor="ctr"/>
                    </a:tc>
                    <a:extLst>
                      <a:ext uri="{0D108BD9-81ED-4DB2-BD59-A6C34878D82A}">
                        <a16:rowId xmlns:a16="http://schemas.microsoft.com/office/drawing/2014/main" val="1338499999"/>
                      </a:ext>
                    </a:extLst>
                  </a:tr>
                  <a:tr h="370840">
                    <a:tc>
                      <a:txBody>
                        <a:bodyPr/>
                        <a:lstStyle/>
                        <a:p>
                          <a:r>
                            <a:rPr lang="en-US" altLang="zh-CN" dirty="0"/>
                            <a:t>output</a:t>
                          </a:r>
                          <a:endParaRPr lang="zh-CN" altLang="en-US" dirty="0"/>
                        </a:p>
                      </a:txBody>
                      <a:tcPr/>
                    </a:tc>
                    <a:tc>
                      <a:txBody>
                        <a:bodyPr/>
                        <a:lstStyle/>
                        <a:p>
                          <a:pPr algn="ctr"/>
                          <a:r>
                            <a:rPr lang="en-US" altLang="zh-CN" dirty="0"/>
                            <a:t>360 azimuth angle(exclude atmosphere effect / include foam effect)</a:t>
                          </a:r>
                          <a:endParaRPr lang="zh-CN" altLang="en-US" dirty="0"/>
                        </a:p>
                      </a:txBody>
                      <a:tcPr anchor="ctr"/>
                    </a:tc>
                    <a:tc>
                      <a:txBody>
                        <a:bodyPr/>
                        <a:lstStyle/>
                        <a:p>
                          <a:pPr algn="ctr"/>
                          <a:r>
                            <a:rPr lang="en-US" altLang="zh-CN" sz="1800" kern="1200" dirty="0">
                              <a:solidFill>
                                <a:schemeClr val="dk1"/>
                              </a:solidFill>
                              <a:latin typeface="+mn-lt"/>
                              <a:ea typeface="+mn-ea"/>
                              <a:cs typeface="+mn-cs"/>
                            </a:rPr>
                            <a:t>harmonic coefficients</a:t>
                          </a:r>
                          <a:r>
                            <a:rPr lang="en-US" altLang="zh-CN" dirty="0"/>
                            <a:t>(exclude atmosphere effect / include foam effect)</a:t>
                          </a:r>
                          <a:endParaRPr lang="zh-CN" altLang="en-US" dirty="0"/>
                        </a:p>
                      </a:txBody>
                      <a:tcPr anchor="ctr"/>
                    </a:tc>
                    <a:extLst>
                      <a:ext uri="{0D108BD9-81ED-4DB2-BD59-A6C34878D82A}">
                        <a16:rowId xmlns:a16="http://schemas.microsoft.com/office/drawing/2014/main" val="701279617"/>
                      </a:ext>
                    </a:extLst>
                  </a:tr>
                </a:tbl>
              </a:graphicData>
            </a:graphic>
          </p:graphicFrame>
        </mc:Choice>
        <mc:Fallback xmlns="">
          <p:graphicFrame>
            <p:nvGraphicFramePr>
              <p:cNvPr id="15" name="表格 15">
                <a:extLst>
                  <a:ext uri="{FF2B5EF4-FFF2-40B4-BE49-F238E27FC236}">
                    <a16:creationId xmlns:a16="http://schemas.microsoft.com/office/drawing/2014/main" id="{A0B477DF-8F4C-19AD-3619-352659922C68}"/>
                  </a:ext>
                </a:extLst>
              </p:cNvPr>
              <p:cNvGraphicFramePr>
                <a:graphicFrameLocks noGrp="1"/>
              </p:cNvGraphicFramePr>
              <p:nvPr>
                <p:extLst>
                  <p:ext uri="{D42A27DB-BD31-4B8C-83A1-F6EECF244321}">
                    <p14:modId xmlns:p14="http://schemas.microsoft.com/office/powerpoint/2010/main" val="2702092161"/>
                  </p:ext>
                </p:extLst>
              </p:nvPr>
            </p:nvGraphicFramePr>
            <p:xfrm>
              <a:off x="1199456" y="709466"/>
              <a:ext cx="10585176" cy="3686016"/>
            </p:xfrm>
            <a:graphic>
              <a:graphicData uri="http://schemas.openxmlformats.org/drawingml/2006/table">
                <a:tbl>
                  <a:tblPr firstRow="1" bandRow="1">
                    <a:tableStyleId>{5C22544A-7EE6-4342-B048-85BDC9FD1C3A}</a:tableStyleId>
                  </a:tblPr>
                  <a:tblGrid>
                    <a:gridCol w="2293455">
                      <a:extLst>
                        <a:ext uri="{9D8B030D-6E8A-4147-A177-3AD203B41FA5}">
                          <a16:colId xmlns:a16="http://schemas.microsoft.com/office/drawing/2014/main" val="2757344127"/>
                        </a:ext>
                      </a:extLst>
                    </a:gridCol>
                    <a:gridCol w="3899233">
                      <a:extLst>
                        <a:ext uri="{9D8B030D-6E8A-4147-A177-3AD203B41FA5}">
                          <a16:colId xmlns:a16="http://schemas.microsoft.com/office/drawing/2014/main" val="1072203926"/>
                        </a:ext>
                      </a:extLst>
                    </a:gridCol>
                    <a:gridCol w="4392488">
                      <a:extLst>
                        <a:ext uri="{9D8B030D-6E8A-4147-A177-3AD203B41FA5}">
                          <a16:colId xmlns:a16="http://schemas.microsoft.com/office/drawing/2014/main" val="4101363354"/>
                        </a:ext>
                      </a:extLst>
                    </a:gridCol>
                  </a:tblGrid>
                  <a:tr h="370840">
                    <a:tc gridSpan="3">
                      <a:txBody>
                        <a:bodyPr/>
                        <a:lstStyle/>
                        <a:p>
                          <a:pPr algn="ctr"/>
                          <a:r>
                            <a:rPr lang="en-US" altLang="zh-CN" dirty="0"/>
                            <a:t>EMISSIVITY</a:t>
                          </a:r>
                          <a:endParaRPr lang="zh-CN" altLang="en-US" dirty="0"/>
                        </a:p>
                      </a:txBody>
                      <a:tcPr/>
                    </a:tc>
                    <a:tc hMerge="1">
                      <a:txBody>
                        <a:bodyPr/>
                        <a:lstStyle/>
                        <a:p>
                          <a:endParaRPr lang="zh-CN" altLang="en-US" dirty="0"/>
                        </a:p>
                      </a:txBody>
                      <a:tcPr/>
                    </a:tc>
                    <a:tc hMerge="1">
                      <a:txBody>
                        <a:bodyPr/>
                        <a:lstStyle/>
                        <a:p>
                          <a:endParaRPr lang="zh-CN" altLang="en-US"/>
                        </a:p>
                      </a:txBody>
                      <a:tcPr/>
                    </a:tc>
                    <a:extLst>
                      <a:ext uri="{0D108BD9-81ED-4DB2-BD59-A6C34878D82A}">
                        <a16:rowId xmlns:a16="http://schemas.microsoft.com/office/drawing/2014/main" val="3775756023"/>
                      </a:ext>
                    </a:extLst>
                  </a:tr>
                  <a:tr h="370840">
                    <a:tc>
                      <a:txBody>
                        <a:bodyPr/>
                        <a:lstStyle/>
                        <a:p>
                          <a:endParaRPr lang="zh-CN" altLang="en-US" dirty="0"/>
                        </a:p>
                      </a:txBody>
                      <a:tcPr/>
                    </a:tc>
                    <a:tc>
                      <a:txBody>
                        <a:bodyPr/>
                        <a:lstStyle/>
                        <a:p>
                          <a:pPr algn="ctr"/>
                          <a:r>
                            <a:rPr lang="en-US" altLang="zh-CN" dirty="0"/>
                            <a:t>TSEM</a:t>
                          </a:r>
                          <a:endParaRPr lang="zh-CN" altLang="en-US" dirty="0"/>
                        </a:p>
                      </a:txBody>
                      <a:tcPr anchor="ctr"/>
                    </a:tc>
                    <a:tc>
                      <a:txBody>
                        <a:bodyPr/>
                        <a:lstStyle/>
                        <a:p>
                          <a:pPr algn="ctr"/>
                          <a:r>
                            <a:rPr lang="en-US" altLang="zh-CN"/>
                            <a:t>PARMIO</a:t>
                          </a:r>
                          <a:endParaRPr lang="zh-CN" altLang="en-US" dirty="0"/>
                        </a:p>
                      </a:txBody>
                      <a:tcPr anchor="ctr"/>
                    </a:tc>
                    <a:extLst>
                      <a:ext uri="{0D108BD9-81ED-4DB2-BD59-A6C34878D82A}">
                        <a16:rowId xmlns:a16="http://schemas.microsoft.com/office/drawing/2014/main" val="4028720858"/>
                      </a:ext>
                    </a:extLst>
                  </a:tr>
                  <a:tr h="718630">
                    <a:tc>
                      <a:txBody>
                        <a:bodyPr/>
                        <a:lstStyle/>
                        <a:p>
                          <a:r>
                            <a:rPr lang="en-US" altLang="zh-CN" dirty="0"/>
                            <a:t>Cutoff wavenumber</a:t>
                          </a:r>
                          <a:endParaRPr lang="zh-CN" altLang="en-US" dirty="0"/>
                        </a:p>
                      </a:txBody>
                      <a:tcPr/>
                    </a:tc>
                    <a:tc>
                      <a:txBody>
                        <a:bodyPr/>
                        <a:lstStyle/>
                        <a:p>
                          <a:endParaRPr lang="zh-CN"/>
                        </a:p>
                      </a:txBody>
                      <a:tcPr anchor="ctr">
                        <a:blipFill>
                          <a:blip r:embed="rId3"/>
                          <a:stretch>
                            <a:fillRect l="-59062" t="-107627" r="-113281" b="-322881"/>
                          </a:stretch>
                        </a:blipFill>
                      </a:tcPr>
                    </a:tc>
                    <a:tc>
                      <a:txBody>
                        <a:bodyPr/>
                        <a:lstStyle/>
                        <a:p>
                          <a:endParaRPr lang="zh-CN"/>
                        </a:p>
                      </a:txBody>
                      <a:tcPr anchor="ctr">
                        <a:blipFill>
                          <a:blip r:embed="rId3"/>
                          <a:stretch>
                            <a:fillRect l="-141193" t="-107627" r="-555" b="-322881"/>
                          </a:stretch>
                        </a:blipFill>
                      </a:tcPr>
                    </a:tc>
                    <a:extLst>
                      <a:ext uri="{0D108BD9-81ED-4DB2-BD59-A6C34878D82A}">
                        <a16:rowId xmlns:a16="http://schemas.microsoft.com/office/drawing/2014/main" val="210907623"/>
                      </a:ext>
                    </a:extLst>
                  </a:tr>
                  <a:tr h="370840">
                    <a:tc>
                      <a:txBody>
                        <a:bodyPr/>
                        <a:lstStyle/>
                        <a:p>
                          <a:r>
                            <a:rPr lang="en-US" altLang="zh-CN" dirty="0"/>
                            <a:t>Permittivity model</a:t>
                          </a:r>
                          <a:endParaRPr lang="zh-CN" altLang="en-US" dirty="0"/>
                        </a:p>
                      </a:txBody>
                      <a:tcPr/>
                    </a:tc>
                    <a:tc>
                      <a:txBody>
                        <a:bodyPr/>
                        <a:lstStyle/>
                        <a:p>
                          <a:pPr algn="ctr"/>
                          <a:r>
                            <a:rPr lang="en-US" altLang="zh-CN" dirty="0"/>
                            <a:t>Liu</a:t>
                          </a:r>
                          <a:endParaRPr lang="zh-CN" altLang="en-US" dirty="0"/>
                        </a:p>
                      </a:txBody>
                      <a:tcPr anchor="ctr"/>
                    </a:tc>
                    <a:tc>
                      <a:txBody>
                        <a:bodyPr/>
                        <a:lstStyle/>
                        <a:p>
                          <a:pPr algn="ctr"/>
                          <a:r>
                            <a:rPr lang="en-US" altLang="zh-CN" sz="1800" kern="1200" dirty="0">
                              <a:solidFill>
                                <a:schemeClr val="dk1"/>
                              </a:solidFill>
                              <a:latin typeface="+mn-lt"/>
                              <a:ea typeface="+mn-ea"/>
                              <a:cs typeface="+mn-cs"/>
                            </a:rPr>
                            <a:t>Meissner</a:t>
                          </a:r>
                          <a:endParaRPr lang="zh-CN" altLang="en-US" dirty="0"/>
                        </a:p>
                      </a:txBody>
                      <a:tcPr anchor="ctr"/>
                    </a:tc>
                    <a:extLst>
                      <a:ext uri="{0D108BD9-81ED-4DB2-BD59-A6C34878D82A}">
                        <a16:rowId xmlns:a16="http://schemas.microsoft.com/office/drawing/2014/main" val="292394927"/>
                      </a:ext>
                    </a:extLst>
                  </a:tr>
                  <a:tr h="473106">
                    <a:tc>
                      <a:txBody>
                        <a:bodyPr/>
                        <a:lstStyle/>
                        <a:p>
                          <a:r>
                            <a:rPr lang="en-US" altLang="zh-CN" dirty="0"/>
                            <a:t>Sea spectrum</a:t>
                          </a:r>
                          <a:endParaRPr lang="zh-CN" altLang="en-US" dirty="0"/>
                        </a:p>
                      </a:txBody>
                      <a:tcPr/>
                    </a:tc>
                    <a:tc gridSpan="2">
                      <a:txBody>
                        <a:bodyPr/>
                        <a:lstStyle/>
                        <a:p>
                          <a:pPr algn="ctr"/>
                          <a:r>
                            <a:rPr lang="en-US" altLang="zh-CN" dirty="0"/>
                            <a:t>Modified DV spectrum</a:t>
                          </a:r>
                          <a:endParaRPr lang="zh-CN" altLang="en-US" dirty="0"/>
                        </a:p>
                      </a:txBody>
                      <a:tcPr anchor="ctr"/>
                    </a:tc>
                    <a:tc hMerge="1">
                      <a:txBody>
                        <a:bodyPr/>
                        <a:lstStyle/>
                        <a:p>
                          <a:endParaRPr lang="zh-CN" altLang="en-US"/>
                        </a:p>
                      </a:txBody>
                      <a:tcPr/>
                    </a:tc>
                    <a:extLst>
                      <a:ext uri="{0D108BD9-81ED-4DB2-BD59-A6C34878D82A}">
                        <a16:rowId xmlns:a16="http://schemas.microsoft.com/office/drawing/2014/main" val="1910187003"/>
                      </a:ext>
                    </a:extLst>
                  </a:tr>
                  <a:tr h="370840">
                    <a:tc>
                      <a:txBody>
                        <a:bodyPr/>
                        <a:lstStyle/>
                        <a:p>
                          <a:r>
                            <a:rPr lang="en-US" altLang="zh-CN" dirty="0"/>
                            <a:t>Foam fraction</a:t>
                          </a:r>
                          <a:endParaRPr lang="zh-CN" altLang="en-US" dirty="0"/>
                        </a:p>
                      </a:txBody>
                      <a:tcPr/>
                    </a:tc>
                    <a:tc gridSpan="2">
                      <a:txBody>
                        <a:bodyPr/>
                        <a:lstStyle/>
                        <a:p>
                          <a:pPr marL="0" algn="ctr" defTabSz="914400" rtl="0" eaLnBrk="1" latinLnBrk="0" hangingPunct="1"/>
                          <a:r>
                            <a:rPr lang="en-US" altLang="zh-CN" sz="1800" kern="1200" dirty="0">
                              <a:solidFill>
                                <a:schemeClr val="dk1"/>
                              </a:solidFill>
                              <a:latin typeface="+mn-lt"/>
                              <a:ea typeface="+mn-ea"/>
                              <a:cs typeface="+mn-cs"/>
                            </a:rPr>
                            <a:t>Monahan (86) </a:t>
                          </a:r>
                          <a:endParaRPr lang="zh-CN" altLang="en-US" sz="1800" kern="1200" dirty="0">
                            <a:solidFill>
                              <a:schemeClr val="dk1"/>
                            </a:solidFill>
                            <a:latin typeface="+mn-lt"/>
                            <a:ea typeface="+mn-ea"/>
                            <a:cs typeface="+mn-cs"/>
                          </a:endParaRPr>
                        </a:p>
                      </a:txBody>
                      <a:tcPr anchor="ctr"/>
                    </a:tc>
                    <a:tc hMerge="1">
                      <a:txBody>
                        <a:bodyPr/>
                        <a:lstStyle/>
                        <a:p>
                          <a:endParaRPr lang="zh-CN" altLang="en-US"/>
                        </a:p>
                      </a:txBody>
                      <a:tcPr/>
                    </a:tc>
                    <a:extLst>
                      <a:ext uri="{0D108BD9-81ED-4DB2-BD59-A6C34878D82A}">
                        <a16:rowId xmlns:a16="http://schemas.microsoft.com/office/drawing/2014/main" val="3522804607"/>
                      </a:ext>
                    </a:extLst>
                  </a:tr>
                  <a:tr h="370840">
                    <a:tc>
                      <a:txBody>
                        <a:bodyPr/>
                        <a:lstStyle/>
                        <a:p>
                          <a:r>
                            <a:rPr lang="en-US" altLang="zh-CN" dirty="0"/>
                            <a:t>Foam emissivity</a:t>
                          </a:r>
                          <a:endParaRPr lang="zh-CN" altLang="en-US" dirty="0"/>
                        </a:p>
                      </a:txBody>
                      <a:tcPr/>
                    </a:tc>
                    <a:tc>
                      <a:txBody>
                        <a:bodyPr/>
                        <a:lstStyle/>
                        <a:p>
                          <a:pPr algn="ctr"/>
                          <a:r>
                            <a:rPr lang="en-US" altLang="zh-CN" dirty="0" err="1"/>
                            <a:t>Stogryn</a:t>
                          </a:r>
                          <a:endParaRPr lang="zh-CN" altLang="en-US" dirty="0"/>
                        </a:p>
                      </a:txBody>
                      <a:tcPr anchor="ctr"/>
                    </a:tc>
                    <a:tc>
                      <a:txBody>
                        <a:bodyPr/>
                        <a:lstStyle/>
                        <a:p>
                          <a:pPr algn="ctr"/>
                          <a:r>
                            <a:rPr lang="en-US" altLang="zh-CN" sz="1800" kern="1200">
                              <a:solidFill>
                                <a:schemeClr val="dk1"/>
                              </a:solidFill>
                              <a:latin typeface="+mn-lt"/>
                              <a:ea typeface="+mn-ea"/>
                              <a:cs typeface="+mn-cs"/>
                            </a:rPr>
                            <a:t>M-Du-E1</a:t>
                          </a:r>
                          <a:endParaRPr lang="zh-CN" altLang="en-US" dirty="0"/>
                        </a:p>
                      </a:txBody>
                      <a:tcPr anchor="ctr"/>
                    </a:tc>
                    <a:extLst>
                      <a:ext uri="{0D108BD9-81ED-4DB2-BD59-A6C34878D82A}">
                        <a16:rowId xmlns:a16="http://schemas.microsoft.com/office/drawing/2014/main" val="1338499999"/>
                      </a:ext>
                    </a:extLst>
                  </a:tr>
                  <a:tr h="640080">
                    <a:tc>
                      <a:txBody>
                        <a:bodyPr/>
                        <a:lstStyle/>
                        <a:p>
                          <a:r>
                            <a:rPr lang="en-US" altLang="zh-CN" dirty="0"/>
                            <a:t>output</a:t>
                          </a:r>
                          <a:endParaRPr lang="zh-CN" altLang="en-US" dirty="0"/>
                        </a:p>
                      </a:txBody>
                      <a:tcPr/>
                    </a:tc>
                    <a:tc>
                      <a:txBody>
                        <a:bodyPr/>
                        <a:lstStyle/>
                        <a:p>
                          <a:pPr algn="ctr"/>
                          <a:r>
                            <a:rPr lang="en-US" altLang="zh-CN" dirty="0"/>
                            <a:t>360 azimuth angle(exclude atmosphere effect / include foam effect)</a:t>
                          </a:r>
                          <a:endParaRPr lang="zh-CN" altLang="en-US" dirty="0"/>
                        </a:p>
                      </a:txBody>
                      <a:tcPr anchor="ctr"/>
                    </a:tc>
                    <a:tc>
                      <a:txBody>
                        <a:bodyPr/>
                        <a:lstStyle/>
                        <a:p>
                          <a:pPr algn="ctr"/>
                          <a:r>
                            <a:rPr lang="en-US" altLang="zh-CN" sz="1800" kern="1200" dirty="0">
                              <a:solidFill>
                                <a:schemeClr val="dk1"/>
                              </a:solidFill>
                              <a:latin typeface="+mn-lt"/>
                              <a:ea typeface="+mn-ea"/>
                              <a:cs typeface="+mn-cs"/>
                            </a:rPr>
                            <a:t>harmonic coefficients</a:t>
                          </a:r>
                          <a:r>
                            <a:rPr lang="en-US" altLang="zh-CN" dirty="0"/>
                            <a:t>(exclude atmosphere effect / include foam effect)</a:t>
                          </a:r>
                          <a:endParaRPr lang="zh-CN" altLang="en-US" dirty="0"/>
                        </a:p>
                      </a:txBody>
                      <a:tcPr anchor="ctr"/>
                    </a:tc>
                    <a:extLst>
                      <a:ext uri="{0D108BD9-81ED-4DB2-BD59-A6C34878D82A}">
                        <a16:rowId xmlns:a16="http://schemas.microsoft.com/office/drawing/2014/main" val="701279617"/>
                      </a:ext>
                    </a:extLst>
                  </a:tr>
                </a:tbl>
              </a:graphicData>
            </a:graphic>
          </p:graphicFrame>
        </mc:Fallback>
      </mc:AlternateContent>
      <p:sp>
        <p:nvSpPr>
          <p:cNvPr id="20" name="文本框 19">
            <a:extLst>
              <a:ext uri="{FF2B5EF4-FFF2-40B4-BE49-F238E27FC236}">
                <a16:creationId xmlns:a16="http://schemas.microsoft.com/office/drawing/2014/main" id="{36392503-F041-420B-F57B-9563C7B60D3A}"/>
              </a:ext>
            </a:extLst>
          </p:cNvPr>
          <p:cNvSpPr txBox="1"/>
          <p:nvPr/>
        </p:nvSpPr>
        <p:spPr>
          <a:xfrm>
            <a:off x="3323692" y="4395482"/>
            <a:ext cx="7884876" cy="307777"/>
          </a:xfrm>
          <a:prstGeom prst="rect">
            <a:avLst/>
          </a:prstGeom>
          <a:noFill/>
        </p:spPr>
        <p:txBody>
          <a:bodyPr wrap="square" rtlCol="0">
            <a:spAutoFit/>
          </a:bodyPr>
          <a:lstStyle/>
          <a:p>
            <a:r>
              <a:rPr lang="en-US" altLang="zh-CN" dirty="0"/>
              <a:t>*NRCS setting is same. But the NRCS results of PARMIO exclude foam effect.</a:t>
            </a:r>
            <a:endParaRPr lang="zh-CN" altLang="en-US" dirty="0"/>
          </a:p>
        </p:txBody>
      </p: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F6E4912E-DF8C-C8BD-A203-7988DF37ED12}"/>
                  </a:ext>
                </a:extLst>
              </p:cNvPr>
              <p:cNvSpPr txBox="1"/>
              <p:nvPr/>
            </p:nvSpPr>
            <p:spPr>
              <a:xfrm>
                <a:off x="1199456" y="4799354"/>
                <a:ext cx="10729192" cy="1815882"/>
              </a:xfrm>
              <a:prstGeom prst="rect">
                <a:avLst/>
              </a:prstGeom>
              <a:noFill/>
            </p:spPr>
            <p:txBody>
              <a:bodyPr wrap="square" rtlCol="0">
                <a:spAutoFit/>
              </a:bodyPr>
              <a:lstStyle/>
              <a:p>
                <a:r>
                  <a:rPr lang="en-US" altLang="zh-CN" dirty="0"/>
                  <a:t>PARMIO process:</a:t>
                </a:r>
              </a:p>
              <a:p>
                <a:pPr marL="285750" indent="-285750">
                  <a:buFont typeface="Arial" panose="020B0604020202020204" pitchFamily="34" charset="0"/>
                  <a:buChar char="•"/>
                </a:pPr>
                <a:r>
                  <a:rPr lang="en-US" altLang="zh-CN" dirty="0"/>
                  <a:t>PARMIO's program originally calculated brightness temperature, but I removed the multiplied SST during data processing, so that PARMIO's calculation output is emissivity.</a:t>
                </a:r>
              </a:p>
              <a:p>
                <a:pPr marL="285750" indent="-285750">
                  <a:buFont typeface="Arial" panose="020B0604020202020204" pitchFamily="34" charset="0"/>
                  <a:buChar char="•"/>
                </a:pPr>
                <a:r>
                  <a:rPr lang="en-US" altLang="zh-CN" dirty="0"/>
                  <a:t>The azimuthal variation of PARMIO’s emissivity is calculated from</a:t>
                </a:r>
              </a:p>
              <a:p>
                <a:pPr algn="ctr"/>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𝑣</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𝑣</m:t>
                    </m:r>
                    <m:r>
                      <a:rPr lang="en-US" altLang="zh-CN" b="0" i="1" smtClean="0">
                        <a:latin typeface="Cambria Math" panose="02040503050406030204" pitchFamily="18" charset="0"/>
                      </a:rPr>
                      <m:t>0+</m:t>
                    </m:r>
                    <m:r>
                      <a:rPr lang="en-US" altLang="zh-CN" b="0" i="1" smtClean="0">
                        <a:latin typeface="Cambria Math" panose="02040503050406030204" pitchFamily="18" charset="0"/>
                      </a:rPr>
                      <m:t>𝑣</m:t>
                    </m:r>
                    <m:r>
                      <a:rPr lang="en-US" altLang="zh-CN" b="0" i="1" smtClean="0">
                        <a:latin typeface="Cambria Math" panose="02040503050406030204" pitchFamily="18" charset="0"/>
                      </a:rPr>
                      <m:t>1</m:t>
                    </m:r>
                    <m:r>
                      <a:rPr lang="en-US" altLang="zh-CN" b="0" i="1" smtClean="0">
                        <a:latin typeface="Cambria Math" panose="02040503050406030204" pitchFamily="18" charset="0"/>
                      </a:rPr>
                      <m:t>𝑐𝑜𝑠</m:t>
                    </m:r>
                    <m:r>
                      <a:rPr lang="zh-CN" altLang="en-US" b="0" i="1" smtClean="0">
                        <a:latin typeface="Cambria Math" panose="02040503050406030204" pitchFamily="18" charset="0"/>
                      </a:rPr>
                      <m:t>𝜑</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r>
                      <a:rPr lang="en-US" altLang="zh-CN" b="0" i="1" smtClean="0">
                        <a:latin typeface="Cambria Math" panose="02040503050406030204" pitchFamily="18" charset="0"/>
                      </a:rPr>
                      <m:t>2</m:t>
                    </m:r>
                    <m:r>
                      <a:rPr lang="en-US" altLang="zh-CN" b="0" i="1" smtClean="0">
                        <a:latin typeface="Cambria Math" panose="02040503050406030204" pitchFamily="18" charset="0"/>
                      </a:rPr>
                      <m:t>𝑐𝑜𝑠</m:t>
                    </m:r>
                    <m:r>
                      <a:rPr lang="en-US" altLang="zh-CN" b="0" i="1" smtClean="0">
                        <a:latin typeface="Cambria Math" panose="02040503050406030204" pitchFamily="18" charset="0"/>
                      </a:rPr>
                      <m:t>2</m:t>
                    </m:r>
                    <m:r>
                      <a:rPr lang="zh-CN" altLang="en-US" b="0" i="1" smtClean="0">
                        <a:latin typeface="Cambria Math" panose="02040503050406030204" pitchFamily="18" charset="0"/>
                      </a:rPr>
                      <m:t>𝜑</m:t>
                    </m:r>
                  </m:oMath>
                </a14:m>
                <a:endParaRPr lang="en-US" altLang="zh-CN" b="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h</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h</m:t>
                      </m:r>
                      <m:r>
                        <a:rPr lang="en-US" altLang="zh-CN" b="0" i="1" smtClean="0">
                          <a:latin typeface="Cambria Math" panose="02040503050406030204" pitchFamily="18" charset="0"/>
                        </a:rPr>
                        <m:t>0+</m:t>
                      </m:r>
                      <m:r>
                        <a:rPr lang="en-US" altLang="zh-CN" b="0" i="1" smtClean="0">
                          <a:latin typeface="Cambria Math" panose="02040503050406030204" pitchFamily="18" charset="0"/>
                        </a:rPr>
                        <m:t>h</m:t>
                      </m:r>
                      <m:r>
                        <a:rPr lang="en-US" altLang="zh-CN" b="0" i="1" smtClean="0">
                          <a:latin typeface="Cambria Math" panose="02040503050406030204" pitchFamily="18" charset="0"/>
                        </a:rPr>
                        <m:t>1</m:t>
                      </m:r>
                      <m:r>
                        <a:rPr lang="en-US" altLang="zh-CN" b="0" i="1" smtClean="0">
                          <a:latin typeface="Cambria Math" panose="02040503050406030204" pitchFamily="18" charset="0"/>
                        </a:rPr>
                        <m:t>𝑐𝑜𝑠</m:t>
                      </m:r>
                      <m:r>
                        <a:rPr lang="zh-CN" altLang="en-US" b="0" i="1" smtClean="0">
                          <a:latin typeface="Cambria Math" panose="02040503050406030204" pitchFamily="18" charset="0"/>
                        </a:rPr>
                        <m:t>𝜑</m:t>
                      </m:r>
                      <m:r>
                        <a:rPr lang="en-US" altLang="zh-CN" b="0" i="1" smtClean="0">
                          <a:latin typeface="Cambria Math" panose="02040503050406030204" pitchFamily="18" charset="0"/>
                        </a:rPr>
                        <m:t>+</m:t>
                      </m:r>
                      <m:r>
                        <a:rPr lang="en-US" altLang="zh-CN" b="0" i="1" smtClean="0">
                          <a:latin typeface="Cambria Math" panose="02040503050406030204" pitchFamily="18" charset="0"/>
                        </a:rPr>
                        <m:t>h</m:t>
                      </m:r>
                      <m:r>
                        <a:rPr lang="en-US" altLang="zh-CN" b="0" i="1" smtClean="0">
                          <a:latin typeface="Cambria Math" panose="02040503050406030204" pitchFamily="18" charset="0"/>
                        </a:rPr>
                        <m:t>2</m:t>
                      </m:r>
                      <m:r>
                        <a:rPr lang="en-US" altLang="zh-CN" b="0" i="1" smtClean="0">
                          <a:latin typeface="Cambria Math" panose="02040503050406030204" pitchFamily="18" charset="0"/>
                        </a:rPr>
                        <m:t>𝑐𝑜𝑠</m:t>
                      </m:r>
                      <m:r>
                        <a:rPr lang="en-US" altLang="zh-CN" b="0" i="1" smtClean="0">
                          <a:latin typeface="Cambria Math" panose="02040503050406030204" pitchFamily="18" charset="0"/>
                        </a:rPr>
                        <m:t>2</m:t>
                      </m:r>
                      <m:r>
                        <a:rPr lang="zh-CN" altLang="en-US" b="0" i="1" smtClean="0">
                          <a:latin typeface="Cambria Math" panose="02040503050406030204" pitchFamily="18" charset="0"/>
                        </a:rPr>
                        <m:t>𝜑</m:t>
                      </m:r>
                    </m:oMath>
                  </m:oMathPara>
                </a14:m>
                <a:endParaRPr lang="en-US" altLang="zh-CN" b="0" dirty="0"/>
              </a:p>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3</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𝑈</m:t>
                      </m:r>
                      <m:r>
                        <a:rPr lang="en-US" altLang="zh-CN" b="0" i="1" smtClean="0">
                          <a:latin typeface="Cambria Math" panose="02040503050406030204" pitchFamily="18" charset="0"/>
                        </a:rPr>
                        <m:t>1</m:t>
                      </m:r>
                      <m:r>
                        <a:rPr lang="en-US" altLang="zh-CN" b="0" i="1" smtClean="0">
                          <a:latin typeface="Cambria Math" panose="02040503050406030204" pitchFamily="18" charset="0"/>
                        </a:rPr>
                        <m:t>𝑠𝑖𝑛</m:t>
                      </m:r>
                      <m:r>
                        <a:rPr lang="zh-CN" altLang="en-US" b="0" i="1" smtClean="0">
                          <a:latin typeface="Cambria Math" panose="02040503050406030204" pitchFamily="18" charset="0"/>
                        </a:rPr>
                        <m:t>𝜑</m:t>
                      </m:r>
                      <m:r>
                        <a:rPr lang="en-US" altLang="zh-CN" b="0" i="1" smtClean="0">
                          <a:latin typeface="Cambria Math" panose="02040503050406030204" pitchFamily="18" charset="0"/>
                        </a:rPr>
                        <m:t>+</m:t>
                      </m:r>
                      <m:r>
                        <a:rPr lang="en-US" altLang="zh-CN" b="0" i="1" smtClean="0">
                          <a:latin typeface="Cambria Math" panose="02040503050406030204" pitchFamily="18" charset="0"/>
                        </a:rPr>
                        <m:t>𝑈</m:t>
                      </m:r>
                      <m:r>
                        <a:rPr lang="en-US" altLang="zh-CN" b="0" i="1" smtClean="0">
                          <a:latin typeface="Cambria Math" panose="02040503050406030204" pitchFamily="18" charset="0"/>
                        </a:rPr>
                        <m:t>2</m:t>
                      </m:r>
                      <m:r>
                        <a:rPr lang="en-US" altLang="zh-CN" b="0" i="1" smtClean="0">
                          <a:latin typeface="Cambria Math" panose="02040503050406030204" pitchFamily="18" charset="0"/>
                        </a:rPr>
                        <m:t>𝑠𝑖𝑛</m:t>
                      </m:r>
                      <m:r>
                        <a:rPr lang="en-US" altLang="zh-CN" b="0" i="1" smtClean="0">
                          <a:latin typeface="Cambria Math" panose="02040503050406030204" pitchFamily="18" charset="0"/>
                        </a:rPr>
                        <m:t>2</m:t>
                      </m:r>
                      <m:r>
                        <a:rPr lang="zh-CN" altLang="en-US" b="0" i="1" smtClean="0">
                          <a:latin typeface="Cambria Math" panose="02040503050406030204" pitchFamily="18" charset="0"/>
                        </a:rPr>
                        <m:t>𝜑</m:t>
                      </m:r>
                    </m:oMath>
                  </m:oMathPara>
                </a14:m>
                <a:endParaRPr lang="en-US" altLang="zh-CN" b="0" dirty="0"/>
              </a:p>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4</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𝑉</m:t>
                      </m:r>
                      <m:r>
                        <a:rPr lang="en-US" altLang="zh-CN" b="0" i="1" smtClean="0">
                          <a:latin typeface="Cambria Math" panose="02040503050406030204" pitchFamily="18" charset="0"/>
                        </a:rPr>
                        <m:t>1</m:t>
                      </m:r>
                      <m:r>
                        <a:rPr lang="en-US" altLang="zh-CN" b="0" i="1" smtClean="0">
                          <a:latin typeface="Cambria Math" panose="02040503050406030204" pitchFamily="18" charset="0"/>
                        </a:rPr>
                        <m:t>𝑠𝑖𝑛</m:t>
                      </m:r>
                      <m:r>
                        <a:rPr lang="zh-CN" altLang="en-US" b="0" i="1" smtClean="0">
                          <a:latin typeface="Cambria Math" panose="02040503050406030204" pitchFamily="18" charset="0"/>
                        </a:rPr>
                        <m:t>𝜑</m:t>
                      </m:r>
                      <m:r>
                        <a:rPr lang="en-US" altLang="zh-CN" b="0" i="1" smtClean="0">
                          <a:latin typeface="Cambria Math" panose="02040503050406030204" pitchFamily="18" charset="0"/>
                        </a:rPr>
                        <m:t>+</m:t>
                      </m:r>
                      <m:r>
                        <a:rPr lang="en-US" altLang="zh-CN" b="0" i="1" smtClean="0">
                          <a:latin typeface="Cambria Math" panose="02040503050406030204" pitchFamily="18" charset="0"/>
                        </a:rPr>
                        <m:t>𝑉</m:t>
                      </m:r>
                      <m:r>
                        <a:rPr lang="en-US" altLang="zh-CN" b="0" i="1" smtClean="0">
                          <a:latin typeface="Cambria Math" panose="02040503050406030204" pitchFamily="18" charset="0"/>
                        </a:rPr>
                        <m:t>2</m:t>
                      </m:r>
                      <m:r>
                        <a:rPr lang="en-US" altLang="zh-CN" b="0" i="1" smtClean="0">
                          <a:latin typeface="Cambria Math" panose="02040503050406030204" pitchFamily="18" charset="0"/>
                        </a:rPr>
                        <m:t>𝑠𝑖𝑛</m:t>
                      </m:r>
                      <m:r>
                        <a:rPr lang="en-US" altLang="zh-CN" b="0" i="1" smtClean="0">
                          <a:latin typeface="Cambria Math" panose="02040503050406030204" pitchFamily="18" charset="0"/>
                        </a:rPr>
                        <m:t>2</m:t>
                      </m:r>
                      <m:r>
                        <a:rPr lang="zh-CN" altLang="en-US" b="0" i="1" smtClean="0">
                          <a:latin typeface="Cambria Math" panose="02040503050406030204" pitchFamily="18" charset="0"/>
                        </a:rPr>
                        <m:t>𝜑</m:t>
                      </m:r>
                    </m:oMath>
                  </m:oMathPara>
                </a14:m>
                <a:endParaRPr lang="zh-CN" altLang="en-US" dirty="0"/>
              </a:p>
            </p:txBody>
          </p:sp>
        </mc:Choice>
        <mc:Fallback xmlns="">
          <p:sp>
            <p:nvSpPr>
              <p:cNvPr id="21" name="文本框 20">
                <a:extLst>
                  <a:ext uri="{FF2B5EF4-FFF2-40B4-BE49-F238E27FC236}">
                    <a16:creationId xmlns:a16="http://schemas.microsoft.com/office/drawing/2014/main" id="{F6E4912E-DF8C-C8BD-A203-7988DF37ED12}"/>
                  </a:ext>
                </a:extLst>
              </p:cNvPr>
              <p:cNvSpPr txBox="1">
                <a:spLocks noRot="1" noChangeAspect="1" noMove="1" noResize="1" noEditPoints="1" noAdjustHandles="1" noChangeArrowheads="1" noChangeShapeType="1" noTextEdit="1"/>
              </p:cNvSpPr>
              <p:nvPr/>
            </p:nvSpPr>
            <p:spPr>
              <a:xfrm>
                <a:off x="1199456" y="4799354"/>
                <a:ext cx="10729192" cy="1815882"/>
              </a:xfrm>
              <a:prstGeom prst="rect">
                <a:avLst/>
              </a:prstGeom>
              <a:blipFill>
                <a:blip r:embed="rId4"/>
                <a:stretch>
                  <a:fillRect l="-170" t="-33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98082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71F2043-FEA8-EE3A-7523-AD13C07ABF07}"/>
              </a:ext>
            </a:extLst>
          </p:cNvPr>
          <p:cNvGrpSpPr/>
          <p:nvPr/>
        </p:nvGrpSpPr>
        <p:grpSpPr>
          <a:xfrm>
            <a:off x="1155944" y="692696"/>
            <a:ext cx="10715029" cy="346561"/>
            <a:chOff x="1098060" y="4732623"/>
            <a:chExt cx="10715029" cy="346561"/>
          </a:xfrm>
        </p:grpSpPr>
        <p:sp>
          <p:nvSpPr>
            <p:cNvPr id="4" name="文本框 3">
              <a:extLst>
                <a:ext uri="{FF2B5EF4-FFF2-40B4-BE49-F238E27FC236}">
                  <a16:creationId xmlns:a16="http://schemas.microsoft.com/office/drawing/2014/main" id="{51C8DDFE-943B-DEC1-7659-9679C2F167DF}"/>
                </a:ext>
              </a:extLst>
            </p:cNvPr>
            <p:cNvSpPr txBox="1"/>
            <p:nvPr/>
          </p:nvSpPr>
          <p:spPr>
            <a:xfrm>
              <a:off x="1098060" y="4767643"/>
              <a:ext cx="1739152" cy="307777"/>
            </a:xfrm>
            <a:prstGeom prst="rect">
              <a:avLst/>
            </a:prstGeom>
            <a:noFill/>
          </p:spPr>
          <p:txBody>
            <a:bodyPr wrap="square" rtlCol="0">
              <a:spAutoFit/>
            </a:bodyPr>
            <a:lstStyle/>
            <a:p>
              <a:r>
                <a:rPr lang="en-US" altLang="zh-CN" b="1" dirty="0"/>
                <a:t>5m/s</a:t>
              </a:r>
              <a:endParaRPr lang="zh-CN" altLang="en-US" b="1" dirty="0"/>
            </a:p>
          </p:txBody>
        </p:sp>
        <p:sp>
          <p:nvSpPr>
            <p:cNvPr id="5" name="文本框 4">
              <a:extLst>
                <a:ext uri="{FF2B5EF4-FFF2-40B4-BE49-F238E27FC236}">
                  <a16:creationId xmlns:a16="http://schemas.microsoft.com/office/drawing/2014/main" id="{8F3C1185-3CFE-DA43-B142-99FF0211E57D}"/>
                </a:ext>
              </a:extLst>
            </p:cNvPr>
            <p:cNvSpPr txBox="1"/>
            <p:nvPr/>
          </p:nvSpPr>
          <p:spPr>
            <a:xfrm>
              <a:off x="4261241" y="4767643"/>
              <a:ext cx="1739152" cy="307777"/>
            </a:xfrm>
            <a:prstGeom prst="rect">
              <a:avLst/>
            </a:prstGeom>
            <a:noFill/>
          </p:spPr>
          <p:txBody>
            <a:bodyPr wrap="square" rtlCol="0">
              <a:spAutoFit/>
            </a:bodyPr>
            <a:lstStyle/>
            <a:p>
              <a:r>
                <a:rPr lang="en-US" altLang="zh-CN" b="1" dirty="0"/>
                <a:t>10m/s</a:t>
              </a:r>
              <a:endParaRPr lang="zh-CN" altLang="en-US" b="1" dirty="0"/>
            </a:p>
          </p:txBody>
        </p:sp>
        <p:sp>
          <p:nvSpPr>
            <p:cNvPr id="6" name="文本框 5">
              <a:extLst>
                <a:ext uri="{FF2B5EF4-FFF2-40B4-BE49-F238E27FC236}">
                  <a16:creationId xmlns:a16="http://schemas.microsoft.com/office/drawing/2014/main" id="{6A884B72-8956-01E7-FA83-FB2866989C30}"/>
                </a:ext>
              </a:extLst>
            </p:cNvPr>
            <p:cNvSpPr txBox="1"/>
            <p:nvPr/>
          </p:nvSpPr>
          <p:spPr>
            <a:xfrm>
              <a:off x="7201884" y="4771407"/>
              <a:ext cx="1739152" cy="307777"/>
            </a:xfrm>
            <a:prstGeom prst="rect">
              <a:avLst/>
            </a:prstGeom>
            <a:noFill/>
          </p:spPr>
          <p:txBody>
            <a:bodyPr wrap="square" rtlCol="0">
              <a:spAutoFit/>
            </a:bodyPr>
            <a:lstStyle/>
            <a:p>
              <a:r>
                <a:rPr lang="en-US" altLang="zh-CN" b="1" dirty="0"/>
                <a:t>15 m/s</a:t>
              </a:r>
              <a:endParaRPr lang="zh-CN" altLang="en-US" b="1" dirty="0"/>
            </a:p>
          </p:txBody>
        </p:sp>
        <p:sp>
          <p:nvSpPr>
            <p:cNvPr id="7" name="文本框 6">
              <a:extLst>
                <a:ext uri="{FF2B5EF4-FFF2-40B4-BE49-F238E27FC236}">
                  <a16:creationId xmlns:a16="http://schemas.microsoft.com/office/drawing/2014/main" id="{987D22A4-ED75-3F81-5197-8E89718922BD}"/>
                </a:ext>
              </a:extLst>
            </p:cNvPr>
            <p:cNvSpPr txBox="1"/>
            <p:nvPr/>
          </p:nvSpPr>
          <p:spPr>
            <a:xfrm>
              <a:off x="10073937" y="4732623"/>
              <a:ext cx="1739152" cy="307777"/>
            </a:xfrm>
            <a:prstGeom prst="rect">
              <a:avLst/>
            </a:prstGeom>
            <a:noFill/>
          </p:spPr>
          <p:txBody>
            <a:bodyPr wrap="square" rtlCol="0">
              <a:spAutoFit/>
            </a:bodyPr>
            <a:lstStyle/>
            <a:p>
              <a:r>
                <a:rPr lang="en-US" altLang="zh-CN" b="1" dirty="0"/>
                <a:t>20 m/s</a:t>
              </a:r>
              <a:endParaRPr lang="zh-CN" altLang="en-US" b="1" dirty="0"/>
            </a:p>
          </p:txBody>
        </p:sp>
      </p:grpSp>
      <p:sp>
        <p:nvSpPr>
          <p:cNvPr id="8" name="矩形 7">
            <a:extLst>
              <a:ext uri="{FF2B5EF4-FFF2-40B4-BE49-F238E27FC236}">
                <a16:creationId xmlns:a16="http://schemas.microsoft.com/office/drawing/2014/main" id="{89E691DE-B467-DC0D-0CCE-8E754F4952F6}"/>
              </a:ext>
            </a:extLst>
          </p:cNvPr>
          <p:cNvSpPr/>
          <p:nvPr/>
        </p:nvSpPr>
        <p:spPr>
          <a:xfrm>
            <a:off x="580027" y="5652892"/>
            <a:ext cx="11031946" cy="830997"/>
          </a:xfrm>
          <a:prstGeom prst="rect">
            <a:avLst/>
          </a:prstGeom>
        </p:spPr>
        <p:txBody>
          <a:bodyPr wrap="square">
            <a:spAutoFit/>
          </a:bodyPr>
          <a:lstStyle/>
          <a:p>
            <a:pPr marL="285750" indent="-285750">
              <a:buFont typeface="Arial" panose="020B0604020202020204" pitchFamily="34" charset="0"/>
              <a:buChar char="•"/>
            </a:pPr>
            <a:r>
              <a:rPr lang="en-US" altLang="zh-CN" sz="1600" dirty="0"/>
              <a:t>TSEM has azimuthal variations similar  to PARMIO </a:t>
            </a:r>
          </a:p>
          <a:p>
            <a:pPr marL="285750" indent="-285750">
              <a:buFont typeface="Arial" panose="020B0604020202020204" pitchFamily="34" charset="0"/>
              <a:buChar char="•"/>
            </a:pPr>
            <a:r>
              <a:rPr lang="en-US" altLang="zh-CN" sz="1600" dirty="0"/>
              <a:t>In lower wind speeds, both TSEM and PARMIO have emissivity higher than FASTEM </a:t>
            </a:r>
          </a:p>
          <a:p>
            <a:pPr marL="285750" indent="-285750">
              <a:buFont typeface="Arial" panose="020B0604020202020204" pitchFamily="34" charset="0"/>
              <a:buChar char="•"/>
            </a:pPr>
            <a:r>
              <a:rPr lang="en-US" altLang="zh-CN" sz="1600" dirty="0"/>
              <a:t>FASTEM does not have the 3</a:t>
            </a:r>
            <a:r>
              <a:rPr lang="en-US" altLang="zh-CN" sz="1600" baseline="30000" dirty="0"/>
              <a:t>rd</a:t>
            </a:r>
            <a:r>
              <a:rPr lang="en-US" altLang="zh-CN" sz="1600" dirty="0"/>
              <a:t> and 4</a:t>
            </a:r>
            <a:r>
              <a:rPr lang="en-US" altLang="zh-CN" sz="1600" baseline="30000" dirty="0"/>
              <a:t>th</a:t>
            </a:r>
            <a:r>
              <a:rPr lang="en-US" altLang="zh-CN" sz="1600" dirty="0"/>
              <a:t> components.</a:t>
            </a:r>
          </a:p>
        </p:txBody>
      </p:sp>
      <p:grpSp>
        <p:nvGrpSpPr>
          <p:cNvPr id="9" name="组合 8">
            <a:extLst>
              <a:ext uri="{FF2B5EF4-FFF2-40B4-BE49-F238E27FC236}">
                <a16:creationId xmlns:a16="http://schemas.microsoft.com/office/drawing/2014/main" id="{1F99EA33-08B4-621E-FC69-2873AD8C35D8}"/>
              </a:ext>
            </a:extLst>
          </p:cNvPr>
          <p:cNvGrpSpPr/>
          <p:nvPr/>
        </p:nvGrpSpPr>
        <p:grpSpPr>
          <a:xfrm>
            <a:off x="0" y="1027184"/>
            <a:ext cx="11870973" cy="4224150"/>
            <a:chOff x="134684" y="2213498"/>
            <a:chExt cx="11870973" cy="2714130"/>
          </a:xfrm>
        </p:grpSpPr>
        <p:pic>
          <p:nvPicPr>
            <p:cNvPr id="10" name="图片 9">
              <a:extLst>
                <a:ext uri="{FF2B5EF4-FFF2-40B4-BE49-F238E27FC236}">
                  <a16:creationId xmlns:a16="http://schemas.microsoft.com/office/drawing/2014/main" id="{E3B6FB78-CC54-C58C-622F-273B8E18AC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7657" y="2280316"/>
              <a:ext cx="2988000" cy="2647312"/>
            </a:xfrm>
            <a:prstGeom prst="rect">
              <a:avLst/>
            </a:prstGeom>
          </p:spPr>
        </p:pic>
        <p:pic>
          <p:nvPicPr>
            <p:cNvPr id="11" name="图片 10">
              <a:extLst>
                <a:ext uri="{FF2B5EF4-FFF2-40B4-BE49-F238E27FC236}">
                  <a16:creationId xmlns:a16="http://schemas.microsoft.com/office/drawing/2014/main" id="{CE516B07-6A95-41B1-AFAD-848DB23A7C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2257499"/>
              <a:ext cx="2988000" cy="2647312"/>
            </a:xfrm>
            <a:prstGeom prst="rect">
              <a:avLst/>
            </a:prstGeom>
          </p:spPr>
        </p:pic>
        <p:pic>
          <p:nvPicPr>
            <p:cNvPr id="12" name="图片 11">
              <a:extLst>
                <a:ext uri="{FF2B5EF4-FFF2-40B4-BE49-F238E27FC236}">
                  <a16:creationId xmlns:a16="http://schemas.microsoft.com/office/drawing/2014/main" id="{2A5CE035-4224-7000-8DFD-DA5C9A85B1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7367" y="2213498"/>
              <a:ext cx="2988000" cy="2647312"/>
            </a:xfrm>
            <a:prstGeom prst="rect">
              <a:avLst/>
            </a:prstGeom>
          </p:spPr>
        </p:pic>
        <p:pic>
          <p:nvPicPr>
            <p:cNvPr id="13" name="图片 12">
              <a:extLst>
                <a:ext uri="{FF2B5EF4-FFF2-40B4-BE49-F238E27FC236}">
                  <a16:creationId xmlns:a16="http://schemas.microsoft.com/office/drawing/2014/main" id="{CB73EF23-756E-BBA3-1104-FF37944FA1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684" y="2213498"/>
              <a:ext cx="2988000" cy="2647312"/>
            </a:xfrm>
            <a:prstGeom prst="rect">
              <a:avLst/>
            </a:prstGeom>
          </p:spPr>
        </p:pic>
      </p:grpSp>
      <p:sp>
        <p:nvSpPr>
          <p:cNvPr id="18" name="文本框 17">
            <a:extLst>
              <a:ext uri="{FF2B5EF4-FFF2-40B4-BE49-F238E27FC236}">
                <a16:creationId xmlns:a16="http://schemas.microsoft.com/office/drawing/2014/main" id="{675D363C-BD21-D744-23E1-25C3F260B3ED}"/>
              </a:ext>
            </a:extLst>
          </p:cNvPr>
          <p:cNvSpPr txBox="1"/>
          <p:nvPr/>
        </p:nvSpPr>
        <p:spPr>
          <a:xfrm>
            <a:off x="3897269" y="5239261"/>
            <a:ext cx="5052047" cy="307777"/>
          </a:xfrm>
          <a:prstGeom prst="rect">
            <a:avLst/>
          </a:prstGeom>
          <a:noFill/>
        </p:spPr>
        <p:txBody>
          <a:bodyPr wrap="square" rtlCol="0">
            <a:spAutoFit/>
          </a:bodyPr>
          <a:lstStyle/>
          <a:p>
            <a:r>
              <a:rPr lang="en-US" altLang="zh-CN" b="1" dirty="0">
                <a:solidFill>
                  <a:srgbClr val="FF0000"/>
                </a:solidFill>
                <a:cs typeface="Times New Roman" panose="02020603050405020304" pitchFamily="18" charset="0"/>
              </a:rPr>
              <a:t>10.65 GHz</a:t>
            </a:r>
            <a:r>
              <a:rPr lang="en-US" altLang="zh-CN" b="1" dirty="0">
                <a:cs typeface="Times New Roman" panose="02020603050405020304" pitchFamily="18" charset="0"/>
              </a:rPr>
              <a:t>, 285K, observation zenith angle 30°,</a:t>
            </a:r>
            <a:r>
              <a:rPr lang="zh-CN" altLang="en-US" b="1" dirty="0">
                <a:cs typeface="Times New Roman" panose="02020603050405020304" pitchFamily="18" charset="0"/>
              </a:rPr>
              <a:t> </a:t>
            </a:r>
            <a:r>
              <a:rPr lang="en-US" altLang="zh-CN" b="1" dirty="0">
                <a:cs typeface="Times New Roman" panose="02020603050405020304" pitchFamily="18" charset="0"/>
              </a:rPr>
              <a:t>salinity 35‰</a:t>
            </a:r>
            <a:endParaRPr lang="zh-CN" altLang="en-US" b="1" dirty="0">
              <a:cs typeface="Times New Roman" panose="02020603050405020304" pitchFamily="18" charset="0"/>
            </a:endParaRPr>
          </a:p>
        </p:txBody>
      </p:sp>
      <p:sp>
        <p:nvSpPr>
          <p:cNvPr id="2" name="文本框 1">
            <a:extLst>
              <a:ext uri="{FF2B5EF4-FFF2-40B4-BE49-F238E27FC236}">
                <a16:creationId xmlns:a16="http://schemas.microsoft.com/office/drawing/2014/main" id="{F18FF0CF-CB3F-8BE1-2717-9EBE434D3ABC}"/>
              </a:ext>
            </a:extLst>
          </p:cNvPr>
          <p:cNvSpPr txBox="1"/>
          <p:nvPr/>
        </p:nvSpPr>
        <p:spPr>
          <a:xfrm>
            <a:off x="2711624" y="0"/>
            <a:ext cx="7943480" cy="523220"/>
          </a:xfrm>
          <a:prstGeom prst="rect">
            <a:avLst/>
          </a:prstGeom>
          <a:noFill/>
        </p:spPr>
        <p:txBody>
          <a:bodyPr wrap="square">
            <a:spAutoFit/>
          </a:bodyPr>
          <a:lstStyle/>
          <a:p>
            <a:r>
              <a:rPr lang="en-US" sz="2800" b="1" dirty="0">
                <a:solidFill>
                  <a:srgbClr val="0000FF"/>
                </a:solidFill>
              </a:rPr>
              <a:t>Comparison of TSEM with PARMIO at 10 GHz</a:t>
            </a:r>
          </a:p>
        </p:txBody>
      </p:sp>
      <p:sp>
        <p:nvSpPr>
          <p:cNvPr id="14" name="灯片编号占位符 3">
            <a:extLst>
              <a:ext uri="{FF2B5EF4-FFF2-40B4-BE49-F238E27FC236}">
                <a16:creationId xmlns:a16="http://schemas.microsoft.com/office/drawing/2014/main" id="{A4CE21F3-1CD8-41DD-49A7-21B4AFC9C74C}"/>
              </a:ext>
            </a:extLst>
          </p:cNvPr>
          <p:cNvSpPr txBox="1">
            <a:spLocks/>
          </p:cNvSpPr>
          <p:nvPr/>
        </p:nvSpPr>
        <p:spPr bwMode="auto">
          <a:xfrm>
            <a:off x="11568608" y="6417096"/>
            <a:ext cx="504056" cy="396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charset="0"/>
                <a:ea typeface="MS PGothic" pitchFamily="34" charset="-128"/>
                <a:cs typeface="+mn-cs"/>
              </a:defRPr>
            </a:lvl1pPr>
            <a:lvl2pPr marL="457200" algn="l" rtl="0" fontAlgn="base">
              <a:spcBef>
                <a:spcPct val="0"/>
              </a:spcBef>
              <a:spcAft>
                <a:spcPct val="0"/>
              </a:spcAft>
              <a:defRPr sz="2800" kern="1200">
                <a:solidFill>
                  <a:schemeClr val="tx1"/>
                </a:solidFill>
                <a:latin typeface="Arial" charset="0"/>
                <a:ea typeface="MS PGothic" pitchFamily="34" charset="-128"/>
                <a:cs typeface="+mn-cs"/>
              </a:defRPr>
            </a:lvl2pPr>
            <a:lvl3pPr marL="914400" algn="l" rtl="0" fontAlgn="base">
              <a:spcBef>
                <a:spcPct val="0"/>
              </a:spcBef>
              <a:spcAft>
                <a:spcPct val="0"/>
              </a:spcAft>
              <a:defRPr sz="2800" kern="1200">
                <a:solidFill>
                  <a:schemeClr val="tx1"/>
                </a:solidFill>
                <a:latin typeface="Arial" charset="0"/>
                <a:ea typeface="MS PGothic" pitchFamily="34" charset="-128"/>
                <a:cs typeface="+mn-cs"/>
              </a:defRPr>
            </a:lvl3pPr>
            <a:lvl4pPr marL="1371600" algn="l" rtl="0" fontAlgn="base">
              <a:spcBef>
                <a:spcPct val="0"/>
              </a:spcBef>
              <a:spcAft>
                <a:spcPct val="0"/>
              </a:spcAft>
              <a:defRPr sz="2800" kern="1200">
                <a:solidFill>
                  <a:schemeClr val="tx1"/>
                </a:solidFill>
                <a:latin typeface="Arial" charset="0"/>
                <a:ea typeface="MS PGothic" pitchFamily="34" charset="-128"/>
                <a:cs typeface="+mn-cs"/>
              </a:defRPr>
            </a:lvl4pPr>
            <a:lvl5pPr marL="1828800" algn="l" rtl="0" fontAlgn="base">
              <a:spcBef>
                <a:spcPct val="0"/>
              </a:spcBef>
              <a:spcAft>
                <a:spcPct val="0"/>
              </a:spcAft>
              <a:defRPr sz="2800" kern="1200">
                <a:solidFill>
                  <a:schemeClr val="tx1"/>
                </a:solidFill>
                <a:latin typeface="Arial" charset="0"/>
                <a:ea typeface="MS PGothic" pitchFamily="34" charset="-128"/>
                <a:cs typeface="+mn-cs"/>
              </a:defRPr>
            </a:lvl5pPr>
            <a:lvl6pPr marL="2286000" algn="l" defTabSz="914400" rtl="0" eaLnBrk="1" latinLnBrk="0" hangingPunct="1">
              <a:defRPr sz="2800" kern="1200">
                <a:solidFill>
                  <a:schemeClr val="tx1"/>
                </a:solidFill>
                <a:latin typeface="Arial" charset="0"/>
                <a:ea typeface="MS PGothic" pitchFamily="34" charset="-128"/>
                <a:cs typeface="+mn-cs"/>
              </a:defRPr>
            </a:lvl6pPr>
            <a:lvl7pPr marL="2743200" algn="l" defTabSz="914400" rtl="0" eaLnBrk="1" latinLnBrk="0" hangingPunct="1">
              <a:defRPr sz="2800" kern="1200">
                <a:solidFill>
                  <a:schemeClr val="tx1"/>
                </a:solidFill>
                <a:latin typeface="Arial" charset="0"/>
                <a:ea typeface="MS PGothic" pitchFamily="34" charset="-128"/>
                <a:cs typeface="+mn-cs"/>
              </a:defRPr>
            </a:lvl7pPr>
            <a:lvl8pPr marL="3200400" algn="l" defTabSz="914400" rtl="0" eaLnBrk="1" latinLnBrk="0" hangingPunct="1">
              <a:defRPr sz="2800" kern="1200">
                <a:solidFill>
                  <a:schemeClr val="tx1"/>
                </a:solidFill>
                <a:latin typeface="Arial" charset="0"/>
                <a:ea typeface="MS PGothic" pitchFamily="34" charset="-128"/>
                <a:cs typeface="+mn-cs"/>
              </a:defRPr>
            </a:lvl8pPr>
            <a:lvl9pPr marL="3657600" algn="l" defTabSz="914400" rtl="0" eaLnBrk="1" latinLnBrk="0" hangingPunct="1">
              <a:defRPr sz="2800" kern="1200">
                <a:solidFill>
                  <a:schemeClr val="tx1"/>
                </a:solidFill>
                <a:latin typeface="Arial" charset="0"/>
                <a:ea typeface="MS PGothic"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041D2FE-8387-4C7C-A2DB-378BA1F9E9F5}" type="slidenum">
              <a:rPr kumimoji="0" lang="zh-CN" altLang="en-US" sz="1400" b="0" i="0" u="none" strike="noStrike" kern="1200" cap="none" spc="0" normalizeH="0" baseline="0" noProof="0" smtClean="0">
                <a:ln>
                  <a:noFill/>
                </a:ln>
                <a:solidFill>
                  <a:srgbClr val="000000"/>
                </a:solidFill>
                <a:effectLst/>
                <a:uLnTx/>
                <a:uFillTx/>
                <a:latin typeface="Arial"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zh-CN" sz="1400" b="0" i="0" u="none" strike="noStrike" kern="1200" cap="none" spc="0" normalizeH="0" baseline="0" noProof="0" dirty="0">
              <a:ln>
                <a:noFill/>
              </a:ln>
              <a:solidFill>
                <a:srgbClr val="000000"/>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3806195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71F2043-FEA8-EE3A-7523-AD13C07ABF07}"/>
              </a:ext>
            </a:extLst>
          </p:cNvPr>
          <p:cNvGrpSpPr/>
          <p:nvPr/>
        </p:nvGrpSpPr>
        <p:grpSpPr>
          <a:xfrm>
            <a:off x="1155944" y="764704"/>
            <a:ext cx="10715029" cy="346561"/>
            <a:chOff x="1098060" y="4732623"/>
            <a:chExt cx="10715029" cy="346561"/>
          </a:xfrm>
        </p:grpSpPr>
        <p:sp>
          <p:nvSpPr>
            <p:cNvPr id="4" name="文本框 3">
              <a:extLst>
                <a:ext uri="{FF2B5EF4-FFF2-40B4-BE49-F238E27FC236}">
                  <a16:creationId xmlns:a16="http://schemas.microsoft.com/office/drawing/2014/main" id="{51C8DDFE-943B-DEC1-7659-9679C2F167DF}"/>
                </a:ext>
              </a:extLst>
            </p:cNvPr>
            <p:cNvSpPr txBox="1"/>
            <p:nvPr/>
          </p:nvSpPr>
          <p:spPr>
            <a:xfrm>
              <a:off x="1098060" y="4767643"/>
              <a:ext cx="1739152" cy="307777"/>
            </a:xfrm>
            <a:prstGeom prst="rect">
              <a:avLst/>
            </a:prstGeom>
            <a:noFill/>
          </p:spPr>
          <p:txBody>
            <a:bodyPr wrap="square" rtlCol="0">
              <a:spAutoFit/>
            </a:bodyPr>
            <a:lstStyle/>
            <a:p>
              <a:r>
                <a:rPr lang="en-US" altLang="zh-CN" b="1" dirty="0"/>
                <a:t>5m/s</a:t>
              </a:r>
              <a:endParaRPr lang="zh-CN" altLang="en-US" b="1" dirty="0"/>
            </a:p>
          </p:txBody>
        </p:sp>
        <p:sp>
          <p:nvSpPr>
            <p:cNvPr id="5" name="文本框 4">
              <a:extLst>
                <a:ext uri="{FF2B5EF4-FFF2-40B4-BE49-F238E27FC236}">
                  <a16:creationId xmlns:a16="http://schemas.microsoft.com/office/drawing/2014/main" id="{8F3C1185-3CFE-DA43-B142-99FF0211E57D}"/>
                </a:ext>
              </a:extLst>
            </p:cNvPr>
            <p:cNvSpPr txBox="1"/>
            <p:nvPr/>
          </p:nvSpPr>
          <p:spPr>
            <a:xfrm>
              <a:off x="4261241" y="4767643"/>
              <a:ext cx="1739152" cy="307777"/>
            </a:xfrm>
            <a:prstGeom prst="rect">
              <a:avLst/>
            </a:prstGeom>
            <a:noFill/>
          </p:spPr>
          <p:txBody>
            <a:bodyPr wrap="square" rtlCol="0">
              <a:spAutoFit/>
            </a:bodyPr>
            <a:lstStyle/>
            <a:p>
              <a:r>
                <a:rPr lang="en-US" altLang="zh-CN" b="1" dirty="0"/>
                <a:t>10m/s</a:t>
              </a:r>
              <a:endParaRPr lang="zh-CN" altLang="en-US" b="1" dirty="0"/>
            </a:p>
          </p:txBody>
        </p:sp>
        <p:sp>
          <p:nvSpPr>
            <p:cNvPr id="6" name="文本框 5">
              <a:extLst>
                <a:ext uri="{FF2B5EF4-FFF2-40B4-BE49-F238E27FC236}">
                  <a16:creationId xmlns:a16="http://schemas.microsoft.com/office/drawing/2014/main" id="{6A884B72-8956-01E7-FA83-FB2866989C30}"/>
                </a:ext>
              </a:extLst>
            </p:cNvPr>
            <p:cNvSpPr txBox="1"/>
            <p:nvPr/>
          </p:nvSpPr>
          <p:spPr>
            <a:xfrm>
              <a:off x="7201884" y="4771407"/>
              <a:ext cx="1739152" cy="307777"/>
            </a:xfrm>
            <a:prstGeom prst="rect">
              <a:avLst/>
            </a:prstGeom>
            <a:noFill/>
          </p:spPr>
          <p:txBody>
            <a:bodyPr wrap="square" rtlCol="0">
              <a:spAutoFit/>
            </a:bodyPr>
            <a:lstStyle/>
            <a:p>
              <a:r>
                <a:rPr lang="en-US" altLang="zh-CN" b="1" dirty="0"/>
                <a:t>15 m/s</a:t>
              </a:r>
              <a:endParaRPr lang="zh-CN" altLang="en-US" b="1" dirty="0"/>
            </a:p>
          </p:txBody>
        </p:sp>
        <p:sp>
          <p:nvSpPr>
            <p:cNvPr id="7" name="文本框 6">
              <a:extLst>
                <a:ext uri="{FF2B5EF4-FFF2-40B4-BE49-F238E27FC236}">
                  <a16:creationId xmlns:a16="http://schemas.microsoft.com/office/drawing/2014/main" id="{987D22A4-ED75-3F81-5197-8E89718922BD}"/>
                </a:ext>
              </a:extLst>
            </p:cNvPr>
            <p:cNvSpPr txBox="1"/>
            <p:nvPr/>
          </p:nvSpPr>
          <p:spPr>
            <a:xfrm>
              <a:off x="10073937" y="4732623"/>
              <a:ext cx="1739152" cy="307777"/>
            </a:xfrm>
            <a:prstGeom prst="rect">
              <a:avLst/>
            </a:prstGeom>
            <a:noFill/>
          </p:spPr>
          <p:txBody>
            <a:bodyPr wrap="square" rtlCol="0">
              <a:spAutoFit/>
            </a:bodyPr>
            <a:lstStyle/>
            <a:p>
              <a:r>
                <a:rPr lang="en-US" altLang="zh-CN" b="1" dirty="0"/>
                <a:t>20 m/s</a:t>
              </a:r>
              <a:endParaRPr lang="zh-CN" altLang="en-US" b="1" dirty="0"/>
            </a:p>
          </p:txBody>
        </p:sp>
      </p:grpSp>
      <p:sp>
        <p:nvSpPr>
          <p:cNvPr id="8" name="矩形 7">
            <a:extLst>
              <a:ext uri="{FF2B5EF4-FFF2-40B4-BE49-F238E27FC236}">
                <a16:creationId xmlns:a16="http://schemas.microsoft.com/office/drawing/2014/main" id="{89E691DE-B467-DC0D-0CCE-8E754F4952F6}"/>
              </a:ext>
            </a:extLst>
          </p:cNvPr>
          <p:cNvSpPr/>
          <p:nvPr/>
        </p:nvSpPr>
        <p:spPr>
          <a:xfrm>
            <a:off x="551384" y="5746030"/>
            <a:ext cx="11190295" cy="1077218"/>
          </a:xfrm>
          <a:prstGeom prst="rect">
            <a:avLst/>
          </a:prstGeom>
        </p:spPr>
        <p:txBody>
          <a:bodyPr wrap="square">
            <a:spAutoFit/>
          </a:bodyPr>
          <a:lstStyle/>
          <a:p>
            <a:pPr marL="285750" indent="-285750">
              <a:buFont typeface="Arial" panose="020B0604020202020204" pitchFamily="34" charset="0"/>
              <a:buChar char="•"/>
            </a:pPr>
            <a:r>
              <a:rPr lang="en-US" altLang="zh-CN" sz="1600" dirty="0"/>
              <a:t>PARMIO can not predict the fourth Stokes component at 5 m/s and 10 m/s windspeed.</a:t>
            </a:r>
          </a:p>
          <a:p>
            <a:pPr marL="285750" indent="-285750">
              <a:buFont typeface="Arial" panose="020B0604020202020204" pitchFamily="34" charset="0"/>
              <a:buChar char="•"/>
            </a:pPr>
            <a:r>
              <a:rPr lang="en-US" altLang="zh-CN" sz="1600" dirty="0"/>
              <a:t>PARMIO have the opposite phases to TSEM and FASTEM in horizontal polarization at 15 and 20 m/s.</a:t>
            </a:r>
          </a:p>
          <a:p>
            <a:pPr marL="285750" indent="-285750">
              <a:buFont typeface="Arial" panose="020B0604020202020204" pitchFamily="34" charset="0"/>
              <a:buChar char="•"/>
            </a:pPr>
            <a:r>
              <a:rPr lang="en-US" altLang="zh-CN" sz="1600" dirty="0"/>
              <a:t>The results at 37GH are similar to those at 10.65GHz, but the differences between TSEM and FASTEM are smaller in both vertical and horizontal polarization.</a:t>
            </a:r>
            <a:endParaRPr lang="zh-CN" altLang="en-US" sz="1600" dirty="0"/>
          </a:p>
        </p:txBody>
      </p:sp>
      <p:sp>
        <p:nvSpPr>
          <p:cNvPr id="17" name="文本框 16">
            <a:extLst>
              <a:ext uri="{FF2B5EF4-FFF2-40B4-BE49-F238E27FC236}">
                <a16:creationId xmlns:a16="http://schemas.microsoft.com/office/drawing/2014/main" id="{E7A8483F-F456-9A26-B5A7-79459318833D}"/>
              </a:ext>
            </a:extLst>
          </p:cNvPr>
          <p:cNvSpPr txBox="1"/>
          <p:nvPr/>
        </p:nvSpPr>
        <p:spPr>
          <a:xfrm>
            <a:off x="2608712" y="60954"/>
            <a:ext cx="7776864" cy="523220"/>
          </a:xfrm>
          <a:prstGeom prst="rect">
            <a:avLst/>
          </a:prstGeom>
          <a:noFill/>
        </p:spPr>
        <p:txBody>
          <a:bodyPr wrap="square">
            <a:spAutoFit/>
          </a:bodyPr>
          <a:lstStyle/>
          <a:p>
            <a:r>
              <a:rPr lang="en-US" sz="2800" b="1" dirty="0">
                <a:solidFill>
                  <a:srgbClr val="0000FF"/>
                </a:solidFill>
              </a:rPr>
              <a:t>Comparison of TSEM with PARMIO at 37 GHz</a:t>
            </a:r>
          </a:p>
        </p:txBody>
      </p:sp>
      <p:sp>
        <p:nvSpPr>
          <p:cNvPr id="18" name="文本框 17">
            <a:extLst>
              <a:ext uri="{FF2B5EF4-FFF2-40B4-BE49-F238E27FC236}">
                <a16:creationId xmlns:a16="http://schemas.microsoft.com/office/drawing/2014/main" id="{675D363C-BD21-D744-23E1-25C3F260B3ED}"/>
              </a:ext>
            </a:extLst>
          </p:cNvPr>
          <p:cNvSpPr txBox="1"/>
          <p:nvPr/>
        </p:nvSpPr>
        <p:spPr>
          <a:xfrm>
            <a:off x="3842948" y="5346911"/>
            <a:ext cx="5308392" cy="307777"/>
          </a:xfrm>
          <a:prstGeom prst="rect">
            <a:avLst/>
          </a:prstGeom>
          <a:noFill/>
        </p:spPr>
        <p:txBody>
          <a:bodyPr wrap="square" rtlCol="0">
            <a:spAutoFit/>
          </a:bodyPr>
          <a:lstStyle/>
          <a:p>
            <a:r>
              <a:rPr lang="en-US" altLang="zh-CN" b="1" dirty="0">
                <a:solidFill>
                  <a:srgbClr val="FF0000"/>
                </a:solidFill>
              </a:rPr>
              <a:t>37 GHz</a:t>
            </a:r>
            <a:r>
              <a:rPr lang="en-US" altLang="zh-CN" b="1" dirty="0"/>
              <a:t>, 285K, observation zenith angle 30°,</a:t>
            </a:r>
            <a:r>
              <a:rPr lang="zh-CN" altLang="en-US" b="1" dirty="0"/>
              <a:t> </a:t>
            </a:r>
            <a:r>
              <a:rPr lang="en-US" altLang="zh-CN" b="1" dirty="0"/>
              <a:t>salinity 35‰</a:t>
            </a:r>
            <a:endParaRPr lang="zh-CN" altLang="en-US" b="1" dirty="0"/>
          </a:p>
        </p:txBody>
      </p:sp>
      <p:grpSp>
        <p:nvGrpSpPr>
          <p:cNvPr id="2" name="组合 1">
            <a:extLst>
              <a:ext uri="{FF2B5EF4-FFF2-40B4-BE49-F238E27FC236}">
                <a16:creationId xmlns:a16="http://schemas.microsoft.com/office/drawing/2014/main" id="{73783DEF-8DC2-348B-D4BA-8FE96DEE18F0}"/>
              </a:ext>
            </a:extLst>
          </p:cNvPr>
          <p:cNvGrpSpPr/>
          <p:nvPr/>
        </p:nvGrpSpPr>
        <p:grpSpPr>
          <a:xfrm>
            <a:off x="187340" y="1135270"/>
            <a:ext cx="12004660" cy="4059995"/>
            <a:chOff x="249452" y="1973025"/>
            <a:chExt cx="12004660" cy="2696071"/>
          </a:xfrm>
        </p:grpSpPr>
        <p:pic>
          <p:nvPicPr>
            <p:cNvPr id="14" name="图片 13">
              <a:extLst>
                <a:ext uri="{FF2B5EF4-FFF2-40B4-BE49-F238E27FC236}">
                  <a16:creationId xmlns:a16="http://schemas.microsoft.com/office/drawing/2014/main" id="{85979255-3572-9C71-09EA-3159CA3E4E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452" y="1973026"/>
              <a:ext cx="2988000" cy="2677339"/>
            </a:xfrm>
            <a:prstGeom prst="rect">
              <a:avLst/>
            </a:prstGeom>
          </p:spPr>
        </p:pic>
        <p:pic>
          <p:nvPicPr>
            <p:cNvPr id="15" name="图片 14">
              <a:extLst>
                <a:ext uri="{FF2B5EF4-FFF2-40B4-BE49-F238E27FC236}">
                  <a16:creationId xmlns:a16="http://schemas.microsoft.com/office/drawing/2014/main" id="{08D22C31-3113-6189-41FA-C15D60614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7452" y="1973025"/>
              <a:ext cx="2988000" cy="2677339"/>
            </a:xfrm>
            <a:prstGeom prst="rect">
              <a:avLst/>
            </a:prstGeom>
          </p:spPr>
        </p:pic>
        <p:pic>
          <p:nvPicPr>
            <p:cNvPr id="16" name="图片 15">
              <a:extLst>
                <a:ext uri="{FF2B5EF4-FFF2-40B4-BE49-F238E27FC236}">
                  <a16:creationId xmlns:a16="http://schemas.microsoft.com/office/drawing/2014/main" id="{81709DF5-EAE2-7C46-16BE-A025F6A9A7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5452" y="1989733"/>
              <a:ext cx="2988000" cy="2677338"/>
            </a:xfrm>
            <a:prstGeom prst="rect">
              <a:avLst/>
            </a:prstGeom>
          </p:spPr>
        </p:pic>
        <p:pic>
          <p:nvPicPr>
            <p:cNvPr id="19" name="图片 18">
              <a:extLst>
                <a:ext uri="{FF2B5EF4-FFF2-40B4-BE49-F238E27FC236}">
                  <a16:creationId xmlns:a16="http://schemas.microsoft.com/office/drawing/2014/main" id="{455A1E28-9882-C231-7141-D5F17FDF3B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6112" y="1991758"/>
              <a:ext cx="2988000" cy="2677338"/>
            </a:xfrm>
            <a:prstGeom prst="rect">
              <a:avLst/>
            </a:prstGeom>
          </p:spPr>
        </p:pic>
      </p:grpSp>
      <p:sp>
        <p:nvSpPr>
          <p:cNvPr id="9" name="灯片编号占位符 3">
            <a:extLst>
              <a:ext uri="{FF2B5EF4-FFF2-40B4-BE49-F238E27FC236}">
                <a16:creationId xmlns:a16="http://schemas.microsoft.com/office/drawing/2014/main" id="{591C4E17-1061-8248-4E35-201328D0D73E}"/>
              </a:ext>
            </a:extLst>
          </p:cNvPr>
          <p:cNvSpPr txBox="1">
            <a:spLocks/>
          </p:cNvSpPr>
          <p:nvPr/>
        </p:nvSpPr>
        <p:spPr bwMode="auto">
          <a:xfrm>
            <a:off x="11568608" y="6417096"/>
            <a:ext cx="504056" cy="396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charset="0"/>
                <a:ea typeface="MS PGothic" pitchFamily="34" charset="-128"/>
                <a:cs typeface="+mn-cs"/>
              </a:defRPr>
            </a:lvl1pPr>
            <a:lvl2pPr marL="457200" algn="l" rtl="0" fontAlgn="base">
              <a:spcBef>
                <a:spcPct val="0"/>
              </a:spcBef>
              <a:spcAft>
                <a:spcPct val="0"/>
              </a:spcAft>
              <a:defRPr sz="2800" kern="1200">
                <a:solidFill>
                  <a:schemeClr val="tx1"/>
                </a:solidFill>
                <a:latin typeface="Arial" charset="0"/>
                <a:ea typeface="MS PGothic" pitchFamily="34" charset="-128"/>
                <a:cs typeface="+mn-cs"/>
              </a:defRPr>
            </a:lvl2pPr>
            <a:lvl3pPr marL="914400" algn="l" rtl="0" fontAlgn="base">
              <a:spcBef>
                <a:spcPct val="0"/>
              </a:spcBef>
              <a:spcAft>
                <a:spcPct val="0"/>
              </a:spcAft>
              <a:defRPr sz="2800" kern="1200">
                <a:solidFill>
                  <a:schemeClr val="tx1"/>
                </a:solidFill>
                <a:latin typeface="Arial" charset="0"/>
                <a:ea typeface="MS PGothic" pitchFamily="34" charset="-128"/>
                <a:cs typeface="+mn-cs"/>
              </a:defRPr>
            </a:lvl3pPr>
            <a:lvl4pPr marL="1371600" algn="l" rtl="0" fontAlgn="base">
              <a:spcBef>
                <a:spcPct val="0"/>
              </a:spcBef>
              <a:spcAft>
                <a:spcPct val="0"/>
              </a:spcAft>
              <a:defRPr sz="2800" kern="1200">
                <a:solidFill>
                  <a:schemeClr val="tx1"/>
                </a:solidFill>
                <a:latin typeface="Arial" charset="0"/>
                <a:ea typeface="MS PGothic" pitchFamily="34" charset="-128"/>
                <a:cs typeface="+mn-cs"/>
              </a:defRPr>
            </a:lvl4pPr>
            <a:lvl5pPr marL="1828800" algn="l" rtl="0" fontAlgn="base">
              <a:spcBef>
                <a:spcPct val="0"/>
              </a:spcBef>
              <a:spcAft>
                <a:spcPct val="0"/>
              </a:spcAft>
              <a:defRPr sz="2800" kern="1200">
                <a:solidFill>
                  <a:schemeClr val="tx1"/>
                </a:solidFill>
                <a:latin typeface="Arial" charset="0"/>
                <a:ea typeface="MS PGothic" pitchFamily="34" charset="-128"/>
                <a:cs typeface="+mn-cs"/>
              </a:defRPr>
            </a:lvl5pPr>
            <a:lvl6pPr marL="2286000" algn="l" defTabSz="914400" rtl="0" eaLnBrk="1" latinLnBrk="0" hangingPunct="1">
              <a:defRPr sz="2800" kern="1200">
                <a:solidFill>
                  <a:schemeClr val="tx1"/>
                </a:solidFill>
                <a:latin typeface="Arial" charset="0"/>
                <a:ea typeface="MS PGothic" pitchFamily="34" charset="-128"/>
                <a:cs typeface="+mn-cs"/>
              </a:defRPr>
            </a:lvl6pPr>
            <a:lvl7pPr marL="2743200" algn="l" defTabSz="914400" rtl="0" eaLnBrk="1" latinLnBrk="0" hangingPunct="1">
              <a:defRPr sz="2800" kern="1200">
                <a:solidFill>
                  <a:schemeClr val="tx1"/>
                </a:solidFill>
                <a:latin typeface="Arial" charset="0"/>
                <a:ea typeface="MS PGothic" pitchFamily="34" charset="-128"/>
                <a:cs typeface="+mn-cs"/>
              </a:defRPr>
            </a:lvl7pPr>
            <a:lvl8pPr marL="3200400" algn="l" defTabSz="914400" rtl="0" eaLnBrk="1" latinLnBrk="0" hangingPunct="1">
              <a:defRPr sz="2800" kern="1200">
                <a:solidFill>
                  <a:schemeClr val="tx1"/>
                </a:solidFill>
                <a:latin typeface="Arial" charset="0"/>
                <a:ea typeface="MS PGothic" pitchFamily="34" charset="-128"/>
                <a:cs typeface="+mn-cs"/>
              </a:defRPr>
            </a:lvl8pPr>
            <a:lvl9pPr marL="3657600" algn="l" defTabSz="914400" rtl="0" eaLnBrk="1" latinLnBrk="0" hangingPunct="1">
              <a:defRPr sz="2800" kern="1200">
                <a:solidFill>
                  <a:schemeClr val="tx1"/>
                </a:solidFill>
                <a:latin typeface="Arial" charset="0"/>
                <a:ea typeface="MS PGothic"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041D2FE-8387-4C7C-A2DB-378BA1F9E9F5}" type="slidenum">
              <a:rPr kumimoji="0" lang="zh-CN" altLang="en-US" sz="1400" b="0" i="0" u="none" strike="noStrike" kern="1200" cap="none" spc="0" normalizeH="0" baseline="0" noProof="0" smtClean="0">
                <a:ln>
                  <a:noFill/>
                </a:ln>
                <a:solidFill>
                  <a:srgbClr val="000000"/>
                </a:solidFill>
                <a:effectLst/>
                <a:uLnTx/>
                <a:uFillTx/>
                <a:latin typeface="Arial"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altLang="zh-CN" sz="1400" b="0" i="0" u="none" strike="noStrike" kern="1200" cap="none" spc="0" normalizeH="0" baseline="0" noProof="0" dirty="0">
              <a:ln>
                <a:noFill/>
              </a:ln>
              <a:solidFill>
                <a:srgbClr val="000000"/>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2413793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71F2043-FEA8-EE3A-7523-AD13C07ABF07}"/>
              </a:ext>
            </a:extLst>
          </p:cNvPr>
          <p:cNvGrpSpPr/>
          <p:nvPr/>
        </p:nvGrpSpPr>
        <p:grpSpPr>
          <a:xfrm>
            <a:off x="1155944" y="942655"/>
            <a:ext cx="10715029" cy="346561"/>
            <a:chOff x="1098060" y="4732623"/>
            <a:chExt cx="10715029" cy="346561"/>
          </a:xfrm>
        </p:grpSpPr>
        <p:sp>
          <p:nvSpPr>
            <p:cNvPr id="4" name="文本框 3">
              <a:extLst>
                <a:ext uri="{FF2B5EF4-FFF2-40B4-BE49-F238E27FC236}">
                  <a16:creationId xmlns:a16="http://schemas.microsoft.com/office/drawing/2014/main" id="{51C8DDFE-943B-DEC1-7659-9679C2F167DF}"/>
                </a:ext>
              </a:extLst>
            </p:cNvPr>
            <p:cNvSpPr txBox="1"/>
            <p:nvPr/>
          </p:nvSpPr>
          <p:spPr>
            <a:xfrm>
              <a:off x="1098060" y="4767643"/>
              <a:ext cx="1739152" cy="307777"/>
            </a:xfrm>
            <a:prstGeom prst="rect">
              <a:avLst/>
            </a:prstGeom>
            <a:noFill/>
          </p:spPr>
          <p:txBody>
            <a:bodyPr wrap="square" rtlCol="0">
              <a:spAutoFit/>
            </a:bodyPr>
            <a:lstStyle/>
            <a:p>
              <a:r>
                <a:rPr lang="en-US" altLang="zh-CN" b="1" dirty="0"/>
                <a:t>5m/s</a:t>
              </a:r>
              <a:endParaRPr lang="zh-CN" altLang="en-US" b="1" dirty="0"/>
            </a:p>
          </p:txBody>
        </p:sp>
        <p:sp>
          <p:nvSpPr>
            <p:cNvPr id="5" name="文本框 4">
              <a:extLst>
                <a:ext uri="{FF2B5EF4-FFF2-40B4-BE49-F238E27FC236}">
                  <a16:creationId xmlns:a16="http://schemas.microsoft.com/office/drawing/2014/main" id="{8F3C1185-3CFE-DA43-B142-99FF0211E57D}"/>
                </a:ext>
              </a:extLst>
            </p:cNvPr>
            <p:cNvSpPr txBox="1"/>
            <p:nvPr/>
          </p:nvSpPr>
          <p:spPr>
            <a:xfrm>
              <a:off x="4261241" y="4767643"/>
              <a:ext cx="1739152" cy="307777"/>
            </a:xfrm>
            <a:prstGeom prst="rect">
              <a:avLst/>
            </a:prstGeom>
            <a:noFill/>
          </p:spPr>
          <p:txBody>
            <a:bodyPr wrap="square" rtlCol="0">
              <a:spAutoFit/>
            </a:bodyPr>
            <a:lstStyle/>
            <a:p>
              <a:r>
                <a:rPr lang="en-US" altLang="zh-CN" b="1" dirty="0"/>
                <a:t>10m/s</a:t>
              </a:r>
              <a:endParaRPr lang="zh-CN" altLang="en-US" b="1" dirty="0"/>
            </a:p>
          </p:txBody>
        </p:sp>
        <p:sp>
          <p:nvSpPr>
            <p:cNvPr id="6" name="文本框 5">
              <a:extLst>
                <a:ext uri="{FF2B5EF4-FFF2-40B4-BE49-F238E27FC236}">
                  <a16:creationId xmlns:a16="http://schemas.microsoft.com/office/drawing/2014/main" id="{6A884B72-8956-01E7-FA83-FB2866989C30}"/>
                </a:ext>
              </a:extLst>
            </p:cNvPr>
            <p:cNvSpPr txBox="1"/>
            <p:nvPr/>
          </p:nvSpPr>
          <p:spPr>
            <a:xfrm>
              <a:off x="7201884" y="4771407"/>
              <a:ext cx="1739152" cy="307777"/>
            </a:xfrm>
            <a:prstGeom prst="rect">
              <a:avLst/>
            </a:prstGeom>
            <a:noFill/>
          </p:spPr>
          <p:txBody>
            <a:bodyPr wrap="square" rtlCol="0">
              <a:spAutoFit/>
            </a:bodyPr>
            <a:lstStyle/>
            <a:p>
              <a:r>
                <a:rPr lang="en-US" altLang="zh-CN" b="1" dirty="0"/>
                <a:t>15 m/s</a:t>
              </a:r>
              <a:endParaRPr lang="zh-CN" altLang="en-US" b="1" dirty="0"/>
            </a:p>
          </p:txBody>
        </p:sp>
        <p:sp>
          <p:nvSpPr>
            <p:cNvPr id="7" name="文本框 6">
              <a:extLst>
                <a:ext uri="{FF2B5EF4-FFF2-40B4-BE49-F238E27FC236}">
                  <a16:creationId xmlns:a16="http://schemas.microsoft.com/office/drawing/2014/main" id="{987D22A4-ED75-3F81-5197-8E89718922BD}"/>
                </a:ext>
              </a:extLst>
            </p:cNvPr>
            <p:cNvSpPr txBox="1"/>
            <p:nvPr/>
          </p:nvSpPr>
          <p:spPr>
            <a:xfrm>
              <a:off x="10073937" y="4732623"/>
              <a:ext cx="1739152" cy="307777"/>
            </a:xfrm>
            <a:prstGeom prst="rect">
              <a:avLst/>
            </a:prstGeom>
            <a:noFill/>
          </p:spPr>
          <p:txBody>
            <a:bodyPr wrap="square" rtlCol="0">
              <a:spAutoFit/>
            </a:bodyPr>
            <a:lstStyle/>
            <a:p>
              <a:r>
                <a:rPr lang="en-US" altLang="zh-CN" b="1" dirty="0"/>
                <a:t>20 m/s</a:t>
              </a:r>
              <a:endParaRPr lang="zh-CN" altLang="en-US" b="1" dirty="0"/>
            </a:p>
          </p:txBody>
        </p:sp>
      </p:grpSp>
      <p:sp>
        <p:nvSpPr>
          <p:cNvPr id="8" name="矩形 7">
            <a:extLst>
              <a:ext uri="{FF2B5EF4-FFF2-40B4-BE49-F238E27FC236}">
                <a16:creationId xmlns:a16="http://schemas.microsoft.com/office/drawing/2014/main" id="{89E691DE-B467-DC0D-0CCE-8E754F4952F6}"/>
              </a:ext>
            </a:extLst>
          </p:cNvPr>
          <p:cNvSpPr/>
          <p:nvPr/>
        </p:nvSpPr>
        <p:spPr>
          <a:xfrm>
            <a:off x="680678" y="5859700"/>
            <a:ext cx="11190295" cy="954107"/>
          </a:xfrm>
          <a:prstGeom prst="rect">
            <a:avLst/>
          </a:prstGeom>
        </p:spPr>
        <p:txBody>
          <a:bodyPr wrap="square">
            <a:spAutoFit/>
          </a:bodyPr>
          <a:lstStyle/>
          <a:p>
            <a:pPr marL="285750" indent="-285750">
              <a:buFont typeface="Arial" panose="020B0604020202020204" pitchFamily="34" charset="0"/>
              <a:buChar char="•"/>
            </a:pPr>
            <a:r>
              <a:rPr lang="en-US" altLang="zh-CN" dirty="0"/>
              <a:t>PARMIO can not predict the fourth Stokes component at 5, 10 and 15 m/s windspeed.</a:t>
            </a:r>
          </a:p>
          <a:p>
            <a:pPr marL="285750" indent="-285750">
              <a:buFont typeface="Arial" panose="020B0604020202020204" pitchFamily="34" charset="0"/>
              <a:buChar char="•"/>
            </a:pPr>
            <a:r>
              <a:rPr lang="en-US" altLang="zh-CN" dirty="0"/>
              <a:t>PARMIO has the opposite phase to TSEM and FASTEM in horizontal polarization at 15 and 20 m/s.</a:t>
            </a:r>
          </a:p>
          <a:p>
            <a:pPr marL="285750" indent="-285750">
              <a:buFont typeface="Arial" panose="020B0604020202020204" pitchFamily="34" charset="0"/>
              <a:buChar char="•"/>
            </a:pPr>
            <a:r>
              <a:rPr lang="en-US" altLang="zh-CN" dirty="0"/>
              <a:t>The difference between TSEM and FASTEM is smaller in vertical polarization but is larger in horizontal polarization compared with 37 GHz.</a:t>
            </a:r>
          </a:p>
          <a:p>
            <a:pPr marL="285750" indent="-285750">
              <a:buFont typeface="Arial" panose="020B0604020202020204" pitchFamily="34" charset="0"/>
              <a:buChar char="•"/>
            </a:pPr>
            <a:r>
              <a:rPr lang="en-US" altLang="zh-CN" dirty="0"/>
              <a:t>The differences between PARMIO and FASTEM are larger in both vertical and horizontal polarization compared with 37 GHz.</a:t>
            </a:r>
            <a:endParaRPr lang="zh-CN" altLang="en-US" dirty="0"/>
          </a:p>
        </p:txBody>
      </p:sp>
      <p:sp>
        <p:nvSpPr>
          <p:cNvPr id="18" name="文本框 17">
            <a:extLst>
              <a:ext uri="{FF2B5EF4-FFF2-40B4-BE49-F238E27FC236}">
                <a16:creationId xmlns:a16="http://schemas.microsoft.com/office/drawing/2014/main" id="{675D363C-BD21-D744-23E1-25C3F260B3ED}"/>
              </a:ext>
            </a:extLst>
          </p:cNvPr>
          <p:cNvSpPr txBox="1"/>
          <p:nvPr/>
        </p:nvSpPr>
        <p:spPr>
          <a:xfrm>
            <a:off x="3936337" y="5489416"/>
            <a:ext cx="5052047" cy="307777"/>
          </a:xfrm>
          <a:prstGeom prst="rect">
            <a:avLst/>
          </a:prstGeom>
          <a:noFill/>
        </p:spPr>
        <p:txBody>
          <a:bodyPr wrap="square" rtlCol="0">
            <a:spAutoFit/>
          </a:bodyPr>
          <a:lstStyle/>
          <a:p>
            <a:r>
              <a:rPr lang="en-US" altLang="zh-CN" b="1" dirty="0">
                <a:solidFill>
                  <a:srgbClr val="FF0000"/>
                </a:solidFill>
                <a:cs typeface="Times New Roman" panose="02020603050405020304" pitchFamily="18" charset="0"/>
              </a:rPr>
              <a:t>89 GHz</a:t>
            </a:r>
            <a:r>
              <a:rPr lang="en-US" altLang="zh-CN" b="1" dirty="0">
                <a:cs typeface="Times New Roman" panose="02020603050405020304" pitchFamily="18" charset="0"/>
              </a:rPr>
              <a:t>, 285K, observation zenith angle 30°,</a:t>
            </a:r>
            <a:r>
              <a:rPr lang="zh-CN" altLang="en-US" b="1" dirty="0">
                <a:cs typeface="Times New Roman" panose="02020603050405020304" pitchFamily="18" charset="0"/>
              </a:rPr>
              <a:t> </a:t>
            </a:r>
            <a:r>
              <a:rPr lang="en-US" altLang="zh-CN" b="1" dirty="0">
                <a:cs typeface="Times New Roman" panose="02020603050405020304" pitchFamily="18" charset="0"/>
              </a:rPr>
              <a:t>salinity 35‰</a:t>
            </a:r>
            <a:endParaRPr lang="zh-CN" altLang="en-US" b="1" dirty="0">
              <a:cs typeface="Times New Roman" panose="02020603050405020304" pitchFamily="18" charset="0"/>
            </a:endParaRPr>
          </a:p>
        </p:txBody>
      </p:sp>
      <p:grpSp>
        <p:nvGrpSpPr>
          <p:cNvPr id="2" name="组合 1">
            <a:extLst>
              <a:ext uri="{FF2B5EF4-FFF2-40B4-BE49-F238E27FC236}">
                <a16:creationId xmlns:a16="http://schemas.microsoft.com/office/drawing/2014/main" id="{31E7E52D-16A4-D7F3-ACE8-E33100049A9A}"/>
              </a:ext>
            </a:extLst>
          </p:cNvPr>
          <p:cNvGrpSpPr/>
          <p:nvPr/>
        </p:nvGrpSpPr>
        <p:grpSpPr>
          <a:xfrm>
            <a:off x="92239" y="1268760"/>
            <a:ext cx="12007522" cy="4180329"/>
            <a:chOff x="66528" y="2200415"/>
            <a:chExt cx="12007522" cy="2716469"/>
          </a:xfrm>
        </p:grpSpPr>
        <p:pic>
          <p:nvPicPr>
            <p:cNvPr id="14" name="图片 13">
              <a:extLst>
                <a:ext uri="{FF2B5EF4-FFF2-40B4-BE49-F238E27FC236}">
                  <a16:creationId xmlns:a16="http://schemas.microsoft.com/office/drawing/2014/main" id="{D8381DFB-A501-4133-3342-00A3E1B8FC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86050" y="2239545"/>
              <a:ext cx="2988000" cy="2677339"/>
            </a:xfrm>
            <a:prstGeom prst="rect">
              <a:avLst/>
            </a:prstGeom>
          </p:spPr>
        </p:pic>
        <p:pic>
          <p:nvPicPr>
            <p:cNvPr id="15" name="图片 14">
              <a:extLst>
                <a:ext uri="{FF2B5EF4-FFF2-40B4-BE49-F238E27FC236}">
                  <a16:creationId xmlns:a16="http://schemas.microsoft.com/office/drawing/2014/main" id="{AC30362A-28C0-DDDC-645E-92437893C2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0289" y="2214286"/>
              <a:ext cx="2988000" cy="2677339"/>
            </a:xfrm>
            <a:prstGeom prst="rect">
              <a:avLst/>
            </a:prstGeom>
          </p:spPr>
        </p:pic>
        <p:pic>
          <p:nvPicPr>
            <p:cNvPr id="16" name="图片 15">
              <a:extLst>
                <a:ext uri="{FF2B5EF4-FFF2-40B4-BE49-F238E27FC236}">
                  <a16:creationId xmlns:a16="http://schemas.microsoft.com/office/drawing/2014/main" id="{964E9CBA-A42E-6750-55A4-3C296363D0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4528" y="2214286"/>
              <a:ext cx="2988000" cy="2677339"/>
            </a:xfrm>
            <a:prstGeom prst="rect">
              <a:avLst/>
            </a:prstGeom>
          </p:spPr>
        </p:pic>
        <p:pic>
          <p:nvPicPr>
            <p:cNvPr id="19" name="图片 18">
              <a:extLst>
                <a:ext uri="{FF2B5EF4-FFF2-40B4-BE49-F238E27FC236}">
                  <a16:creationId xmlns:a16="http://schemas.microsoft.com/office/drawing/2014/main" id="{0D8A8614-01F8-0005-BB42-C549AF1E69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28" y="2200415"/>
              <a:ext cx="2988000" cy="2677339"/>
            </a:xfrm>
            <a:prstGeom prst="rect">
              <a:avLst/>
            </a:prstGeom>
          </p:spPr>
        </p:pic>
      </p:grpSp>
      <p:sp>
        <p:nvSpPr>
          <p:cNvPr id="9" name="文本框 8">
            <a:extLst>
              <a:ext uri="{FF2B5EF4-FFF2-40B4-BE49-F238E27FC236}">
                <a16:creationId xmlns:a16="http://schemas.microsoft.com/office/drawing/2014/main" id="{EF7CD20C-36F5-B1F7-EA2D-3D8CB4ABEA31}"/>
              </a:ext>
            </a:extLst>
          </p:cNvPr>
          <p:cNvSpPr txBox="1"/>
          <p:nvPr/>
        </p:nvSpPr>
        <p:spPr>
          <a:xfrm>
            <a:off x="2711624" y="126572"/>
            <a:ext cx="8016103" cy="523220"/>
          </a:xfrm>
          <a:prstGeom prst="rect">
            <a:avLst/>
          </a:prstGeom>
          <a:noFill/>
        </p:spPr>
        <p:txBody>
          <a:bodyPr wrap="square">
            <a:spAutoFit/>
          </a:bodyPr>
          <a:lstStyle/>
          <a:p>
            <a:r>
              <a:rPr lang="en-US" sz="2800" b="1" dirty="0">
                <a:solidFill>
                  <a:srgbClr val="0000FF"/>
                </a:solidFill>
              </a:rPr>
              <a:t>Comparison of TSEM with PARMIO at 89 GHz</a:t>
            </a:r>
          </a:p>
        </p:txBody>
      </p:sp>
      <p:sp>
        <p:nvSpPr>
          <p:cNvPr id="10" name="灯片编号占位符 3">
            <a:extLst>
              <a:ext uri="{FF2B5EF4-FFF2-40B4-BE49-F238E27FC236}">
                <a16:creationId xmlns:a16="http://schemas.microsoft.com/office/drawing/2014/main" id="{D04A9247-9D63-B783-6B42-9024B5F5FB33}"/>
              </a:ext>
            </a:extLst>
          </p:cNvPr>
          <p:cNvSpPr txBox="1">
            <a:spLocks/>
          </p:cNvSpPr>
          <p:nvPr/>
        </p:nvSpPr>
        <p:spPr bwMode="auto">
          <a:xfrm>
            <a:off x="11568608" y="6417096"/>
            <a:ext cx="504056" cy="396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charset="0"/>
                <a:ea typeface="MS PGothic" pitchFamily="34" charset="-128"/>
                <a:cs typeface="+mn-cs"/>
              </a:defRPr>
            </a:lvl1pPr>
            <a:lvl2pPr marL="457200" algn="l" rtl="0" fontAlgn="base">
              <a:spcBef>
                <a:spcPct val="0"/>
              </a:spcBef>
              <a:spcAft>
                <a:spcPct val="0"/>
              </a:spcAft>
              <a:defRPr sz="2800" kern="1200">
                <a:solidFill>
                  <a:schemeClr val="tx1"/>
                </a:solidFill>
                <a:latin typeface="Arial" charset="0"/>
                <a:ea typeface="MS PGothic" pitchFamily="34" charset="-128"/>
                <a:cs typeface="+mn-cs"/>
              </a:defRPr>
            </a:lvl2pPr>
            <a:lvl3pPr marL="914400" algn="l" rtl="0" fontAlgn="base">
              <a:spcBef>
                <a:spcPct val="0"/>
              </a:spcBef>
              <a:spcAft>
                <a:spcPct val="0"/>
              </a:spcAft>
              <a:defRPr sz="2800" kern="1200">
                <a:solidFill>
                  <a:schemeClr val="tx1"/>
                </a:solidFill>
                <a:latin typeface="Arial" charset="0"/>
                <a:ea typeface="MS PGothic" pitchFamily="34" charset="-128"/>
                <a:cs typeface="+mn-cs"/>
              </a:defRPr>
            </a:lvl3pPr>
            <a:lvl4pPr marL="1371600" algn="l" rtl="0" fontAlgn="base">
              <a:spcBef>
                <a:spcPct val="0"/>
              </a:spcBef>
              <a:spcAft>
                <a:spcPct val="0"/>
              </a:spcAft>
              <a:defRPr sz="2800" kern="1200">
                <a:solidFill>
                  <a:schemeClr val="tx1"/>
                </a:solidFill>
                <a:latin typeface="Arial" charset="0"/>
                <a:ea typeface="MS PGothic" pitchFamily="34" charset="-128"/>
                <a:cs typeface="+mn-cs"/>
              </a:defRPr>
            </a:lvl4pPr>
            <a:lvl5pPr marL="1828800" algn="l" rtl="0" fontAlgn="base">
              <a:spcBef>
                <a:spcPct val="0"/>
              </a:spcBef>
              <a:spcAft>
                <a:spcPct val="0"/>
              </a:spcAft>
              <a:defRPr sz="2800" kern="1200">
                <a:solidFill>
                  <a:schemeClr val="tx1"/>
                </a:solidFill>
                <a:latin typeface="Arial" charset="0"/>
                <a:ea typeface="MS PGothic" pitchFamily="34" charset="-128"/>
                <a:cs typeface="+mn-cs"/>
              </a:defRPr>
            </a:lvl5pPr>
            <a:lvl6pPr marL="2286000" algn="l" defTabSz="914400" rtl="0" eaLnBrk="1" latinLnBrk="0" hangingPunct="1">
              <a:defRPr sz="2800" kern="1200">
                <a:solidFill>
                  <a:schemeClr val="tx1"/>
                </a:solidFill>
                <a:latin typeface="Arial" charset="0"/>
                <a:ea typeface="MS PGothic" pitchFamily="34" charset="-128"/>
                <a:cs typeface="+mn-cs"/>
              </a:defRPr>
            </a:lvl6pPr>
            <a:lvl7pPr marL="2743200" algn="l" defTabSz="914400" rtl="0" eaLnBrk="1" latinLnBrk="0" hangingPunct="1">
              <a:defRPr sz="2800" kern="1200">
                <a:solidFill>
                  <a:schemeClr val="tx1"/>
                </a:solidFill>
                <a:latin typeface="Arial" charset="0"/>
                <a:ea typeface="MS PGothic" pitchFamily="34" charset="-128"/>
                <a:cs typeface="+mn-cs"/>
              </a:defRPr>
            </a:lvl7pPr>
            <a:lvl8pPr marL="3200400" algn="l" defTabSz="914400" rtl="0" eaLnBrk="1" latinLnBrk="0" hangingPunct="1">
              <a:defRPr sz="2800" kern="1200">
                <a:solidFill>
                  <a:schemeClr val="tx1"/>
                </a:solidFill>
                <a:latin typeface="Arial" charset="0"/>
                <a:ea typeface="MS PGothic" pitchFamily="34" charset="-128"/>
                <a:cs typeface="+mn-cs"/>
              </a:defRPr>
            </a:lvl8pPr>
            <a:lvl9pPr marL="3657600" algn="l" defTabSz="914400" rtl="0" eaLnBrk="1" latinLnBrk="0" hangingPunct="1">
              <a:defRPr sz="2800" kern="1200">
                <a:solidFill>
                  <a:schemeClr val="tx1"/>
                </a:solidFill>
                <a:latin typeface="Arial" charset="0"/>
                <a:ea typeface="MS PGothic"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041D2FE-8387-4C7C-A2DB-378BA1F9E9F5}" type="slidenum">
              <a:rPr kumimoji="0" lang="zh-CN" altLang="en-US" sz="1400" b="0" i="0" u="none" strike="noStrike" kern="1200" cap="none" spc="0" normalizeH="0" baseline="0" noProof="0" smtClean="0">
                <a:ln>
                  <a:noFill/>
                </a:ln>
                <a:solidFill>
                  <a:srgbClr val="000000"/>
                </a:solidFill>
                <a:effectLst/>
                <a:uLnTx/>
                <a:uFillTx/>
                <a:latin typeface="Arial"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zh-CN" sz="1400" b="0" i="0" u="none" strike="noStrike" kern="1200" cap="none" spc="0" normalizeH="0" baseline="0" noProof="0" dirty="0">
              <a:ln>
                <a:noFill/>
              </a:ln>
              <a:solidFill>
                <a:srgbClr val="000000"/>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1702835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F2F71E9-4714-AA27-50C2-25D96A3A32D3}"/>
              </a:ext>
            </a:extLst>
          </p:cNvPr>
          <p:cNvSpPr txBox="1"/>
          <p:nvPr/>
        </p:nvSpPr>
        <p:spPr>
          <a:xfrm>
            <a:off x="2639616" y="138685"/>
            <a:ext cx="8061174" cy="523220"/>
          </a:xfrm>
          <a:prstGeom prst="rect">
            <a:avLst/>
          </a:prstGeom>
          <a:noFill/>
        </p:spPr>
        <p:txBody>
          <a:bodyPr wrap="square" rtlCol="0">
            <a:spAutoFit/>
          </a:bodyPr>
          <a:lstStyle/>
          <a:p>
            <a:r>
              <a:rPr lang="en-US" altLang="zh-CN" sz="2800" b="1" dirty="0">
                <a:solidFill>
                  <a:srgbClr val="0000FF"/>
                </a:solidFill>
              </a:rPr>
              <a:t>Normalized Radar Cross Section NRCS at C-Band</a:t>
            </a:r>
            <a:endParaRPr lang="zh-CN" altLang="en-US" sz="2800" b="1" dirty="0">
              <a:solidFill>
                <a:srgbClr val="0000FF"/>
              </a:solidFill>
            </a:endParaRPr>
          </a:p>
        </p:txBody>
      </p:sp>
      <p:sp>
        <p:nvSpPr>
          <p:cNvPr id="3" name="文本框 2">
            <a:extLst>
              <a:ext uri="{FF2B5EF4-FFF2-40B4-BE49-F238E27FC236}">
                <a16:creationId xmlns:a16="http://schemas.microsoft.com/office/drawing/2014/main" id="{5DBF269C-E04F-1DB7-7D75-78D741063EDA}"/>
              </a:ext>
            </a:extLst>
          </p:cNvPr>
          <p:cNvSpPr txBox="1"/>
          <p:nvPr/>
        </p:nvSpPr>
        <p:spPr>
          <a:xfrm>
            <a:off x="4223792" y="5562454"/>
            <a:ext cx="4718700" cy="338554"/>
          </a:xfrm>
          <a:prstGeom prst="rect">
            <a:avLst/>
          </a:prstGeom>
          <a:noFill/>
        </p:spPr>
        <p:txBody>
          <a:bodyPr wrap="square" rtlCol="0">
            <a:spAutoFit/>
          </a:bodyPr>
          <a:lstStyle/>
          <a:p>
            <a:r>
              <a:rPr lang="en-US" altLang="zh-CN" sz="1600" b="1" dirty="0">
                <a:cs typeface="Times New Roman" panose="02020603050405020304" pitchFamily="18" charset="0"/>
              </a:rPr>
              <a:t>SST=285K, zenith angle = 50</a:t>
            </a:r>
            <a:r>
              <a:rPr lang="en-US" altLang="zh-CN" sz="1600" b="1" baseline="30000" dirty="0">
                <a:cs typeface="Times New Roman" panose="02020603050405020304" pitchFamily="18" charset="0"/>
              </a:rPr>
              <a:t>0</a:t>
            </a:r>
            <a:r>
              <a:rPr lang="en-US" altLang="zh-CN" sz="1600" b="1" dirty="0">
                <a:cs typeface="Times New Roman" panose="02020603050405020304" pitchFamily="18" charset="0"/>
              </a:rPr>
              <a:t>,</a:t>
            </a:r>
            <a:r>
              <a:rPr lang="zh-CN" altLang="en-US" sz="1600" b="1" dirty="0">
                <a:cs typeface="Times New Roman" panose="02020603050405020304" pitchFamily="18" charset="0"/>
              </a:rPr>
              <a:t> </a:t>
            </a:r>
            <a:r>
              <a:rPr lang="en-US" altLang="zh-CN" sz="1600" b="1" dirty="0">
                <a:cs typeface="Times New Roman" panose="02020603050405020304" pitchFamily="18" charset="0"/>
              </a:rPr>
              <a:t>SSS = 35‰,  </a:t>
            </a:r>
            <a:r>
              <a:rPr lang="en-US" altLang="zh-CN" sz="1600" b="1" dirty="0">
                <a:solidFill>
                  <a:srgbClr val="FF0000"/>
                </a:solidFill>
                <a:cs typeface="Times New Roman" panose="02020603050405020304" pitchFamily="18" charset="0"/>
              </a:rPr>
              <a:t>C band</a:t>
            </a:r>
            <a:endParaRPr lang="zh-CN" altLang="en-US" sz="1600" b="1" dirty="0">
              <a:solidFill>
                <a:srgbClr val="FF0000"/>
              </a:solidFill>
              <a:cs typeface="Times New Roman" panose="02020603050405020304" pitchFamily="18" charset="0"/>
            </a:endParaRPr>
          </a:p>
        </p:txBody>
      </p:sp>
      <p:grpSp>
        <p:nvGrpSpPr>
          <p:cNvPr id="5" name="组合 4">
            <a:extLst>
              <a:ext uri="{FF2B5EF4-FFF2-40B4-BE49-F238E27FC236}">
                <a16:creationId xmlns:a16="http://schemas.microsoft.com/office/drawing/2014/main" id="{DE3469A2-37C8-28CC-8FA2-DC734A6D5F1C}"/>
              </a:ext>
            </a:extLst>
          </p:cNvPr>
          <p:cNvGrpSpPr/>
          <p:nvPr/>
        </p:nvGrpSpPr>
        <p:grpSpPr>
          <a:xfrm>
            <a:off x="235968" y="1118813"/>
            <a:ext cx="11714539" cy="4343898"/>
            <a:chOff x="0" y="2092760"/>
            <a:chExt cx="11714539" cy="3964899"/>
          </a:xfrm>
        </p:grpSpPr>
        <p:pic>
          <p:nvPicPr>
            <p:cNvPr id="6" name="图片 5">
              <a:extLst>
                <a:ext uri="{FF2B5EF4-FFF2-40B4-BE49-F238E27FC236}">
                  <a16:creationId xmlns:a16="http://schemas.microsoft.com/office/drawing/2014/main" id="{13735D6B-C658-AE21-851C-62692C030E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4539" y="2111930"/>
              <a:ext cx="3240000" cy="3945729"/>
            </a:xfrm>
            <a:prstGeom prst="rect">
              <a:avLst/>
            </a:prstGeom>
          </p:spPr>
        </p:pic>
        <p:pic>
          <p:nvPicPr>
            <p:cNvPr id="7" name="图片 6">
              <a:extLst>
                <a:ext uri="{FF2B5EF4-FFF2-40B4-BE49-F238E27FC236}">
                  <a16:creationId xmlns:a16="http://schemas.microsoft.com/office/drawing/2014/main" id="{93638DBD-F336-4342-F01C-0329B8547A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5873" y="2105385"/>
              <a:ext cx="3240000" cy="3945728"/>
            </a:xfrm>
            <a:prstGeom prst="rect">
              <a:avLst/>
            </a:prstGeom>
          </p:spPr>
        </p:pic>
        <p:pic>
          <p:nvPicPr>
            <p:cNvPr id="8" name="图片 7">
              <a:extLst>
                <a:ext uri="{FF2B5EF4-FFF2-40B4-BE49-F238E27FC236}">
                  <a16:creationId xmlns:a16="http://schemas.microsoft.com/office/drawing/2014/main" id="{891A9758-8266-BEE7-25AE-16DD07D335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7207" y="2092760"/>
              <a:ext cx="3240000" cy="3945728"/>
            </a:xfrm>
            <a:prstGeom prst="rect">
              <a:avLst/>
            </a:prstGeom>
          </p:spPr>
        </p:pic>
        <p:pic>
          <p:nvPicPr>
            <p:cNvPr id="9" name="图片 8">
              <a:extLst>
                <a:ext uri="{FF2B5EF4-FFF2-40B4-BE49-F238E27FC236}">
                  <a16:creationId xmlns:a16="http://schemas.microsoft.com/office/drawing/2014/main" id="{F91AE38B-BE1C-5C20-CF2A-F71764E4EB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092760"/>
              <a:ext cx="3240000" cy="3945728"/>
            </a:xfrm>
            <a:prstGeom prst="rect">
              <a:avLst/>
            </a:prstGeom>
          </p:spPr>
        </p:pic>
      </p:grpSp>
      <p:grpSp>
        <p:nvGrpSpPr>
          <p:cNvPr id="10" name="组合 9">
            <a:extLst>
              <a:ext uri="{FF2B5EF4-FFF2-40B4-BE49-F238E27FC236}">
                <a16:creationId xmlns:a16="http://schemas.microsoft.com/office/drawing/2014/main" id="{878AFA9C-399B-96A7-7A22-6753EF40F900}"/>
              </a:ext>
            </a:extLst>
          </p:cNvPr>
          <p:cNvGrpSpPr/>
          <p:nvPr/>
        </p:nvGrpSpPr>
        <p:grpSpPr>
          <a:xfrm>
            <a:off x="1975949" y="804747"/>
            <a:ext cx="9706431" cy="328034"/>
            <a:chOff x="1379385" y="6092553"/>
            <a:chExt cx="9706431" cy="328034"/>
          </a:xfrm>
        </p:grpSpPr>
        <p:sp>
          <p:nvSpPr>
            <p:cNvPr id="11" name="文本框 10">
              <a:extLst>
                <a:ext uri="{FF2B5EF4-FFF2-40B4-BE49-F238E27FC236}">
                  <a16:creationId xmlns:a16="http://schemas.microsoft.com/office/drawing/2014/main" id="{DADAFE42-DC62-9217-76CF-F684BB223E1E}"/>
                </a:ext>
              </a:extLst>
            </p:cNvPr>
            <p:cNvSpPr txBox="1"/>
            <p:nvPr/>
          </p:nvSpPr>
          <p:spPr>
            <a:xfrm>
              <a:off x="1379385" y="6092553"/>
              <a:ext cx="760287" cy="307777"/>
            </a:xfrm>
            <a:prstGeom prst="rect">
              <a:avLst/>
            </a:prstGeom>
            <a:noFill/>
          </p:spPr>
          <p:txBody>
            <a:bodyPr wrap="square" rtlCol="0">
              <a:spAutoFit/>
            </a:bodyPr>
            <a:lstStyle/>
            <a:p>
              <a:r>
                <a:rPr lang="en-US" altLang="zh-CN" b="1" dirty="0"/>
                <a:t>5m/s</a:t>
              </a:r>
              <a:endParaRPr lang="zh-CN" altLang="en-US" b="1" dirty="0"/>
            </a:p>
          </p:txBody>
        </p:sp>
        <p:sp>
          <p:nvSpPr>
            <p:cNvPr id="12" name="文本框 11">
              <a:extLst>
                <a:ext uri="{FF2B5EF4-FFF2-40B4-BE49-F238E27FC236}">
                  <a16:creationId xmlns:a16="http://schemas.microsoft.com/office/drawing/2014/main" id="{C5735F68-2B3B-CB8F-3581-FFF6B66F77CD}"/>
                </a:ext>
              </a:extLst>
            </p:cNvPr>
            <p:cNvSpPr txBox="1"/>
            <p:nvPr/>
          </p:nvSpPr>
          <p:spPr>
            <a:xfrm>
              <a:off x="4470718" y="6112810"/>
              <a:ext cx="1025956" cy="307777"/>
            </a:xfrm>
            <a:prstGeom prst="rect">
              <a:avLst/>
            </a:prstGeom>
            <a:noFill/>
          </p:spPr>
          <p:txBody>
            <a:bodyPr wrap="square" rtlCol="0">
              <a:spAutoFit/>
            </a:bodyPr>
            <a:lstStyle/>
            <a:p>
              <a:r>
                <a:rPr lang="en-US" altLang="zh-CN" b="1" dirty="0"/>
                <a:t>10m/s</a:t>
              </a:r>
              <a:endParaRPr lang="zh-CN" altLang="en-US" b="1" dirty="0"/>
            </a:p>
          </p:txBody>
        </p:sp>
        <p:sp>
          <p:nvSpPr>
            <p:cNvPr id="13" name="文本框 12">
              <a:extLst>
                <a:ext uri="{FF2B5EF4-FFF2-40B4-BE49-F238E27FC236}">
                  <a16:creationId xmlns:a16="http://schemas.microsoft.com/office/drawing/2014/main" id="{A85F9237-00E4-9F76-D48E-067329E7CF73}"/>
                </a:ext>
              </a:extLst>
            </p:cNvPr>
            <p:cNvSpPr txBox="1"/>
            <p:nvPr/>
          </p:nvSpPr>
          <p:spPr>
            <a:xfrm>
              <a:off x="7109464" y="6092553"/>
              <a:ext cx="1025956" cy="307777"/>
            </a:xfrm>
            <a:prstGeom prst="rect">
              <a:avLst/>
            </a:prstGeom>
            <a:noFill/>
          </p:spPr>
          <p:txBody>
            <a:bodyPr wrap="square" rtlCol="0">
              <a:spAutoFit/>
            </a:bodyPr>
            <a:lstStyle/>
            <a:p>
              <a:r>
                <a:rPr lang="en-US" altLang="zh-CN" b="1" dirty="0"/>
                <a:t>15m/s</a:t>
              </a:r>
              <a:endParaRPr lang="zh-CN" altLang="en-US" b="1" dirty="0"/>
            </a:p>
          </p:txBody>
        </p:sp>
        <p:sp>
          <p:nvSpPr>
            <p:cNvPr id="14" name="文本框 13">
              <a:extLst>
                <a:ext uri="{FF2B5EF4-FFF2-40B4-BE49-F238E27FC236}">
                  <a16:creationId xmlns:a16="http://schemas.microsoft.com/office/drawing/2014/main" id="{3C31AAC7-4F94-B7AB-EB59-6B9B370AED71}"/>
                </a:ext>
              </a:extLst>
            </p:cNvPr>
            <p:cNvSpPr txBox="1"/>
            <p:nvPr/>
          </p:nvSpPr>
          <p:spPr>
            <a:xfrm>
              <a:off x="10059860" y="6092553"/>
              <a:ext cx="1025956" cy="307777"/>
            </a:xfrm>
            <a:prstGeom prst="rect">
              <a:avLst/>
            </a:prstGeom>
            <a:noFill/>
          </p:spPr>
          <p:txBody>
            <a:bodyPr wrap="square" rtlCol="0">
              <a:spAutoFit/>
            </a:bodyPr>
            <a:lstStyle/>
            <a:p>
              <a:r>
                <a:rPr lang="en-US" altLang="zh-CN" b="1" dirty="0"/>
                <a:t>20m/s</a:t>
              </a:r>
              <a:endParaRPr lang="zh-CN" altLang="en-US" b="1" dirty="0"/>
            </a:p>
          </p:txBody>
        </p:sp>
      </p:grpSp>
      <p:sp>
        <p:nvSpPr>
          <p:cNvPr id="4" name="矩形 3">
            <a:extLst>
              <a:ext uri="{FF2B5EF4-FFF2-40B4-BE49-F238E27FC236}">
                <a16:creationId xmlns:a16="http://schemas.microsoft.com/office/drawing/2014/main" id="{5B92444C-C7CF-C54A-AFFF-0404737FB4E4}"/>
              </a:ext>
            </a:extLst>
          </p:cNvPr>
          <p:cNvSpPr/>
          <p:nvPr/>
        </p:nvSpPr>
        <p:spPr>
          <a:xfrm>
            <a:off x="4109730" y="5949280"/>
            <a:ext cx="7458878" cy="738664"/>
          </a:xfrm>
          <a:prstGeom prst="rect">
            <a:avLst/>
          </a:prstGeom>
        </p:spPr>
        <p:txBody>
          <a:bodyPr wrap="square">
            <a:spAutoFit/>
          </a:bodyPr>
          <a:lstStyle/>
          <a:p>
            <a:pPr marL="285750" indent="-285750">
              <a:buFont typeface="Arial" panose="020B0604020202020204" pitchFamily="34" charset="0"/>
              <a:buChar char="•"/>
            </a:pPr>
            <a:r>
              <a:rPr lang="en-US" altLang="zh-CN" dirty="0"/>
              <a:t>In VV NRCS, the smallest difference appears in the downwind direction. </a:t>
            </a:r>
          </a:p>
          <a:p>
            <a:pPr marL="285750" indent="-285750">
              <a:buFont typeface="Arial" panose="020B0604020202020204" pitchFamily="34" charset="0"/>
              <a:buChar char="•"/>
            </a:pPr>
            <a:r>
              <a:rPr lang="en-US" altLang="zh-CN" dirty="0"/>
              <a:t>VV NRCS is more consistent than HH NRCS. </a:t>
            </a:r>
          </a:p>
          <a:p>
            <a:pPr marL="285750" indent="-285750">
              <a:buFont typeface="Arial" panose="020B0604020202020204" pitchFamily="34" charset="0"/>
              <a:buChar char="•"/>
            </a:pPr>
            <a:r>
              <a:rPr lang="en-US" altLang="zh-CN" dirty="0"/>
              <a:t>The azimuth variations of the two model are similar.</a:t>
            </a:r>
            <a:endParaRPr lang="zh-CN" altLang="en-US" dirty="0"/>
          </a:p>
        </p:txBody>
      </p:sp>
      <p:graphicFrame>
        <p:nvGraphicFramePr>
          <p:cNvPr id="17" name="对象 16">
            <a:extLst>
              <a:ext uri="{FF2B5EF4-FFF2-40B4-BE49-F238E27FC236}">
                <a16:creationId xmlns:a16="http://schemas.microsoft.com/office/drawing/2014/main" id="{9F775A54-2F15-AEA2-289D-BDABDF8C3B57}"/>
              </a:ext>
            </a:extLst>
          </p:cNvPr>
          <p:cNvGraphicFramePr>
            <a:graphicFrameLocks noChangeAspect="1"/>
          </p:cNvGraphicFramePr>
          <p:nvPr>
            <p:extLst>
              <p:ext uri="{D42A27DB-BD31-4B8C-83A1-F6EECF244321}">
                <p14:modId xmlns:p14="http://schemas.microsoft.com/office/powerpoint/2010/main" val="2607675623"/>
              </p:ext>
            </p:extLst>
          </p:nvPr>
        </p:nvGraphicFramePr>
        <p:xfrm>
          <a:off x="446057" y="5854086"/>
          <a:ext cx="2977720" cy="838929"/>
        </p:xfrm>
        <a:graphic>
          <a:graphicData uri="http://schemas.openxmlformats.org/presentationml/2006/ole">
            <mc:AlternateContent xmlns:mc="http://schemas.openxmlformats.org/markup-compatibility/2006">
              <mc:Choice xmlns:v="urn:schemas-microsoft-com:vml" Requires="v">
                <p:oleObj name="Equation" r:id="rId6" imgW="1396800" imgH="457200" progId="Equation.DSMT4">
                  <p:embed/>
                </p:oleObj>
              </mc:Choice>
              <mc:Fallback>
                <p:oleObj name="Equation" r:id="rId6" imgW="1396800" imgH="457200" progId="Equation.DSMT4">
                  <p:embed/>
                  <p:pic>
                    <p:nvPicPr>
                      <p:cNvPr id="16" name="对象 15">
                        <a:extLst>
                          <a:ext uri="{FF2B5EF4-FFF2-40B4-BE49-F238E27FC236}">
                            <a16:creationId xmlns:a16="http://schemas.microsoft.com/office/drawing/2014/main" id="{4B483444-AAAE-BC49-3F12-5ADDE277CCC4}"/>
                          </a:ext>
                        </a:extLst>
                      </p:cNvPr>
                      <p:cNvPicPr/>
                      <p:nvPr/>
                    </p:nvPicPr>
                    <p:blipFill>
                      <a:blip r:embed="rId7"/>
                      <a:stretch>
                        <a:fillRect/>
                      </a:stretch>
                    </p:blipFill>
                    <p:spPr>
                      <a:xfrm>
                        <a:off x="446057" y="5854086"/>
                        <a:ext cx="2977720" cy="838929"/>
                      </a:xfrm>
                      <a:prstGeom prst="rect">
                        <a:avLst/>
                      </a:prstGeom>
                    </p:spPr>
                  </p:pic>
                </p:oleObj>
              </mc:Fallback>
            </mc:AlternateContent>
          </a:graphicData>
        </a:graphic>
      </p:graphicFrame>
      <p:sp>
        <p:nvSpPr>
          <p:cNvPr id="15" name="灯片编号占位符 3">
            <a:extLst>
              <a:ext uri="{FF2B5EF4-FFF2-40B4-BE49-F238E27FC236}">
                <a16:creationId xmlns:a16="http://schemas.microsoft.com/office/drawing/2014/main" id="{A090E881-7D75-58B0-9B8F-581A7A31F4EE}"/>
              </a:ext>
            </a:extLst>
          </p:cNvPr>
          <p:cNvSpPr txBox="1">
            <a:spLocks/>
          </p:cNvSpPr>
          <p:nvPr/>
        </p:nvSpPr>
        <p:spPr bwMode="auto">
          <a:xfrm>
            <a:off x="11568608" y="6417096"/>
            <a:ext cx="504056" cy="396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charset="0"/>
                <a:ea typeface="MS PGothic" pitchFamily="34" charset="-128"/>
                <a:cs typeface="+mn-cs"/>
              </a:defRPr>
            </a:lvl1pPr>
            <a:lvl2pPr marL="457200" algn="l" rtl="0" fontAlgn="base">
              <a:spcBef>
                <a:spcPct val="0"/>
              </a:spcBef>
              <a:spcAft>
                <a:spcPct val="0"/>
              </a:spcAft>
              <a:defRPr sz="2800" kern="1200">
                <a:solidFill>
                  <a:schemeClr val="tx1"/>
                </a:solidFill>
                <a:latin typeface="Arial" charset="0"/>
                <a:ea typeface="MS PGothic" pitchFamily="34" charset="-128"/>
                <a:cs typeface="+mn-cs"/>
              </a:defRPr>
            </a:lvl2pPr>
            <a:lvl3pPr marL="914400" algn="l" rtl="0" fontAlgn="base">
              <a:spcBef>
                <a:spcPct val="0"/>
              </a:spcBef>
              <a:spcAft>
                <a:spcPct val="0"/>
              </a:spcAft>
              <a:defRPr sz="2800" kern="1200">
                <a:solidFill>
                  <a:schemeClr val="tx1"/>
                </a:solidFill>
                <a:latin typeface="Arial" charset="0"/>
                <a:ea typeface="MS PGothic" pitchFamily="34" charset="-128"/>
                <a:cs typeface="+mn-cs"/>
              </a:defRPr>
            </a:lvl3pPr>
            <a:lvl4pPr marL="1371600" algn="l" rtl="0" fontAlgn="base">
              <a:spcBef>
                <a:spcPct val="0"/>
              </a:spcBef>
              <a:spcAft>
                <a:spcPct val="0"/>
              </a:spcAft>
              <a:defRPr sz="2800" kern="1200">
                <a:solidFill>
                  <a:schemeClr val="tx1"/>
                </a:solidFill>
                <a:latin typeface="Arial" charset="0"/>
                <a:ea typeface="MS PGothic" pitchFamily="34" charset="-128"/>
                <a:cs typeface="+mn-cs"/>
              </a:defRPr>
            </a:lvl4pPr>
            <a:lvl5pPr marL="1828800" algn="l" rtl="0" fontAlgn="base">
              <a:spcBef>
                <a:spcPct val="0"/>
              </a:spcBef>
              <a:spcAft>
                <a:spcPct val="0"/>
              </a:spcAft>
              <a:defRPr sz="2800" kern="1200">
                <a:solidFill>
                  <a:schemeClr val="tx1"/>
                </a:solidFill>
                <a:latin typeface="Arial" charset="0"/>
                <a:ea typeface="MS PGothic" pitchFamily="34" charset="-128"/>
                <a:cs typeface="+mn-cs"/>
              </a:defRPr>
            </a:lvl5pPr>
            <a:lvl6pPr marL="2286000" algn="l" defTabSz="914400" rtl="0" eaLnBrk="1" latinLnBrk="0" hangingPunct="1">
              <a:defRPr sz="2800" kern="1200">
                <a:solidFill>
                  <a:schemeClr val="tx1"/>
                </a:solidFill>
                <a:latin typeface="Arial" charset="0"/>
                <a:ea typeface="MS PGothic" pitchFamily="34" charset="-128"/>
                <a:cs typeface="+mn-cs"/>
              </a:defRPr>
            </a:lvl6pPr>
            <a:lvl7pPr marL="2743200" algn="l" defTabSz="914400" rtl="0" eaLnBrk="1" latinLnBrk="0" hangingPunct="1">
              <a:defRPr sz="2800" kern="1200">
                <a:solidFill>
                  <a:schemeClr val="tx1"/>
                </a:solidFill>
                <a:latin typeface="Arial" charset="0"/>
                <a:ea typeface="MS PGothic" pitchFamily="34" charset="-128"/>
                <a:cs typeface="+mn-cs"/>
              </a:defRPr>
            </a:lvl7pPr>
            <a:lvl8pPr marL="3200400" algn="l" defTabSz="914400" rtl="0" eaLnBrk="1" latinLnBrk="0" hangingPunct="1">
              <a:defRPr sz="2800" kern="1200">
                <a:solidFill>
                  <a:schemeClr val="tx1"/>
                </a:solidFill>
                <a:latin typeface="Arial" charset="0"/>
                <a:ea typeface="MS PGothic" pitchFamily="34" charset="-128"/>
                <a:cs typeface="+mn-cs"/>
              </a:defRPr>
            </a:lvl8pPr>
            <a:lvl9pPr marL="3657600" algn="l" defTabSz="914400" rtl="0" eaLnBrk="1" latinLnBrk="0" hangingPunct="1">
              <a:defRPr sz="2800" kern="1200">
                <a:solidFill>
                  <a:schemeClr val="tx1"/>
                </a:solidFill>
                <a:latin typeface="Arial" charset="0"/>
                <a:ea typeface="MS PGothic"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041D2FE-8387-4C7C-A2DB-378BA1F9E9F5}" type="slidenum">
              <a:rPr kumimoji="0" lang="zh-CN" altLang="en-US" sz="1400" b="0" i="0" u="none" strike="noStrike" kern="1200" cap="none" spc="0" normalizeH="0" baseline="0" noProof="0" smtClean="0">
                <a:ln>
                  <a:noFill/>
                </a:ln>
                <a:solidFill>
                  <a:srgbClr val="000000"/>
                </a:solidFill>
                <a:effectLst/>
                <a:uLnTx/>
                <a:uFillTx/>
                <a:latin typeface="Arial"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altLang="zh-CN" sz="1400" b="0" i="0" u="none" strike="noStrike" kern="1200" cap="none" spc="0" normalizeH="0" baseline="0" noProof="0" dirty="0">
              <a:ln>
                <a:noFill/>
              </a:ln>
              <a:solidFill>
                <a:srgbClr val="000000"/>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1903309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F2F71E9-4714-AA27-50C2-25D96A3A32D3}"/>
              </a:ext>
            </a:extLst>
          </p:cNvPr>
          <p:cNvSpPr txBox="1"/>
          <p:nvPr/>
        </p:nvSpPr>
        <p:spPr>
          <a:xfrm>
            <a:off x="2497503" y="85188"/>
            <a:ext cx="8171278" cy="523220"/>
          </a:xfrm>
          <a:prstGeom prst="rect">
            <a:avLst/>
          </a:prstGeom>
          <a:noFill/>
        </p:spPr>
        <p:txBody>
          <a:bodyPr wrap="square" rtlCol="0">
            <a:spAutoFit/>
          </a:bodyPr>
          <a:lstStyle/>
          <a:p>
            <a:r>
              <a:rPr lang="en-US" altLang="zh-CN" sz="2800" b="1" dirty="0">
                <a:solidFill>
                  <a:srgbClr val="0000FF"/>
                </a:solidFill>
              </a:rPr>
              <a:t>Normalized Radar Cross Section NRCS at X Band </a:t>
            </a:r>
            <a:endParaRPr lang="zh-CN" altLang="en-US" sz="2800" b="1" dirty="0">
              <a:solidFill>
                <a:srgbClr val="0000FF"/>
              </a:solidFill>
            </a:endParaRPr>
          </a:p>
        </p:txBody>
      </p:sp>
      <p:grpSp>
        <p:nvGrpSpPr>
          <p:cNvPr id="10" name="组合 9">
            <a:extLst>
              <a:ext uri="{FF2B5EF4-FFF2-40B4-BE49-F238E27FC236}">
                <a16:creationId xmlns:a16="http://schemas.microsoft.com/office/drawing/2014/main" id="{C183B1DC-6536-A0B4-588C-9771FD0D1A52}"/>
              </a:ext>
            </a:extLst>
          </p:cNvPr>
          <p:cNvGrpSpPr/>
          <p:nvPr/>
        </p:nvGrpSpPr>
        <p:grpSpPr>
          <a:xfrm>
            <a:off x="281946" y="1157015"/>
            <a:ext cx="11718710" cy="4377412"/>
            <a:chOff x="61771" y="2167930"/>
            <a:chExt cx="11718710" cy="3956606"/>
          </a:xfrm>
        </p:grpSpPr>
        <p:pic>
          <p:nvPicPr>
            <p:cNvPr id="11" name="图片 10">
              <a:extLst>
                <a:ext uri="{FF2B5EF4-FFF2-40B4-BE49-F238E27FC236}">
                  <a16:creationId xmlns:a16="http://schemas.microsoft.com/office/drawing/2014/main" id="{237E503C-4387-7E6D-F845-0F90A36D5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0481" y="2178808"/>
              <a:ext cx="3240000" cy="3945728"/>
            </a:xfrm>
            <a:prstGeom prst="rect">
              <a:avLst/>
            </a:prstGeom>
          </p:spPr>
        </p:pic>
        <p:pic>
          <p:nvPicPr>
            <p:cNvPr id="12" name="图片 11">
              <a:extLst>
                <a:ext uri="{FF2B5EF4-FFF2-40B4-BE49-F238E27FC236}">
                  <a16:creationId xmlns:a16="http://schemas.microsoft.com/office/drawing/2014/main" id="{2C8BD189-16EF-2FEA-5ADD-14D4553DEA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8103" y="2178808"/>
              <a:ext cx="3240000" cy="3945728"/>
            </a:xfrm>
            <a:prstGeom prst="rect">
              <a:avLst/>
            </a:prstGeom>
          </p:spPr>
        </p:pic>
        <p:pic>
          <p:nvPicPr>
            <p:cNvPr id="13" name="图片 12">
              <a:extLst>
                <a:ext uri="{FF2B5EF4-FFF2-40B4-BE49-F238E27FC236}">
                  <a16:creationId xmlns:a16="http://schemas.microsoft.com/office/drawing/2014/main" id="{0E9F47DB-89A8-007D-95F8-33A4BD491B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4937" y="2167930"/>
              <a:ext cx="3240000" cy="3945729"/>
            </a:xfrm>
            <a:prstGeom prst="rect">
              <a:avLst/>
            </a:prstGeom>
          </p:spPr>
        </p:pic>
        <p:pic>
          <p:nvPicPr>
            <p:cNvPr id="14" name="图片 13">
              <a:extLst>
                <a:ext uri="{FF2B5EF4-FFF2-40B4-BE49-F238E27FC236}">
                  <a16:creationId xmlns:a16="http://schemas.microsoft.com/office/drawing/2014/main" id="{EF5D9E93-B5D4-BA36-917A-D9E859C87B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71" y="2178808"/>
              <a:ext cx="3240000" cy="3945728"/>
            </a:xfrm>
            <a:prstGeom prst="rect">
              <a:avLst/>
            </a:prstGeom>
          </p:spPr>
        </p:pic>
      </p:grpSp>
      <p:grpSp>
        <p:nvGrpSpPr>
          <p:cNvPr id="15" name="组合 14">
            <a:extLst>
              <a:ext uri="{FF2B5EF4-FFF2-40B4-BE49-F238E27FC236}">
                <a16:creationId xmlns:a16="http://schemas.microsoft.com/office/drawing/2014/main" id="{674DA803-4916-5E2C-D3C0-5EEA5EFC669F}"/>
              </a:ext>
            </a:extLst>
          </p:cNvPr>
          <p:cNvGrpSpPr/>
          <p:nvPr/>
        </p:nvGrpSpPr>
        <p:grpSpPr>
          <a:xfrm>
            <a:off x="1604797" y="692696"/>
            <a:ext cx="9706431" cy="328034"/>
            <a:chOff x="1379385" y="6092553"/>
            <a:chExt cx="9706431" cy="328034"/>
          </a:xfrm>
        </p:grpSpPr>
        <p:sp>
          <p:nvSpPr>
            <p:cNvPr id="16" name="文本框 15">
              <a:extLst>
                <a:ext uri="{FF2B5EF4-FFF2-40B4-BE49-F238E27FC236}">
                  <a16:creationId xmlns:a16="http://schemas.microsoft.com/office/drawing/2014/main" id="{7BC3D695-4C7F-362B-34E8-3324DEE60C32}"/>
                </a:ext>
              </a:extLst>
            </p:cNvPr>
            <p:cNvSpPr txBox="1"/>
            <p:nvPr/>
          </p:nvSpPr>
          <p:spPr>
            <a:xfrm>
              <a:off x="1379385" y="6092553"/>
              <a:ext cx="760287" cy="307777"/>
            </a:xfrm>
            <a:prstGeom prst="rect">
              <a:avLst/>
            </a:prstGeom>
            <a:noFill/>
          </p:spPr>
          <p:txBody>
            <a:bodyPr wrap="square" rtlCol="0">
              <a:spAutoFit/>
            </a:bodyPr>
            <a:lstStyle/>
            <a:p>
              <a:r>
                <a:rPr lang="en-US" altLang="zh-CN" b="1" dirty="0"/>
                <a:t>5m/s</a:t>
              </a:r>
              <a:endParaRPr lang="zh-CN" altLang="en-US" b="1" dirty="0"/>
            </a:p>
          </p:txBody>
        </p:sp>
        <p:sp>
          <p:nvSpPr>
            <p:cNvPr id="17" name="文本框 16">
              <a:extLst>
                <a:ext uri="{FF2B5EF4-FFF2-40B4-BE49-F238E27FC236}">
                  <a16:creationId xmlns:a16="http://schemas.microsoft.com/office/drawing/2014/main" id="{6A4EFA4D-50CB-3234-E666-F8361CC69516}"/>
                </a:ext>
              </a:extLst>
            </p:cNvPr>
            <p:cNvSpPr txBox="1"/>
            <p:nvPr/>
          </p:nvSpPr>
          <p:spPr>
            <a:xfrm>
              <a:off x="4470718" y="6112810"/>
              <a:ext cx="1025956" cy="307777"/>
            </a:xfrm>
            <a:prstGeom prst="rect">
              <a:avLst/>
            </a:prstGeom>
            <a:noFill/>
          </p:spPr>
          <p:txBody>
            <a:bodyPr wrap="square" rtlCol="0">
              <a:spAutoFit/>
            </a:bodyPr>
            <a:lstStyle/>
            <a:p>
              <a:r>
                <a:rPr lang="en-US" altLang="zh-CN" b="1" dirty="0"/>
                <a:t>10m/s</a:t>
              </a:r>
              <a:endParaRPr lang="zh-CN" altLang="en-US" b="1" dirty="0"/>
            </a:p>
          </p:txBody>
        </p:sp>
        <p:sp>
          <p:nvSpPr>
            <p:cNvPr id="18" name="文本框 17">
              <a:extLst>
                <a:ext uri="{FF2B5EF4-FFF2-40B4-BE49-F238E27FC236}">
                  <a16:creationId xmlns:a16="http://schemas.microsoft.com/office/drawing/2014/main" id="{DF18D952-7D8C-A118-4A4A-49EDF1E4932A}"/>
                </a:ext>
              </a:extLst>
            </p:cNvPr>
            <p:cNvSpPr txBox="1"/>
            <p:nvPr/>
          </p:nvSpPr>
          <p:spPr>
            <a:xfrm>
              <a:off x="7109464" y="6092553"/>
              <a:ext cx="1025956" cy="307777"/>
            </a:xfrm>
            <a:prstGeom prst="rect">
              <a:avLst/>
            </a:prstGeom>
            <a:noFill/>
          </p:spPr>
          <p:txBody>
            <a:bodyPr wrap="square" rtlCol="0">
              <a:spAutoFit/>
            </a:bodyPr>
            <a:lstStyle/>
            <a:p>
              <a:r>
                <a:rPr lang="en-US" altLang="zh-CN" b="1" dirty="0"/>
                <a:t>15m/s</a:t>
              </a:r>
              <a:endParaRPr lang="zh-CN" altLang="en-US" b="1" dirty="0"/>
            </a:p>
          </p:txBody>
        </p:sp>
        <p:sp>
          <p:nvSpPr>
            <p:cNvPr id="19" name="文本框 18">
              <a:extLst>
                <a:ext uri="{FF2B5EF4-FFF2-40B4-BE49-F238E27FC236}">
                  <a16:creationId xmlns:a16="http://schemas.microsoft.com/office/drawing/2014/main" id="{5FCA937E-A352-13DD-4CA0-45A127488DC1}"/>
                </a:ext>
              </a:extLst>
            </p:cNvPr>
            <p:cNvSpPr txBox="1"/>
            <p:nvPr/>
          </p:nvSpPr>
          <p:spPr>
            <a:xfrm>
              <a:off x="10059860" y="6092553"/>
              <a:ext cx="1025956" cy="307777"/>
            </a:xfrm>
            <a:prstGeom prst="rect">
              <a:avLst/>
            </a:prstGeom>
            <a:noFill/>
          </p:spPr>
          <p:txBody>
            <a:bodyPr wrap="square" rtlCol="0">
              <a:spAutoFit/>
            </a:bodyPr>
            <a:lstStyle/>
            <a:p>
              <a:r>
                <a:rPr lang="en-US" altLang="zh-CN" b="1" dirty="0"/>
                <a:t>20m/s</a:t>
              </a:r>
              <a:endParaRPr lang="zh-CN" altLang="en-US" b="1" dirty="0"/>
            </a:p>
          </p:txBody>
        </p:sp>
      </p:grpSp>
      <p:sp>
        <p:nvSpPr>
          <p:cNvPr id="5" name="文本框 4">
            <a:extLst>
              <a:ext uri="{FF2B5EF4-FFF2-40B4-BE49-F238E27FC236}">
                <a16:creationId xmlns:a16="http://schemas.microsoft.com/office/drawing/2014/main" id="{90EB7A05-818A-839B-CE78-D72D2C9FEA49}"/>
              </a:ext>
            </a:extLst>
          </p:cNvPr>
          <p:cNvSpPr txBox="1"/>
          <p:nvPr/>
        </p:nvSpPr>
        <p:spPr>
          <a:xfrm>
            <a:off x="4223792" y="5562454"/>
            <a:ext cx="4718700" cy="338554"/>
          </a:xfrm>
          <a:prstGeom prst="rect">
            <a:avLst/>
          </a:prstGeom>
          <a:noFill/>
        </p:spPr>
        <p:txBody>
          <a:bodyPr wrap="square" rtlCol="0">
            <a:spAutoFit/>
          </a:bodyPr>
          <a:lstStyle/>
          <a:p>
            <a:r>
              <a:rPr lang="en-US" altLang="zh-CN" sz="1600" b="1" dirty="0">
                <a:cs typeface="Times New Roman" panose="02020603050405020304" pitchFamily="18" charset="0"/>
              </a:rPr>
              <a:t>SST=285K, zenith angle = 50</a:t>
            </a:r>
            <a:r>
              <a:rPr lang="en-US" altLang="zh-CN" sz="1600" b="1" baseline="30000" dirty="0">
                <a:cs typeface="Times New Roman" panose="02020603050405020304" pitchFamily="18" charset="0"/>
              </a:rPr>
              <a:t>0</a:t>
            </a:r>
            <a:r>
              <a:rPr lang="en-US" altLang="zh-CN" sz="1600" b="1" dirty="0">
                <a:cs typeface="Times New Roman" panose="02020603050405020304" pitchFamily="18" charset="0"/>
              </a:rPr>
              <a:t>,</a:t>
            </a:r>
            <a:r>
              <a:rPr lang="zh-CN" altLang="en-US" sz="1600" b="1" dirty="0">
                <a:cs typeface="Times New Roman" panose="02020603050405020304" pitchFamily="18" charset="0"/>
              </a:rPr>
              <a:t> </a:t>
            </a:r>
            <a:r>
              <a:rPr lang="en-US" altLang="zh-CN" sz="1600" b="1" dirty="0">
                <a:cs typeface="Times New Roman" panose="02020603050405020304" pitchFamily="18" charset="0"/>
              </a:rPr>
              <a:t>SSS = 35‰,  </a:t>
            </a:r>
            <a:r>
              <a:rPr lang="en-US" altLang="zh-CN" sz="1600" b="1" dirty="0">
                <a:solidFill>
                  <a:srgbClr val="FF0000"/>
                </a:solidFill>
                <a:cs typeface="Times New Roman" panose="02020603050405020304" pitchFamily="18" charset="0"/>
              </a:rPr>
              <a:t>X band</a:t>
            </a:r>
            <a:endParaRPr lang="zh-CN" altLang="en-US" sz="1600" b="1" dirty="0">
              <a:solidFill>
                <a:srgbClr val="FF0000"/>
              </a:solidFill>
              <a:cs typeface="Times New Roman" panose="02020603050405020304" pitchFamily="18" charset="0"/>
            </a:endParaRPr>
          </a:p>
        </p:txBody>
      </p:sp>
      <p:sp>
        <p:nvSpPr>
          <p:cNvPr id="3" name="灯片编号占位符 3">
            <a:extLst>
              <a:ext uri="{FF2B5EF4-FFF2-40B4-BE49-F238E27FC236}">
                <a16:creationId xmlns:a16="http://schemas.microsoft.com/office/drawing/2014/main" id="{53546786-8D32-2BBA-DCB2-F057C06A7D38}"/>
              </a:ext>
            </a:extLst>
          </p:cNvPr>
          <p:cNvSpPr txBox="1">
            <a:spLocks/>
          </p:cNvSpPr>
          <p:nvPr/>
        </p:nvSpPr>
        <p:spPr bwMode="auto">
          <a:xfrm>
            <a:off x="11568608" y="6417096"/>
            <a:ext cx="504056" cy="396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charset="0"/>
                <a:ea typeface="MS PGothic" pitchFamily="34" charset="-128"/>
                <a:cs typeface="+mn-cs"/>
              </a:defRPr>
            </a:lvl1pPr>
            <a:lvl2pPr marL="457200" algn="l" rtl="0" fontAlgn="base">
              <a:spcBef>
                <a:spcPct val="0"/>
              </a:spcBef>
              <a:spcAft>
                <a:spcPct val="0"/>
              </a:spcAft>
              <a:defRPr sz="2800" kern="1200">
                <a:solidFill>
                  <a:schemeClr val="tx1"/>
                </a:solidFill>
                <a:latin typeface="Arial" charset="0"/>
                <a:ea typeface="MS PGothic" pitchFamily="34" charset="-128"/>
                <a:cs typeface="+mn-cs"/>
              </a:defRPr>
            </a:lvl2pPr>
            <a:lvl3pPr marL="914400" algn="l" rtl="0" fontAlgn="base">
              <a:spcBef>
                <a:spcPct val="0"/>
              </a:spcBef>
              <a:spcAft>
                <a:spcPct val="0"/>
              </a:spcAft>
              <a:defRPr sz="2800" kern="1200">
                <a:solidFill>
                  <a:schemeClr val="tx1"/>
                </a:solidFill>
                <a:latin typeface="Arial" charset="0"/>
                <a:ea typeface="MS PGothic" pitchFamily="34" charset="-128"/>
                <a:cs typeface="+mn-cs"/>
              </a:defRPr>
            </a:lvl3pPr>
            <a:lvl4pPr marL="1371600" algn="l" rtl="0" fontAlgn="base">
              <a:spcBef>
                <a:spcPct val="0"/>
              </a:spcBef>
              <a:spcAft>
                <a:spcPct val="0"/>
              </a:spcAft>
              <a:defRPr sz="2800" kern="1200">
                <a:solidFill>
                  <a:schemeClr val="tx1"/>
                </a:solidFill>
                <a:latin typeface="Arial" charset="0"/>
                <a:ea typeface="MS PGothic" pitchFamily="34" charset="-128"/>
                <a:cs typeface="+mn-cs"/>
              </a:defRPr>
            </a:lvl4pPr>
            <a:lvl5pPr marL="1828800" algn="l" rtl="0" fontAlgn="base">
              <a:spcBef>
                <a:spcPct val="0"/>
              </a:spcBef>
              <a:spcAft>
                <a:spcPct val="0"/>
              </a:spcAft>
              <a:defRPr sz="2800" kern="1200">
                <a:solidFill>
                  <a:schemeClr val="tx1"/>
                </a:solidFill>
                <a:latin typeface="Arial" charset="0"/>
                <a:ea typeface="MS PGothic" pitchFamily="34" charset="-128"/>
                <a:cs typeface="+mn-cs"/>
              </a:defRPr>
            </a:lvl5pPr>
            <a:lvl6pPr marL="2286000" algn="l" defTabSz="914400" rtl="0" eaLnBrk="1" latinLnBrk="0" hangingPunct="1">
              <a:defRPr sz="2800" kern="1200">
                <a:solidFill>
                  <a:schemeClr val="tx1"/>
                </a:solidFill>
                <a:latin typeface="Arial" charset="0"/>
                <a:ea typeface="MS PGothic" pitchFamily="34" charset="-128"/>
                <a:cs typeface="+mn-cs"/>
              </a:defRPr>
            </a:lvl6pPr>
            <a:lvl7pPr marL="2743200" algn="l" defTabSz="914400" rtl="0" eaLnBrk="1" latinLnBrk="0" hangingPunct="1">
              <a:defRPr sz="2800" kern="1200">
                <a:solidFill>
                  <a:schemeClr val="tx1"/>
                </a:solidFill>
                <a:latin typeface="Arial" charset="0"/>
                <a:ea typeface="MS PGothic" pitchFamily="34" charset="-128"/>
                <a:cs typeface="+mn-cs"/>
              </a:defRPr>
            </a:lvl7pPr>
            <a:lvl8pPr marL="3200400" algn="l" defTabSz="914400" rtl="0" eaLnBrk="1" latinLnBrk="0" hangingPunct="1">
              <a:defRPr sz="2800" kern="1200">
                <a:solidFill>
                  <a:schemeClr val="tx1"/>
                </a:solidFill>
                <a:latin typeface="Arial" charset="0"/>
                <a:ea typeface="MS PGothic" pitchFamily="34" charset="-128"/>
                <a:cs typeface="+mn-cs"/>
              </a:defRPr>
            </a:lvl8pPr>
            <a:lvl9pPr marL="3657600" algn="l" defTabSz="914400" rtl="0" eaLnBrk="1" latinLnBrk="0" hangingPunct="1">
              <a:defRPr sz="2800" kern="1200">
                <a:solidFill>
                  <a:schemeClr val="tx1"/>
                </a:solidFill>
                <a:latin typeface="Arial" charset="0"/>
                <a:ea typeface="MS PGothic"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041D2FE-8387-4C7C-A2DB-378BA1F9E9F5}" type="slidenum">
              <a:rPr kumimoji="0" lang="zh-CN" altLang="en-US" sz="1400" b="0" i="0" u="none" strike="noStrike" kern="1200" cap="none" spc="0" normalizeH="0" baseline="0" noProof="0" smtClean="0">
                <a:ln>
                  <a:noFill/>
                </a:ln>
                <a:solidFill>
                  <a:srgbClr val="000000"/>
                </a:solidFill>
                <a:effectLst/>
                <a:uLnTx/>
                <a:uFillTx/>
                <a:latin typeface="Arial"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altLang="zh-CN" sz="1400" b="0" i="0" u="none" strike="noStrike" kern="1200" cap="none" spc="0" normalizeH="0" baseline="0" noProof="0" dirty="0">
              <a:ln>
                <a:noFill/>
              </a:ln>
              <a:solidFill>
                <a:srgbClr val="000000"/>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3694014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524000" y="260648"/>
            <a:ext cx="9144000" cy="533400"/>
          </a:xfrm>
        </p:spPr>
        <p:txBody>
          <a:bodyPr>
            <a:noAutofit/>
          </a:bodyPr>
          <a:lstStyle/>
          <a:p>
            <a:r>
              <a:rPr lang="en-US" altLang="zh-CN" dirty="0">
                <a:ea typeface="+mn-ea"/>
              </a:rPr>
              <a:t>Summary and Conclusions</a:t>
            </a:r>
          </a:p>
        </p:txBody>
      </p:sp>
      <p:sp>
        <p:nvSpPr>
          <p:cNvPr id="6" name="Rectangle 5"/>
          <p:cNvSpPr/>
          <p:nvPr/>
        </p:nvSpPr>
        <p:spPr>
          <a:xfrm>
            <a:off x="515380" y="1196752"/>
            <a:ext cx="11161240" cy="4770537"/>
          </a:xfrm>
          <a:prstGeom prst="rect">
            <a:avLst/>
          </a:prstGeom>
        </p:spPr>
        <p:txBody>
          <a:bodyPr wrap="square">
            <a:spAutoFit/>
          </a:bodyPr>
          <a:lstStyle/>
          <a:p>
            <a:pPr marL="285750" indent="-285750" algn="just">
              <a:spcAft>
                <a:spcPts val="1200"/>
              </a:spcAft>
              <a:buFont typeface="Arial" panose="020B0604020202020204" pitchFamily="34" charset="0"/>
              <a:buChar char="•"/>
            </a:pPr>
            <a:r>
              <a:rPr lang="en-US" sz="2400" dirty="0">
                <a:solidFill>
                  <a:prstClr val="black"/>
                </a:solidFill>
                <a:cs typeface="Times New Roman" pitchFamily="18" charset="0"/>
              </a:rPr>
              <a:t>ARMS is updated with the new ocean polarized BDRF matrix  derived from two-scale reflection model (TSRM) and is supporting operational and research missions for satellite data assimilation as well as many other applications.</a:t>
            </a:r>
          </a:p>
          <a:p>
            <a:pPr marL="285750" indent="-285750" algn="just">
              <a:spcAft>
                <a:spcPts val="1200"/>
              </a:spcAft>
              <a:buFont typeface="Arial" panose="020B0604020202020204" pitchFamily="34" charset="0"/>
              <a:buChar char="•"/>
            </a:pPr>
            <a:r>
              <a:rPr lang="en-US" altLang="zh-CN" sz="2400" dirty="0"/>
              <a:t>Polarized BRDF allows for better simulations of surface reflection in vector radiative transfer model.</a:t>
            </a:r>
          </a:p>
          <a:p>
            <a:pPr marL="285750" indent="-285750" algn="just">
              <a:spcAft>
                <a:spcPts val="1200"/>
              </a:spcAft>
              <a:buFont typeface="Arial" panose="020B0604020202020204" pitchFamily="34" charset="0"/>
              <a:buChar char="•"/>
            </a:pPr>
            <a:r>
              <a:rPr lang="en-US" altLang="zh-CN" sz="2400" dirty="0"/>
              <a:t>Polarized BRDF allows for computing the surface Stokes emissivity vector, monostatic normalized radar cross section (NRCS) and bistatic NRCS.</a:t>
            </a:r>
          </a:p>
          <a:p>
            <a:pPr marL="285750" indent="-285750" algn="just">
              <a:spcAft>
                <a:spcPts val="1200"/>
              </a:spcAft>
              <a:buFont typeface="Arial" panose="020B0604020202020204" pitchFamily="34" charset="0"/>
              <a:buChar char="•"/>
            </a:pPr>
            <a:r>
              <a:rPr lang="en-US" altLang="zh-CN" sz="2400" dirty="0"/>
              <a:t>Comparing with PARMIO and FASTEM, the surface emissivity vector derived </a:t>
            </a:r>
            <a:r>
              <a:rPr lang="en-US" altLang="zh-CN" sz="2400" dirty="0" err="1"/>
              <a:t>pBDRF</a:t>
            </a:r>
            <a:r>
              <a:rPr lang="en-US" altLang="zh-CN" sz="2400" dirty="0"/>
              <a:t> matrix produces reasonable distributions.</a:t>
            </a:r>
          </a:p>
          <a:p>
            <a:pPr marL="285750" indent="-285750" algn="just">
              <a:spcAft>
                <a:spcPts val="1200"/>
              </a:spcAft>
              <a:buFont typeface="Arial" panose="020B0604020202020204" pitchFamily="34" charset="0"/>
              <a:buChar char="•"/>
            </a:pPr>
            <a:r>
              <a:rPr lang="en-US" altLang="zh-CN" sz="2400" dirty="0"/>
              <a:t>The azimuthal variations in backscattering NRCS also agree well with PARMIO, especially in vertical polarization.</a:t>
            </a:r>
          </a:p>
        </p:txBody>
      </p:sp>
      <p:sp>
        <p:nvSpPr>
          <p:cNvPr id="7" name="Slide Number Placeholder 4"/>
          <p:cNvSpPr>
            <a:spLocks noGrp="1"/>
          </p:cNvSpPr>
          <p:nvPr>
            <p:ph type="sldNum" sz="quarter" idx="12"/>
          </p:nvPr>
        </p:nvSpPr>
        <p:spPr>
          <a:xfrm>
            <a:off x="11496600" y="6453336"/>
            <a:ext cx="5334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eaLnBrk="1" fontAlgn="auto" hangingPunct="1">
              <a:spcBef>
                <a:spcPts val="0"/>
              </a:spcBef>
              <a:spcAft>
                <a:spcPts val="0"/>
              </a:spcAft>
              <a:defRPr/>
            </a:pPr>
            <a:fld id="{FF2BCD46-DBAC-4C46-AB38-95CA90D729BF}" type="slidenum">
              <a:rPr lang="en-US" altLang="en-US" sz="1200">
                <a:solidFill>
                  <a:prstClr val="black"/>
                </a:solidFill>
                <a:latin typeface="Calibri"/>
              </a:rPr>
              <a:pPr eaLnBrk="1" fontAlgn="auto" hangingPunct="1">
                <a:spcBef>
                  <a:spcPts val="0"/>
                </a:spcBef>
                <a:spcAft>
                  <a:spcPts val="0"/>
                </a:spcAft>
                <a:defRPr/>
              </a:pPr>
              <a:t>26</a:t>
            </a:fld>
            <a:endParaRPr lang="en-US" altLang="en-US" sz="1200" dirty="0">
              <a:solidFill>
                <a:prstClr val="black"/>
              </a:solidFill>
              <a:latin typeface="Calibri"/>
            </a:endParaRPr>
          </a:p>
        </p:txBody>
      </p:sp>
      <p:sp>
        <p:nvSpPr>
          <p:cNvPr id="2" name="矩形 1">
            <a:extLst>
              <a:ext uri="{FF2B5EF4-FFF2-40B4-BE49-F238E27FC236}">
                <a16:creationId xmlns:a16="http://schemas.microsoft.com/office/drawing/2014/main" id="{26D3B86E-4372-887F-5401-26DD6837C225}"/>
              </a:ext>
            </a:extLst>
          </p:cNvPr>
          <p:cNvSpPr/>
          <p:nvPr/>
        </p:nvSpPr>
        <p:spPr>
          <a:xfrm>
            <a:off x="4986497" y="1989733"/>
            <a:ext cx="4856145" cy="499624"/>
          </a:xfrm>
          <a:prstGeom prst="rect">
            <a:avLst/>
          </a:prstGeom>
        </p:spPr>
        <p:txBody>
          <a:bodyPr wrap="square">
            <a:spAutoFit/>
          </a:bodyPr>
          <a:lstStyle/>
          <a:p>
            <a:pPr marL="285750" indent="-285750">
              <a:lnSpc>
                <a:spcPct val="150000"/>
              </a:lnSpc>
              <a:buFont typeface="Arial" panose="020B0604020202020204" pitchFamily="34" charset="0"/>
              <a:buChar char="•"/>
              <a:defRPr sz="2000" b="1">
                <a:solidFill>
                  <a:srgbClr val="595959"/>
                </a:solidFill>
                <a:latin typeface="Microsoft YaHei" panose="020B0503020204020204" charset="-122"/>
                <a:ea typeface="Microsoft YaHei" panose="020B0503020204020204" charset="-122"/>
                <a:cs typeface="Microsoft YaHei" panose="020B0503020204020204" charset="-122"/>
                <a:sym typeface="Microsoft YaHei" panose="020B0503020204020204" charset="-122"/>
              </a:defRPr>
            </a:pPr>
            <a:endParaRPr lang="en-US" altLang="zh-CN" sz="2000" b="1" dirty="0">
              <a:latin typeface="Microsoft YaHei" panose="020B0503020204020204" charset="-122"/>
              <a:ea typeface="Microsoft YaHei" panose="020B0503020204020204" charset="-122"/>
            </a:endParaRPr>
          </a:p>
        </p:txBody>
      </p:sp>
    </p:spTree>
    <p:extLst>
      <p:ext uri="{BB962C8B-B14F-4D97-AF65-F5344CB8AC3E}">
        <p14:creationId xmlns:p14="http://schemas.microsoft.com/office/powerpoint/2010/main" val="371385757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
            <a:extLst>
              <a:ext uri="{FF2B5EF4-FFF2-40B4-BE49-F238E27FC236}">
                <a16:creationId xmlns:a16="http://schemas.microsoft.com/office/drawing/2014/main" id="{1A497667-EBA1-4C5C-93B1-61367A30063C}"/>
              </a:ext>
            </a:extLst>
          </p:cNvPr>
          <p:cNvSpPr txBox="1">
            <a:spLocks/>
          </p:cNvSpPr>
          <p:nvPr/>
        </p:nvSpPr>
        <p:spPr bwMode="auto">
          <a:xfrm>
            <a:off x="623392" y="23023"/>
            <a:ext cx="1112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7" tIns="44450" rIns="90487" bIns="44450" numCol="1" anchor="ctr" anchorCtr="0" compatLnSpc="1">
            <a:prstTxWarp prst="textNoShape">
              <a:avLst/>
            </a:prstTxWarp>
          </a:bodyPr>
          <a:lstStyle>
            <a:lvl1pPr algn="l" defTabSz="762000" rtl="0" eaLnBrk="0" fontAlgn="base" hangingPunct="0">
              <a:spcBef>
                <a:spcPct val="0"/>
              </a:spcBef>
              <a:spcAft>
                <a:spcPct val="0"/>
              </a:spcAft>
              <a:defRPr sz="2800" b="1">
                <a:solidFill>
                  <a:srgbClr val="0F3692"/>
                </a:solidFill>
                <a:latin typeface="+mj-lt"/>
                <a:ea typeface="+mj-ea"/>
                <a:cs typeface="+mj-cs"/>
              </a:defRPr>
            </a:lvl1pPr>
            <a:lvl2pPr algn="l" defTabSz="762000" rtl="0" eaLnBrk="0" fontAlgn="base" hangingPunct="0">
              <a:spcBef>
                <a:spcPct val="0"/>
              </a:spcBef>
              <a:spcAft>
                <a:spcPct val="0"/>
              </a:spcAft>
              <a:defRPr sz="2800">
                <a:solidFill>
                  <a:srgbClr val="0F3692"/>
                </a:solidFill>
                <a:latin typeface="Arial" charset="0"/>
              </a:defRPr>
            </a:lvl2pPr>
            <a:lvl3pPr algn="l" defTabSz="762000" rtl="0" eaLnBrk="0" fontAlgn="base" hangingPunct="0">
              <a:spcBef>
                <a:spcPct val="0"/>
              </a:spcBef>
              <a:spcAft>
                <a:spcPct val="0"/>
              </a:spcAft>
              <a:defRPr sz="2800">
                <a:solidFill>
                  <a:srgbClr val="0F3692"/>
                </a:solidFill>
                <a:latin typeface="Arial" charset="0"/>
              </a:defRPr>
            </a:lvl3pPr>
            <a:lvl4pPr algn="l" defTabSz="762000" rtl="0" eaLnBrk="0" fontAlgn="base" hangingPunct="0">
              <a:spcBef>
                <a:spcPct val="0"/>
              </a:spcBef>
              <a:spcAft>
                <a:spcPct val="0"/>
              </a:spcAft>
              <a:defRPr sz="2800">
                <a:solidFill>
                  <a:srgbClr val="0F3692"/>
                </a:solidFill>
                <a:latin typeface="Arial" charset="0"/>
              </a:defRPr>
            </a:lvl4pPr>
            <a:lvl5pPr algn="l" defTabSz="762000" rtl="0" eaLnBrk="0" fontAlgn="base" hangingPunct="0">
              <a:spcBef>
                <a:spcPct val="0"/>
              </a:spcBef>
              <a:spcAft>
                <a:spcPct val="0"/>
              </a:spcAft>
              <a:defRPr sz="2800">
                <a:solidFill>
                  <a:srgbClr val="0F3692"/>
                </a:solidFill>
                <a:latin typeface="Arial" charset="0"/>
              </a:defRPr>
            </a:lvl5pPr>
            <a:lvl6pPr marL="457200" algn="l" defTabSz="762000" rtl="0" eaLnBrk="1" fontAlgn="base" hangingPunct="1">
              <a:spcBef>
                <a:spcPct val="0"/>
              </a:spcBef>
              <a:spcAft>
                <a:spcPct val="0"/>
              </a:spcAft>
              <a:defRPr sz="2800">
                <a:solidFill>
                  <a:srgbClr val="0F3692"/>
                </a:solidFill>
                <a:latin typeface="Arial Black" pitchFamily="34" charset="0"/>
              </a:defRPr>
            </a:lvl6pPr>
            <a:lvl7pPr marL="914400" algn="l" defTabSz="762000" rtl="0" eaLnBrk="1" fontAlgn="base" hangingPunct="1">
              <a:spcBef>
                <a:spcPct val="0"/>
              </a:spcBef>
              <a:spcAft>
                <a:spcPct val="0"/>
              </a:spcAft>
              <a:defRPr sz="2800">
                <a:solidFill>
                  <a:srgbClr val="0F3692"/>
                </a:solidFill>
                <a:latin typeface="Arial Black" pitchFamily="34" charset="0"/>
              </a:defRPr>
            </a:lvl7pPr>
            <a:lvl8pPr marL="1371600" algn="l" defTabSz="762000" rtl="0" eaLnBrk="1" fontAlgn="base" hangingPunct="1">
              <a:spcBef>
                <a:spcPct val="0"/>
              </a:spcBef>
              <a:spcAft>
                <a:spcPct val="0"/>
              </a:spcAft>
              <a:defRPr sz="2800">
                <a:solidFill>
                  <a:srgbClr val="0F3692"/>
                </a:solidFill>
                <a:latin typeface="Arial Black" pitchFamily="34" charset="0"/>
              </a:defRPr>
            </a:lvl8pPr>
            <a:lvl9pPr marL="1828800" algn="l" defTabSz="762000" rtl="0" eaLnBrk="1" fontAlgn="base" hangingPunct="1">
              <a:spcBef>
                <a:spcPct val="0"/>
              </a:spcBef>
              <a:spcAft>
                <a:spcPct val="0"/>
              </a:spcAft>
              <a:defRPr sz="2800">
                <a:solidFill>
                  <a:srgbClr val="0F3692"/>
                </a:solidFill>
                <a:latin typeface="Arial Black" pitchFamily="34" charset="0"/>
              </a:defRPr>
            </a:lvl9pPr>
          </a:lstStyle>
          <a:p>
            <a:pPr marL="0" marR="0" lvl="0" indent="0" algn="ctr" defTabSz="762000" rtl="0" eaLnBrk="0" fontAlgn="base" latinLnBrk="0" hangingPunct="0">
              <a:lnSpc>
                <a:spcPct val="100000"/>
              </a:lnSpc>
              <a:spcBef>
                <a:spcPct val="0"/>
              </a:spcBef>
              <a:spcAft>
                <a:spcPct val="0"/>
              </a:spcAft>
              <a:buClrTx/>
              <a:buSzTx/>
              <a:buFontTx/>
              <a:buNone/>
              <a:tabLst/>
              <a:defRPr/>
            </a:pPr>
            <a:r>
              <a:rPr kumimoji="0" lang="en-US" altLang="zh-CN" b="1" i="0" u="none" strike="noStrike" kern="0" cap="none" spc="0" normalizeH="0" baseline="0" noProof="0" dirty="0">
                <a:ln>
                  <a:noFill/>
                </a:ln>
                <a:solidFill>
                  <a:srgbClr val="0000FF"/>
                </a:solidFill>
                <a:effectLst/>
                <a:uLnTx/>
                <a:uFillTx/>
                <a:latin typeface="Times New Roman" panose="02020603050405020304" pitchFamily="18" charset="0"/>
                <a:ea typeface="华文中宋" panose="02010600040101010101" pitchFamily="2" charset="-122"/>
                <a:cs typeface="Times New Roman" panose="02020603050405020304" pitchFamily="18" charset="0"/>
              </a:rPr>
              <a:t>Advanced Radiative Transfer Modeling System (ARMS</a:t>
            </a:r>
            <a:r>
              <a:rPr kumimoji="0" lang="en-US" altLang="zh-CN" b="1" i="0" u="none" strike="noStrike" kern="0" cap="none" spc="0" normalizeH="0" baseline="0" noProof="0" dirty="0">
                <a:ln>
                  <a:noFill/>
                </a:ln>
                <a:solidFill>
                  <a:srgbClr val="002060"/>
                </a:solidFill>
                <a:effectLst/>
                <a:uLnTx/>
                <a:uFillTx/>
                <a:latin typeface="Times New Roman" panose="02020603050405020304" pitchFamily="18" charset="0"/>
                <a:ea typeface="华文中宋" panose="02010600040101010101" pitchFamily="2" charset="-122"/>
                <a:cs typeface="Times New Roman" panose="02020603050405020304" pitchFamily="18" charset="0"/>
              </a:rPr>
              <a:t>)</a:t>
            </a:r>
          </a:p>
        </p:txBody>
      </p:sp>
      <p:pic>
        <p:nvPicPr>
          <p:cNvPr id="28" name="图片 27">
            <a:extLst>
              <a:ext uri="{FF2B5EF4-FFF2-40B4-BE49-F238E27FC236}">
                <a16:creationId xmlns:a16="http://schemas.microsoft.com/office/drawing/2014/main" id="{168ABC3B-3329-402D-88BA-4D4148D486B2}"/>
              </a:ext>
            </a:extLst>
          </p:cNvPr>
          <p:cNvPicPr>
            <a:picLocks noChangeAspect="1"/>
          </p:cNvPicPr>
          <p:nvPr/>
        </p:nvPicPr>
        <p:blipFill>
          <a:blip r:embed="rId3"/>
          <a:stretch>
            <a:fillRect/>
          </a:stretch>
        </p:blipFill>
        <p:spPr>
          <a:xfrm>
            <a:off x="191344" y="1484784"/>
            <a:ext cx="4916730" cy="2895600"/>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pic>
      <p:sp>
        <p:nvSpPr>
          <p:cNvPr id="37" name="文本框 36">
            <a:extLst>
              <a:ext uri="{FF2B5EF4-FFF2-40B4-BE49-F238E27FC236}">
                <a16:creationId xmlns:a16="http://schemas.microsoft.com/office/drawing/2014/main" id="{E15642B4-AE87-48C9-AB74-C77A511EEF1B}"/>
              </a:ext>
            </a:extLst>
          </p:cNvPr>
          <p:cNvSpPr txBox="1"/>
          <p:nvPr/>
        </p:nvSpPr>
        <p:spPr>
          <a:xfrm>
            <a:off x="2927648" y="4559091"/>
            <a:ext cx="5976664" cy="1138773"/>
          </a:xfrm>
          <a:prstGeom prst="rect">
            <a:avLst/>
          </a:prstGeom>
          <a:noFill/>
        </p:spPr>
        <p:txBody>
          <a:bodyPr wrap="square">
            <a:spAutoFit/>
          </a:bodyPr>
          <a:lstStyle/>
          <a:p>
            <a:pPr marL="0" marR="0" lvl="0" indent="0" algn="l" defTabSz="914400" rtl="0" eaLnBrk="0" fontAlgn="auto" latinLnBrk="0" hangingPunct="0">
              <a:lnSpc>
                <a:spcPts val="24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C0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ARMS Special Features:</a:t>
            </a:r>
          </a:p>
          <a:p>
            <a:pPr marL="126365" marR="0" lvl="0" algn="l" defTabSz="914400" rtl="0" eaLnBrk="0" fontAlgn="auto" latinLnBrk="0" hangingPunct="0">
              <a:lnSpc>
                <a:spcPct val="100000"/>
              </a:lnSpc>
              <a:spcBef>
                <a:spcPts val="0"/>
              </a:spcBef>
              <a:spcAft>
                <a:spcPts val="0"/>
              </a:spcAft>
              <a:buClrTx/>
              <a:buSzTx/>
              <a:tabLst/>
              <a:defRPr/>
            </a:pPr>
            <a:r>
              <a:rPr kumimoji="0" lang="en-US" altLang="zh-CN" sz="12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Times New Roman" panose="02020603050405020304" pitchFamily="18" charset="0"/>
              </a:rPr>
              <a:t>RT Solvers:  ADA, P2S, VDISORT</a:t>
            </a:r>
          </a:p>
          <a:p>
            <a:pPr marL="126365" marR="0" lvl="0" algn="l" defTabSz="914400" rtl="0" eaLnBrk="0" fontAlgn="auto" latinLnBrk="0" hangingPunct="0">
              <a:lnSpc>
                <a:spcPct val="100000"/>
              </a:lnSpc>
              <a:spcBef>
                <a:spcPts val="0"/>
              </a:spcBef>
              <a:spcAft>
                <a:spcPts val="0"/>
              </a:spcAft>
              <a:buClrTx/>
              <a:buSzTx/>
              <a:tabLst/>
              <a:defRPr/>
            </a:pPr>
            <a:r>
              <a:rPr kumimoji="0" lang="en-US" altLang="zh-CN" sz="12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Times New Roman" panose="02020603050405020304" pitchFamily="18" charset="0"/>
              </a:rPr>
              <a:t>Gas Absorption: SRF integrated absorption coefficients</a:t>
            </a:r>
          </a:p>
          <a:p>
            <a:pPr marL="126365" marR="0" lvl="0" algn="l" defTabSz="914400" rtl="0" eaLnBrk="0" fontAlgn="auto" latinLnBrk="0" hangingPunct="0">
              <a:lnSpc>
                <a:spcPct val="100000"/>
              </a:lnSpc>
              <a:spcBef>
                <a:spcPts val="0"/>
              </a:spcBef>
              <a:spcAft>
                <a:spcPts val="0"/>
              </a:spcAft>
              <a:buClrTx/>
              <a:buSzTx/>
              <a:tabLst/>
              <a:defRPr/>
            </a:pPr>
            <a:r>
              <a:rPr kumimoji="0" lang="en-US" altLang="zh-CN" sz="12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Times New Roman" panose="02020603050405020304" pitchFamily="18" charset="0"/>
              </a:rPr>
              <a:t>Scattering LUT: </a:t>
            </a:r>
            <a:r>
              <a:rPr lang="en-US" altLang="zh-CN" sz="1200" dirty="0">
                <a:solidFill>
                  <a:prstClr val="black"/>
                </a:solidFill>
                <a:latin typeface="华文中宋" panose="02010600040101010101" pitchFamily="2" charset="-122"/>
                <a:ea typeface="华文中宋" panose="02010600040101010101" pitchFamily="2" charset="-122"/>
                <a:cs typeface="Times New Roman" panose="02020603050405020304" pitchFamily="18" charset="0"/>
              </a:rPr>
              <a:t>Aerosols-T-matrix, Ice-DDA, Liquid-Mie</a:t>
            </a:r>
          </a:p>
          <a:p>
            <a:pPr marL="126365" marR="0" lvl="0" algn="l" defTabSz="914400" rtl="0" eaLnBrk="0" fontAlgn="auto" latinLnBrk="0" hangingPunct="0">
              <a:lnSpc>
                <a:spcPct val="100000"/>
              </a:lnSpc>
              <a:spcBef>
                <a:spcPts val="0"/>
              </a:spcBef>
              <a:spcAft>
                <a:spcPts val="0"/>
              </a:spcAft>
              <a:buClrTx/>
              <a:buSzTx/>
              <a:tabLst/>
              <a:defRPr/>
            </a:pPr>
            <a:r>
              <a:rPr lang="en-US" altLang="zh-CN" sz="1200" dirty="0">
                <a:solidFill>
                  <a:prstClr val="black"/>
                </a:solidFill>
                <a:latin typeface="华文中宋" panose="02010600040101010101" pitchFamily="2" charset="-122"/>
                <a:ea typeface="华文中宋" panose="02010600040101010101" pitchFamily="2" charset="-122"/>
                <a:cs typeface="Times New Roman" panose="02020603050405020304" pitchFamily="18" charset="0"/>
              </a:rPr>
              <a:t>Surface Boundary: Emissivity and Reflectivity Matrices  </a:t>
            </a:r>
          </a:p>
        </p:txBody>
      </p:sp>
      <p:sp>
        <p:nvSpPr>
          <p:cNvPr id="9" name="灯片编号占位符 3">
            <a:extLst>
              <a:ext uri="{FF2B5EF4-FFF2-40B4-BE49-F238E27FC236}">
                <a16:creationId xmlns:a16="http://schemas.microsoft.com/office/drawing/2014/main" id="{D69A61DE-4505-4FF9-9183-BEF65C443FEE}"/>
              </a:ext>
            </a:extLst>
          </p:cNvPr>
          <p:cNvSpPr txBox="1">
            <a:spLocks/>
          </p:cNvSpPr>
          <p:nvPr/>
        </p:nvSpPr>
        <p:spPr bwMode="auto">
          <a:xfrm>
            <a:off x="11568608" y="6417096"/>
            <a:ext cx="504056" cy="396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charset="0"/>
                <a:ea typeface="MS PGothic" pitchFamily="34" charset="-128"/>
                <a:cs typeface="+mn-cs"/>
              </a:defRPr>
            </a:lvl1pPr>
            <a:lvl2pPr marL="457200" algn="l" rtl="0" fontAlgn="base">
              <a:spcBef>
                <a:spcPct val="0"/>
              </a:spcBef>
              <a:spcAft>
                <a:spcPct val="0"/>
              </a:spcAft>
              <a:defRPr sz="2800" kern="1200">
                <a:solidFill>
                  <a:schemeClr val="tx1"/>
                </a:solidFill>
                <a:latin typeface="Arial" charset="0"/>
                <a:ea typeface="MS PGothic" pitchFamily="34" charset="-128"/>
                <a:cs typeface="+mn-cs"/>
              </a:defRPr>
            </a:lvl2pPr>
            <a:lvl3pPr marL="914400" algn="l" rtl="0" fontAlgn="base">
              <a:spcBef>
                <a:spcPct val="0"/>
              </a:spcBef>
              <a:spcAft>
                <a:spcPct val="0"/>
              </a:spcAft>
              <a:defRPr sz="2800" kern="1200">
                <a:solidFill>
                  <a:schemeClr val="tx1"/>
                </a:solidFill>
                <a:latin typeface="Arial" charset="0"/>
                <a:ea typeface="MS PGothic" pitchFamily="34" charset="-128"/>
                <a:cs typeface="+mn-cs"/>
              </a:defRPr>
            </a:lvl3pPr>
            <a:lvl4pPr marL="1371600" algn="l" rtl="0" fontAlgn="base">
              <a:spcBef>
                <a:spcPct val="0"/>
              </a:spcBef>
              <a:spcAft>
                <a:spcPct val="0"/>
              </a:spcAft>
              <a:defRPr sz="2800" kern="1200">
                <a:solidFill>
                  <a:schemeClr val="tx1"/>
                </a:solidFill>
                <a:latin typeface="Arial" charset="0"/>
                <a:ea typeface="MS PGothic" pitchFamily="34" charset="-128"/>
                <a:cs typeface="+mn-cs"/>
              </a:defRPr>
            </a:lvl4pPr>
            <a:lvl5pPr marL="1828800" algn="l" rtl="0" fontAlgn="base">
              <a:spcBef>
                <a:spcPct val="0"/>
              </a:spcBef>
              <a:spcAft>
                <a:spcPct val="0"/>
              </a:spcAft>
              <a:defRPr sz="2800" kern="1200">
                <a:solidFill>
                  <a:schemeClr val="tx1"/>
                </a:solidFill>
                <a:latin typeface="Arial" charset="0"/>
                <a:ea typeface="MS PGothic" pitchFamily="34" charset="-128"/>
                <a:cs typeface="+mn-cs"/>
              </a:defRPr>
            </a:lvl5pPr>
            <a:lvl6pPr marL="2286000" algn="l" defTabSz="914400" rtl="0" eaLnBrk="1" latinLnBrk="0" hangingPunct="1">
              <a:defRPr sz="2800" kern="1200">
                <a:solidFill>
                  <a:schemeClr val="tx1"/>
                </a:solidFill>
                <a:latin typeface="Arial" charset="0"/>
                <a:ea typeface="MS PGothic" pitchFamily="34" charset="-128"/>
                <a:cs typeface="+mn-cs"/>
              </a:defRPr>
            </a:lvl6pPr>
            <a:lvl7pPr marL="2743200" algn="l" defTabSz="914400" rtl="0" eaLnBrk="1" latinLnBrk="0" hangingPunct="1">
              <a:defRPr sz="2800" kern="1200">
                <a:solidFill>
                  <a:schemeClr val="tx1"/>
                </a:solidFill>
                <a:latin typeface="Arial" charset="0"/>
                <a:ea typeface="MS PGothic" pitchFamily="34" charset="-128"/>
                <a:cs typeface="+mn-cs"/>
              </a:defRPr>
            </a:lvl7pPr>
            <a:lvl8pPr marL="3200400" algn="l" defTabSz="914400" rtl="0" eaLnBrk="1" latinLnBrk="0" hangingPunct="1">
              <a:defRPr sz="2800" kern="1200">
                <a:solidFill>
                  <a:schemeClr val="tx1"/>
                </a:solidFill>
                <a:latin typeface="Arial" charset="0"/>
                <a:ea typeface="MS PGothic" pitchFamily="34" charset="-128"/>
                <a:cs typeface="+mn-cs"/>
              </a:defRPr>
            </a:lvl8pPr>
            <a:lvl9pPr marL="3657600" algn="l" defTabSz="914400" rtl="0" eaLnBrk="1" latinLnBrk="0" hangingPunct="1">
              <a:defRPr sz="2800" kern="1200">
                <a:solidFill>
                  <a:schemeClr val="tx1"/>
                </a:solidFill>
                <a:latin typeface="Arial" charset="0"/>
                <a:ea typeface="MS PGothic"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041D2FE-8387-4C7C-A2DB-378BA1F9E9F5}" type="slidenum">
              <a:rPr kumimoji="0" lang="zh-CN" altLang="en-US" sz="1400" b="0" i="0" u="none" strike="noStrike" kern="1200" cap="none" spc="0" normalizeH="0" baseline="0" noProof="0" smtClean="0">
                <a:ln>
                  <a:noFill/>
                </a:ln>
                <a:solidFill>
                  <a:srgbClr val="000000"/>
                </a:solidFill>
                <a:effectLst/>
                <a:uLnTx/>
                <a:uFillTx/>
                <a:latin typeface="Arial"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zh-CN" sz="1400" b="0" i="0" u="none" strike="noStrike" kern="1200" cap="none" spc="0" normalizeH="0" baseline="0" noProof="0" dirty="0">
              <a:ln>
                <a:noFill/>
              </a:ln>
              <a:solidFill>
                <a:srgbClr val="000000"/>
              </a:solidFill>
              <a:effectLst/>
              <a:uLnTx/>
              <a:uFillTx/>
              <a:latin typeface="Arial" charset="0"/>
              <a:ea typeface="MS PGothic" pitchFamily="34" charset="-128"/>
              <a:cs typeface="+mn-cs"/>
            </a:endParaRPr>
          </a:p>
        </p:txBody>
      </p:sp>
      <p:pic>
        <p:nvPicPr>
          <p:cNvPr id="10" name="Picture 2">
            <a:extLst>
              <a:ext uri="{FF2B5EF4-FFF2-40B4-BE49-F238E27FC236}">
                <a16:creationId xmlns:a16="http://schemas.microsoft.com/office/drawing/2014/main" id="{E1D2FBB2-6B96-176B-A7E6-40808645EFE1}"/>
              </a:ext>
            </a:extLst>
          </p:cNvPr>
          <p:cNvPicPr>
            <a:picLocks noChangeAspect="1"/>
          </p:cNvPicPr>
          <p:nvPr/>
        </p:nvPicPr>
        <p:blipFill>
          <a:blip r:embed="rId4"/>
          <a:stretch>
            <a:fillRect/>
          </a:stretch>
        </p:blipFill>
        <p:spPr>
          <a:xfrm>
            <a:off x="6295696" y="1432246"/>
            <a:ext cx="4785184" cy="2948138"/>
          </a:xfrm>
          <a:prstGeom prst="rect">
            <a:avLst/>
          </a:prstGeom>
          <a:ln>
            <a:solidFill>
              <a:srgbClr val="002060"/>
            </a:solidFill>
          </a:ln>
        </p:spPr>
      </p:pic>
      <p:sp>
        <p:nvSpPr>
          <p:cNvPr id="11" name="矩形 10">
            <a:extLst>
              <a:ext uri="{FF2B5EF4-FFF2-40B4-BE49-F238E27FC236}">
                <a16:creationId xmlns:a16="http://schemas.microsoft.com/office/drawing/2014/main" id="{70184F69-C58F-95EA-FE1F-7CBC87C80150}"/>
              </a:ext>
            </a:extLst>
          </p:cNvPr>
          <p:cNvSpPr/>
          <p:nvPr/>
        </p:nvSpPr>
        <p:spPr>
          <a:xfrm>
            <a:off x="289935" y="5876572"/>
            <a:ext cx="10964058" cy="738664"/>
          </a:xfrm>
          <a:prstGeom prst="rect">
            <a:avLst/>
          </a:prstGeom>
        </p:spPr>
        <p:txBody>
          <a:bodyPr wrap="square">
            <a:spAutoFit/>
          </a:bodyPr>
          <a:lstStyle/>
          <a:p>
            <a:r>
              <a:rPr lang="en-US" dirty="0">
                <a:solidFill>
                  <a:srgbClr val="000000"/>
                </a:solidFill>
                <a:ea typeface="宋体" panose="02010600030101010101" pitchFamily="2" charset="-122"/>
              </a:rPr>
              <a:t>Weng, F., X. Yu, Y. </a:t>
            </a:r>
            <a:r>
              <a:rPr lang="en-US" dirty="0" err="1">
                <a:solidFill>
                  <a:srgbClr val="000000"/>
                </a:solidFill>
                <a:ea typeface="宋体" panose="02010600030101010101" pitchFamily="2" charset="-122"/>
              </a:rPr>
              <a:t>Duan</a:t>
            </a:r>
            <a:r>
              <a:rPr lang="en-US" dirty="0">
                <a:solidFill>
                  <a:srgbClr val="000000"/>
                </a:solidFill>
                <a:ea typeface="宋体" panose="02010600030101010101" pitchFamily="2" charset="-122"/>
              </a:rPr>
              <a:t>, J. Yang, and J. Wang, 2020: Advanced Radiative Transfer Modeling System (ARMS): A new-generation satellite observation operator developed for numerical weather prediction and remote sensing applications. Adv. Atmos. Sci., 37(2), https://doi.org/10.1007/s00376-019-9170-2</a:t>
            </a:r>
            <a:endParaRPr lang="en-US" dirty="0"/>
          </a:p>
        </p:txBody>
      </p:sp>
    </p:spTree>
    <p:extLst>
      <p:ext uri="{BB962C8B-B14F-4D97-AF65-F5344CB8AC3E}">
        <p14:creationId xmlns:p14="http://schemas.microsoft.com/office/powerpoint/2010/main" val="3987492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3" y="188640"/>
            <a:ext cx="9222105" cy="609600"/>
          </a:xfrm>
        </p:spPr>
        <p:txBody>
          <a:bodyPr/>
          <a:lstStyle/>
          <a:p>
            <a:r>
              <a:rPr lang="en-US" altLang="en-US" dirty="0">
                <a:cs typeface="Times New Roman"/>
              </a:rPr>
              <a:t> ARMS Modular Function </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7AEBE6-9096-4804-8407-D9A98AB6E087}" type="slidenum">
              <a:rPr kumimoji="0" lang="en-US" sz="1200" b="0" i="0" u="none" strike="noStrike" kern="1200" cap="none" spc="0" normalizeH="0" baseline="0" noProof="0">
                <a:ln>
                  <a:noFill/>
                </a:ln>
                <a:solidFill>
                  <a:srgbClr val="0C0D1A"/>
                </a:solidFill>
                <a:effectLst/>
                <a:uLnTx/>
                <a:uFillTx/>
                <a:latin typeface="Times New Roman"/>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C0D1A"/>
              </a:solidFill>
              <a:effectLst/>
              <a:uLnTx/>
              <a:uFillTx/>
              <a:latin typeface="Times New Roman"/>
              <a:ea typeface="MS PGothic" pitchFamily="34" charset="-128"/>
              <a:cs typeface="+mn-cs"/>
            </a:endParaRPr>
          </a:p>
        </p:txBody>
      </p:sp>
      <p:sp>
        <p:nvSpPr>
          <p:cNvPr id="5" name="Rectangle 3" descr="Rectangle: Click to edit Master text styles&#10;Second level&#10;Third level&#10;Fourth level&#10;Fifth level">
            <a:extLst>
              <a:ext uri="{FF2B5EF4-FFF2-40B4-BE49-F238E27FC236}">
                <a16:creationId xmlns:a16="http://schemas.microsoft.com/office/drawing/2014/main" id="{91E39DE5-F865-4330-8D78-2199BC1890BC}"/>
              </a:ext>
            </a:extLst>
          </p:cNvPr>
          <p:cNvSpPr txBox="1">
            <a:spLocks noChangeArrowheads="1"/>
          </p:cNvSpPr>
          <p:nvPr/>
        </p:nvSpPr>
        <p:spPr>
          <a:xfrm>
            <a:off x="1343472" y="1052736"/>
            <a:ext cx="8856984" cy="5184576"/>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alt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Atmospheric gaseous absorption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Band absorption </a:t>
            </a:r>
            <a:r>
              <a:rPr kumimoji="0" lang="en-US" altLang="en-US" sz="1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coeff</a:t>
            </a:r>
            <a:r>
              <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trained by LBL spectroscopy data with sensor response functions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Variable gases (e.g. H2O, CO2, O3) .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Zeeman splitting effects near 60 GHz</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alt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Cloud/precipitation scattering and emission</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Fast LUT optical models at all phases including non-spherical ice particles</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Gamma size distributions</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alt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Aerosol scattering and emission</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Types: dust, sea salt, organic/black carbon</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Lognormal distributions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alt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Surface emissivity/reflectivity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Two-scale ocean emissivity and reflectivity model</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Geometrical optics for infrared  ocean emissivity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Land microwave emissivity model</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Land infrared emissivity data bases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alt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Radiative transfer schemes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Advanced Doubling and Adding (ADA)</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Polarized Two Stream (</a:t>
            </a:r>
            <a:r>
              <a:rPr lang="en-US" altLang="en-US" sz="1600" dirty="0">
                <a:solidFill>
                  <a:prstClr val="black"/>
                </a:solidFill>
              </a:rPr>
              <a:t>P2S)</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Vector Discrete Ordinate Radiative Transfer (VDISORT)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Tangent Linear and Adjoint </a:t>
            </a:r>
          </a:p>
        </p:txBody>
      </p:sp>
    </p:spTree>
    <p:extLst>
      <p:ext uri="{BB962C8B-B14F-4D97-AF65-F5344CB8AC3E}">
        <p14:creationId xmlns:p14="http://schemas.microsoft.com/office/powerpoint/2010/main" val="2046230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a:extLst>
              <a:ext uri="{FF2B5EF4-FFF2-40B4-BE49-F238E27FC236}">
                <a16:creationId xmlns:a16="http://schemas.microsoft.com/office/drawing/2014/main" id="{019B7A9A-D80F-4A6E-A916-075FCDAE40DB}"/>
              </a:ext>
            </a:extLst>
          </p:cNvPr>
          <p:cNvSpPr txBox="1">
            <a:spLocks/>
          </p:cNvSpPr>
          <p:nvPr/>
        </p:nvSpPr>
        <p:spPr>
          <a:xfrm>
            <a:off x="0" y="152400"/>
            <a:ext cx="12192000" cy="609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21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2800" b="1" i="0" u="none" strike="noStrike" kern="1200" cap="none" spc="0" normalizeH="0" baseline="0" noProof="0" dirty="0">
                <a:ln>
                  <a:noFill/>
                </a:ln>
                <a:solidFill>
                  <a:srgbClr val="0000FF"/>
                </a:solidFill>
                <a:effectLst/>
                <a:uLnTx/>
                <a:uFillTx/>
                <a:latin typeface="Times New Roman" panose="02020603050405020304" pitchFamily="18" charset="0"/>
                <a:ea typeface="华文中宋" panose="02010600040101010101" pitchFamily="2" charset="-122"/>
                <a:cs typeface="Times New Roman" panose="02020603050405020304" pitchFamily="18" charset="0"/>
              </a:rPr>
              <a:t>Vector Radiative Transfer Model</a:t>
            </a:r>
            <a:endParaRPr kumimoji="0" lang="zh-C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6" name="内容占位符 11">
            <a:extLst>
              <a:ext uri="{FF2B5EF4-FFF2-40B4-BE49-F238E27FC236}">
                <a16:creationId xmlns:a16="http://schemas.microsoft.com/office/drawing/2014/main" id="{CA6C97B2-ACA1-257D-C9D4-1298E1412C13}"/>
              </a:ext>
            </a:extLst>
          </p:cNvPr>
          <p:cNvSpPr>
            <a:spLocks noGrp="1"/>
          </p:cNvSpPr>
          <p:nvPr>
            <p:ph sz="half" idx="1"/>
          </p:nvPr>
        </p:nvSpPr>
        <p:spPr>
          <a:xfrm>
            <a:off x="790958" y="5613081"/>
            <a:ext cx="4176464" cy="957684"/>
          </a:xfrm>
          <a:solidFill>
            <a:schemeClr val="bg1"/>
          </a:solidFill>
        </p:spPr>
        <p:txBody>
          <a:bodyPr/>
          <a:lstStyle/>
          <a:p>
            <a:r>
              <a:rPr lang="en-US" altLang="zh-CN" sz="1200" dirty="0"/>
              <a:t>Advanced Double and Adding (ADA)</a:t>
            </a:r>
          </a:p>
          <a:p>
            <a:r>
              <a:rPr lang="en-US" altLang="zh-CN" sz="1200" dirty="0"/>
              <a:t>Polarization Two Stream  Approximation (P2S)</a:t>
            </a:r>
          </a:p>
          <a:p>
            <a:r>
              <a:rPr lang="en-US" altLang="zh-CN" sz="1200" dirty="0"/>
              <a:t>Line by Line Radiative Transfer Model (LBLRTM)</a:t>
            </a:r>
          </a:p>
          <a:p>
            <a:r>
              <a:rPr lang="en-US" altLang="zh-CN" sz="1200" dirty="0"/>
              <a:t>Vector DISORT (VDISORT)</a:t>
            </a:r>
          </a:p>
        </p:txBody>
      </p:sp>
      <p:pic>
        <p:nvPicPr>
          <p:cNvPr id="7" name="Picture 4" descr="radiative transfer">
            <a:extLst>
              <a:ext uri="{FF2B5EF4-FFF2-40B4-BE49-F238E27FC236}">
                <a16:creationId xmlns:a16="http://schemas.microsoft.com/office/drawing/2014/main" id="{6A95E805-E0B1-7963-D6FE-46A5338DB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8557" y="2444445"/>
            <a:ext cx="2557224" cy="238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10">
            <a:extLst>
              <a:ext uri="{FF2B5EF4-FFF2-40B4-BE49-F238E27FC236}">
                <a16:creationId xmlns:a16="http://schemas.microsoft.com/office/drawing/2014/main" id="{22C187F5-5773-C19B-E0CB-A6091C534939}"/>
              </a:ext>
            </a:extLst>
          </p:cNvPr>
          <p:cNvGraphicFramePr>
            <a:graphicFrameLocks noChangeAspect="1"/>
          </p:cNvGraphicFramePr>
          <p:nvPr>
            <p:extLst>
              <p:ext uri="{D42A27DB-BD31-4B8C-83A1-F6EECF244321}">
                <p14:modId xmlns:p14="http://schemas.microsoft.com/office/powerpoint/2010/main" val="1132272639"/>
              </p:ext>
            </p:extLst>
          </p:nvPr>
        </p:nvGraphicFramePr>
        <p:xfrm>
          <a:off x="989411" y="4372115"/>
          <a:ext cx="3031329" cy="370892"/>
        </p:xfrm>
        <a:graphic>
          <a:graphicData uri="http://schemas.openxmlformats.org/presentationml/2006/ole">
            <mc:AlternateContent xmlns:mc="http://schemas.openxmlformats.org/markup-compatibility/2006">
              <mc:Choice xmlns:v="urn:schemas-microsoft-com:vml" Requires="v">
                <p:oleObj name="Equation" r:id="rId4" imgW="1562040" imgH="228600" progId="Equation.DSMT4">
                  <p:embed/>
                </p:oleObj>
              </mc:Choice>
              <mc:Fallback>
                <p:oleObj name="Equation" r:id="rId4" imgW="1562040" imgH="228600" progId="Equation.DSMT4">
                  <p:embed/>
                  <p:pic>
                    <p:nvPicPr>
                      <p:cNvPr id="15" name="Object 10">
                        <a:extLst>
                          <a:ext uri="{FF2B5EF4-FFF2-40B4-BE49-F238E27FC236}">
                            <a16:creationId xmlns:a16="http://schemas.microsoft.com/office/drawing/2014/main" id="{C92A95A1-FDFA-BB2D-6B77-143BD1AFD188}"/>
                          </a:ext>
                        </a:extLst>
                      </p:cNvPr>
                      <p:cNvPicPr>
                        <a:picLocks noChangeAspect="1" noChangeArrowheads="1"/>
                      </p:cNvPicPr>
                      <p:nvPr/>
                    </p:nvPicPr>
                    <p:blipFill>
                      <a:blip r:embed="rId5"/>
                      <a:srcRect/>
                      <a:stretch>
                        <a:fillRect/>
                      </a:stretch>
                    </p:blipFill>
                    <p:spPr bwMode="auto">
                      <a:xfrm>
                        <a:off x="989411" y="4372115"/>
                        <a:ext cx="3031329" cy="370892"/>
                      </a:xfrm>
                      <a:prstGeom prst="rect">
                        <a:avLst/>
                      </a:prstGeom>
                      <a:noFill/>
                      <a:ln>
                        <a:noFill/>
                      </a:ln>
                    </p:spPr>
                  </p:pic>
                </p:oleObj>
              </mc:Fallback>
            </mc:AlternateContent>
          </a:graphicData>
        </a:graphic>
      </p:graphicFrame>
      <p:graphicFrame>
        <p:nvGraphicFramePr>
          <p:cNvPr id="10" name="Object 9">
            <a:extLst>
              <a:ext uri="{FF2B5EF4-FFF2-40B4-BE49-F238E27FC236}">
                <a16:creationId xmlns:a16="http://schemas.microsoft.com/office/drawing/2014/main" id="{EB198C0F-6F9E-9074-A918-07E108DD80B2}"/>
              </a:ext>
            </a:extLst>
          </p:cNvPr>
          <p:cNvGraphicFramePr>
            <a:graphicFrameLocks noChangeAspect="1"/>
          </p:cNvGraphicFramePr>
          <p:nvPr>
            <p:extLst>
              <p:ext uri="{D42A27DB-BD31-4B8C-83A1-F6EECF244321}">
                <p14:modId xmlns:p14="http://schemas.microsoft.com/office/powerpoint/2010/main" val="1633538701"/>
              </p:ext>
            </p:extLst>
          </p:nvPr>
        </p:nvGraphicFramePr>
        <p:xfrm>
          <a:off x="4353509" y="3935848"/>
          <a:ext cx="3031329" cy="1365360"/>
        </p:xfrm>
        <a:graphic>
          <a:graphicData uri="http://schemas.openxmlformats.org/presentationml/2006/ole">
            <mc:AlternateContent xmlns:mc="http://schemas.openxmlformats.org/markup-compatibility/2006">
              <mc:Choice xmlns:v="urn:schemas-microsoft-com:vml" Requires="v">
                <p:oleObj name="Equation" r:id="rId6" imgW="1523880" imgH="939600" progId="Equation.DSMT4">
                  <p:embed/>
                </p:oleObj>
              </mc:Choice>
              <mc:Fallback>
                <p:oleObj name="Equation" r:id="rId6" imgW="1523880" imgH="939600" progId="Equation.DSMT4">
                  <p:embed/>
                  <p:pic>
                    <p:nvPicPr>
                      <p:cNvPr id="17" name="Object 9">
                        <a:extLst>
                          <a:ext uri="{FF2B5EF4-FFF2-40B4-BE49-F238E27FC236}">
                            <a16:creationId xmlns:a16="http://schemas.microsoft.com/office/drawing/2014/main" id="{0AF26416-5688-EBE4-B460-94620B095733}"/>
                          </a:ext>
                        </a:extLst>
                      </p:cNvPr>
                      <p:cNvPicPr>
                        <a:picLocks noChangeAspect="1" noChangeArrowheads="1"/>
                      </p:cNvPicPr>
                      <p:nvPr/>
                    </p:nvPicPr>
                    <p:blipFill>
                      <a:blip r:embed="rId7"/>
                      <a:srcRect/>
                      <a:stretch>
                        <a:fillRect/>
                      </a:stretch>
                    </p:blipFill>
                    <p:spPr bwMode="auto">
                      <a:xfrm>
                        <a:off x="4353509" y="3935848"/>
                        <a:ext cx="3031329" cy="1365360"/>
                      </a:xfrm>
                      <a:prstGeom prst="rect">
                        <a:avLst/>
                      </a:prstGeom>
                      <a:solidFill>
                        <a:schemeClr val="bg1"/>
                      </a:solidFill>
                    </p:spPr>
                  </p:pic>
                </p:oleObj>
              </mc:Fallback>
            </mc:AlternateContent>
          </a:graphicData>
        </a:graphic>
      </p:graphicFrame>
      <p:sp>
        <p:nvSpPr>
          <p:cNvPr id="12" name="Text Box 9">
            <a:extLst>
              <a:ext uri="{FF2B5EF4-FFF2-40B4-BE49-F238E27FC236}">
                <a16:creationId xmlns:a16="http://schemas.microsoft.com/office/drawing/2014/main" id="{1E82E504-3597-0E65-A41B-5D23825E546B}"/>
              </a:ext>
            </a:extLst>
          </p:cNvPr>
          <p:cNvSpPr txBox="1">
            <a:spLocks noChangeArrowheads="1"/>
          </p:cNvSpPr>
          <p:nvPr/>
        </p:nvSpPr>
        <p:spPr bwMode="auto">
          <a:xfrm>
            <a:off x="6079082" y="5698186"/>
            <a:ext cx="561662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l" defTabSz="914400" rtl="0" eaLnBrk="0" fontAlgn="base" latinLnBrk="0" hangingPunct="0">
              <a:spcBef>
                <a:spcPts val="0"/>
              </a:spcBef>
              <a:spcAft>
                <a:spcPct val="0"/>
              </a:spcAft>
              <a:buClrTx/>
              <a:buSzTx/>
              <a:buFontTx/>
              <a:buNone/>
              <a:tabLst/>
              <a:defRPr/>
            </a:pPr>
            <a:r>
              <a:rPr kumimoji="0" lang="en-US" altLang="zh-CN" u="none" strike="noStrike" kern="1200" cap="none" spc="0" normalizeH="0" baseline="0" noProof="0" dirty="0">
                <a:ln>
                  <a:noFill/>
                </a:ln>
                <a:solidFill>
                  <a:srgbClr val="000000"/>
                </a:solidFill>
                <a:effectLst/>
                <a:uLnTx/>
                <a:uFillTx/>
                <a:ea typeface="+mn-ea"/>
                <a:cs typeface="Times New Roman" panose="02020603050405020304" pitchFamily="18" charset="0"/>
              </a:rPr>
              <a:t>The scattering phase matrix (or </a:t>
            </a:r>
            <a:r>
              <a:rPr lang="en-US" altLang="zh-CN" dirty="0">
                <a:solidFill>
                  <a:srgbClr val="000000"/>
                </a:solidFill>
                <a:ea typeface="+mn-ea"/>
                <a:cs typeface="Times New Roman" panose="02020603050405020304" pitchFamily="18" charset="0"/>
              </a:rPr>
              <a:t>M</a:t>
            </a:r>
            <a:r>
              <a:rPr kumimoji="0" lang="en-US" altLang="zh-CN" u="none" strike="noStrike" kern="1200" cap="none" spc="0" normalizeH="0" baseline="0" noProof="0" dirty="0" err="1">
                <a:ln>
                  <a:noFill/>
                </a:ln>
                <a:solidFill>
                  <a:srgbClr val="000000"/>
                </a:solidFill>
                <a:effectLst/>
                <a:uLnTx/>
                <a:uFillTx/>
                <a:ea typeface="+mn-ea"/>
                <a:cs typeface="Times New Roman" panose="02020603050405020304" pitchFamily="18" charset="0"/>
              </a:rPr>
              <a:t>ueller</a:t>
            </a:r>
            <a:r>
              <a:rPr kumimoji="0" lang="en-US" altLang="zh-CN" u="none" strike="noStrike" kern="1200" cap="none" spc="0" normalizeH="0" baseline="0" noProof="0" dirty="0">
                <a:ln>
                  <a:noFill/>
                </a:ln>
                <a:solidFill>
                  <a:srgbClr val="000000"/>
                </a:solidFill>
                <a:effectLst/>
                <a:uLnTx/>
                <a:uFillTx/>
                <a:ea typeface="+mn-ea"/>
                <a:cs typeface="Times New Roman" panose="02020603050405020304" pitchFamily="18" charset="0"/>
              </a:rPr>
              <a:t> matrix), </a:t>
            </a:r>
            <a:r>
              <a:rPr kumimoji="0" lang="en-US" altLang="zh-CN" b="1" u="none" strike="noStrike" kern="1200" cap="none" spc="0" normalizeH="0" baseline="0" noProof="0" dirty="0">
                <a:ln>
                  <a:noFill/>
                </a:ln>
                <a:solidFill>
                  <a:srgbClr val="000000"/>
                </a:solidFill>
                <a:effectLst/>
                <a:uLnTx/>
                <a:uFillTx/>
                <a:ea typeface="+mn-ea"/>
                <a:cs typeface="Times New Roman" panose="02020603050405020304" pitchFamily="18" charset="0"/>
              </a:rPr>
              <a:t>S </a:t>
            </a:r>
            <a:r>
              <a:rPr kumimoji="0" lang="en-US" altLang="zh-CN" u="none" strike="noStrike" kern="1200" cap="none" spc="0" normalizeH="0" baseline="0" noProof="0" dirty="0">
                <a:ln>
                  <a:noFill/>
                </a:ln>
                <a:solidFill>
                  <a:srgbClr val="000000"/>
                </a:solidFill>
                <a:effectLst/>
                <a:uLnTx/>
                <a:uFillTx/>
                <a:ea typeface="+mn-ea"/>
                <a:cs typeface="Times New Roman" panose="02020603050405020304" pitchFamily="18" charset="0"/>
              </a:rPr>
              <a:t> is defined in the scattering plan (POQ). </a:t>
            </a:r>
            <a:r>
              <a:rPr kumimoji="0" lang="en-US" altLang="zh-CN" b="0" u="none" strike="noStrike" kern="1200" cap="none" spc="0" normalizeH="0" baseline="0" noProof="0" dirty="0">
                <a:ln>
                  <a:noFill/>
                </a:ln>
                <a:solidFill>
                  <a:srgbClr val="000000"/>
                </a:solidFill>
                <a:effectLst/>
                <a:uLnTx/>
                <a:uFillTx/>
                <a:ea typeface="+mn-ea"/>
                <a:cs typeface="Times New Roman" panose="02020603050405020304" pitchFamily="18" charset="0"/>
              </a:rPr>
              <a:t>But the incoming and outgoing radiations are defined in POZ and QOZ plans respectively.</a:t>
            </a:r>
            <a:endParaRPr kumimoji="0" lang="zh-CN" altLang="en-US" b="0" u="none" strike="noStrike" kern="1200" cap="none" spc="0" normalizeH="0" baseline="0" noProof="0" dirty="0">
              <a:ln>
                <a:noFill/>
              </a:ln>
              <a:solidFill>
                <a:srgbClr val="000000"/>
              </a:solidFill>
              <a:effectLst/>
              <a:uLnTx/>
              <a:uFillTx/>
              <a:ea typeface="+mn-ea"/>
              <a:cs typeface="Times New Roman" panose="02020603050405020304" pitchFamily="18" charset="0"/>
            </a:endParaRPr>
          </a:p>
        </p:txBody>
      </p:sp>
      <p:graphicFrame>
        <p:nvGraphicFramePr>
          <p:cNvPr id="5" name="对象 4">
            <a:extLst>
              <a:ext uri="{FF2B5EF4-FFF2-40B4-BE49-F238E27FC236}">
                <a16:creationId xmlns:a16="http://schemas.microsoft.com/office/drawing/2014/main" id="{CEFA233A-E2A6-02DF-E1C4-B1680D035271}"/>
              </a:ext>
            </a:extLst>
          </p:cNvPr>
          <p:cNvGraphicFramePr>
            <a:graphicFrameLocks noChangeAspect="1"/>
          </p:cNvGraphicFramePr>
          <p:nvPr>
            <p:extLst>
              <p:ext uri="{D42A27DB-BD31-4B8C-83A1-F6EECF244321}">
                <p14:modId xmlns:p14="http://schemas.microsoft.com/office/powerpoint/2010/main" val="4031325182"/>
              </p:ext>
            </p:extLst>
          </p:nvPr>
        </p:nvGraphicFramePr>
        <p:xfrm>
          <a:off x="929887" y="1167508"/>
          <a:ext cx="8075070" cy="609599"/>
        </p:xfrm>
        <a:graphic>
          <a:graphicData uri="http://schemas.openxmlformats.org/presentationml/2006/ole">
            <mc:AlternateContent xmlns:mc="http://schemas.openxmlformats.org/markup-compatibility/2006">
              <mc:Choice xmlns:v="urn:schemas-microsoft-com:vml" Requires="v">
                <p:oleObj name="Equation" r:id="rId8" imgW="5156200" imgH="393700" progId="Equation.DSMT4">
                  <p:embed/>
                </p:oleObj>
              </mc:Choice>
              <mc:Fallback>
                <p:oleObj name="Equation" r:id="rId8" imgW="5156200" imgH="393700"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9887" y="1167508"/>
                        <a:ext cx="8075070" cy="609599"/>
                      </a:xfrm>
                      <a:prstGeom prst="rect">
                        <a:avLst/>
                      </a:prstGeom>
                      <a:noFill/>
                    </p:spPr>
                  </p:pic>
                </p:oleObj>
              </mc:Fallback>
            </mc:AlternateContent>
          </a:graphicData>
        </a:graphic>
      </p:graphicFrame>
      <p:graphicFrame>
        <p:nvGraphicFramePr>
          <p:cNvPr id="14" name="对象 13">
            <a:extLst>
              <a:ext uri="{FF2B5EF4-FFF2-40B4-BE49-F238E27FC236}">
                <a16:creationId xmlns:a16="http://schemas.microsoft.com/office/drawing/2014/main" id="{86A50640-B1A7-9236-08B7-F38EE4E5938B}"/>
              </a:ext>
            </a:extLst>
          </p:cNvPr>
          <p:cNvGraphicFramePr>
            <a:graphicFrameLocks noChangeAspect="1"/>
          </p:cNvGraphicFramePr>
          <p:nvPr>
            <p:extLst>
              <p:ext uri="{D42A27DB-BD31-4B8C-83A1-F6EECF244321}">
                <p14:modId xmlns:p14="http://schemas.microsoft.com/office/powerpoint/2010/main" val="506956473"/>
              </p:ext>
            </p:extLst>
          </p:nvPr>
        </p:nvGraphicFramePr>
        <p:xfrm>
          <a:off x="1055440" y="2065085"/>
          <a:ext cx="5917373" cy="612483"/>
        </p:xfrm>
        <a:graphic>
          <a:graphicData uri="http://schemas.openxmlformats.org/presentationml/2006/ole">
            <mc:AlternateContent xmlns:mc="http://schemas.openxmlformats.org/markup-compatibility/2006">
              <mc:Choice xmlns:v="urn:schemas-microsoft-com:vml" Requires="v">
                <p:oleObj name="Equation" r:id="rId10" imgW="3797300" imgH="393700" progId="Equation.DSMT4">
                  <p:embed/>
                </p:oleObj>
              </mc:Choice>
              <mc:Fallback>
                <p:oleObj name="Equation" r:id="rId10" imgW="3797300" imgH="393700" progId="Equation.DSMT4">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5440" y="2065085"/>
                        <a:ext cx="5917373" cy="612483"/>
                      </a:xfrm>
                      <a:prstGeom prst="rect">
                        <a:avLst/>
                      </a:prstGeom>
                      <a:noFill/>
                    </p:spPr>
                  </p:pic>
                </p:oleObj>
              </mc:Fallback>
            </mc:AlternateContent>
          </a:graphicData>
        </a:graphic>
      </p:graphicFrame>
      <p:graphicFrame>
        <p:nvGraphicFramePr>
          <p:cNvPr id="16" name="对象 15">
            <a:extLst>
              <a:ext uri="{FF2B5EF4-FFF2-40B4-BE49-F238E27FC236}">
                <a16:creationId xmlns:a16="http://schemas.microsoft.com/office/drawing/2014/main" id="{C8648083-046F-B8A3-87E1-BAC7BA98B7E8}"/>
              </a:ext>
            </a:extLst>
          </p:cNvPr>
          <p:cNvGraphicFramePr>
            <a:graphicFrameLocks noChangeAspect="1"/>
          </p:cNvGraphicFramePr>
          <p:nvPr>
            <p:extLst>
              <p:ext uri="{D42A27DB-BD31-4B8C-83A1-F6EECF244321}">
                <p14:modId xmlns:p14="http://schemas.microsoft.com/office/powerpoint/2010/main" val="3874579518"/>
              </p:ext>
            </p:extLst>
          </p:nvPr>
        </p:nvGraphicFramePr>
        <p:xfrm>
          <a:off x="1070994" y="3147519"/>
          <a:ext cx="1656184" cy="388488"/>
        </p:xfrm>
        <a:graphic>
          <a:graphicData uri="http://schemas.openxmlformats.org/presentationml/2006/ole">
            <mc:AlternateContent xmlns:mc="http://schemas.openxmlformats.org/markup-compatibility/2006">
              <mc:Choice xmlns:v="urn:schemas-microsoft-com:vml" Requires="v">
                <p:oleObj name="Equation" r:id="rId12" imgW="1028254" imgH="241195" progId="Equation.DSMT4">
                  <p:embed/>
                </p:oleObj>
              </mc:Choice>
              <mc:Fallback>
                <p:oleObj name="Equation" r:id="rId12" imgW="1028254" imgH="241195" progId="Equation.DSMT4">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0994" y="3147519"/>
                        <a:ext cx="1656184" cy="388488"/>
                      </a:xfrm>
                      <a:prstGeom prst="rect">
                        <a:avLst/>
                      </a:prstGeom>
                      <a:noFill/>
                    </p:spPr>
                  </p:pic>
                </p:oleObj>
              </mc:Fallback>
            </mc:AlternateContent>
          </a:graphicData>
        </a:graphic>
      </p:graphicFrame>
      <p:graphicFrame>
        <p:nvGraphicFramePr>
          <p:cNvPr id="18" name="对象 17">
            <a:extLst>
              <a:ext uri="{FF2B5EF4-FFF2-40B4-BE49-F238E27FC236}">
                <a16:creationId xmlns:a16="http://schemas.microsoft.com/office/drawing/2014/main" id="{910050A9-C7E4-3366-3D8E-79240AAC45A3}"/>
              </a:ext>
            </a:extLst>
          </p:cNvPr>
          <p:cNvGraphicFramePr>
            <a:graphicFrameLocks noChangeAspect="1"/>
          </p:cNvGraphicFramePr>
          <p:nvPr>
            <p:extLst>
              <p:ext uri="{D42A27DB-BD31-4B8C-83A1-F6EECF244321}">
                <p14:modId xmlns:p14="http://schemas.microsoft.com/office/powerpoint/2010/main" val="2388437105"/>
              </p:ext>
            </p:extLst>
          </p:nvPr>
        </p:nvGraphicFramePr>
        <p:xfrm>
          <a:off x="3149312" y="2938768"/>
          <a:ext cx="1632633" cy="642632"/>
        </p:xfrm>
        <a:graphic>
          <a:graphicData uri="http://schemas.openxmlformats.org/presentationml/2006/ole">
            <mc:AlternateContent xmlns:mc="http://schemas.openxmlformats.org/markup-compatibility/2006">
              <mc:Choice xmlns:v="urn:schemas-microsoft-com:vml" Requires="v">
                <p:oleObj name="Equation" r:id="rId14" imgW="1193800" imgH="469900" progId="Equation.DSMT4">
                  <p:embed/>
                </p:oleObj>
              </mc:Choice>
              <mc:Fallback>
                <p:oleObj name="Equation" r:id="rId14" imgW="1193800" imgH="469900" progId="Equation.DSMT4">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49312" y="2938768"/>
                        <a:ext cx="1632633" cy="642632"/>
                      </a:xfrm>
                      <a:prstGeom prst="rect">
                        <a:avLst/>
                      </a:prstGeom>
                      <a:noFill/>
                    </p:spPr>
                  </p:pic>
                </p:oleObj>
              </mc:Fallback>
            </mc:AlternateContent>
          </a:graphicData>
        </a:graphic>
      </p:graphicFrame>
      <p:graphicFrame>
        <p:nvGraphicFramePr>
          <p:cNvPr id="20" name="对象 19">
            <a:extLst>
              <a:ext uri="{FF2B5EF4-FFF2-40B4-BE49-F238E27FC236}">
                <a16:creationId xmlns:a16="http://schemas.microsoft.com/office/drawing/2014/main" id="{D75A6490-BAF2-FFC6-5DE2-25475E8E2B19}"/>
              </a:ext>
            </a:extLst>
          </p:cNvPr>
          <p:cNvGraphicFramePr>
            <a:graphicFrameLocks noChangeAspect="1"/>
          </p:cNvGraphicFramePr>
          <p:nvPr>
            <p:extLst>
              <p:ext uri="{D42A27DB-BD31-4B8C-83A1-F6EECF244321}">
                <p14:modId xmlns:p14="http://schemas.microsoft.com/office/powerpoint/2010/main" val="2721272396"/>
              </p:ext>
            </p:extLst>
          </p:nvPr>
        </p:nvGraphicFramePr>
        <p:xfrm>
          <a:off x="5204079" y="2988180"/>
          <a:ext cx="2557223" cy="606521"/>
        </p:xfrm>
        <a:graphic>
          <a:graphicData uri="http://schemas.openxmlformats.org/presentationml/2006/ole">
            <mc:AlternateContent xmlns:mc="http://schemas.openxmlformats.org/markup-compatibility/2006">
              <mc:Choice xmlns:v="urn:schemas-microsoft-com:vml" Requires="v">
                <p:oleObj name="Equation" r:id="rId16" imgW="1981200" imgH="469900" progId="Equation.DSMT4">
                  <p:embed/>
                </p:oleObj>
              </mc:Choice>
              <mc:Fallback>
                <p:oleObj name="Equation" r:id="rId16" imgW="1981200" imgH="469900" progId="Equation.DSMT4">
                  <p:embed/>
                  <p:pic>
                    <p:nvPicPr>
                      <p:cNvPr id="0"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04079" y="2988180"/>
                        <a:ext cx="2557223" cy="606521"/>
                      </a:xfrm>
                      <a:prstGeom prst="rect">
                        <a:avLst/>
                      </a:prstGeom>
                      <a:noFill/>
                    </p:spPr>
                  </p:pic>
                </p:oleObj>
              </mc:Fallback>
            </mc:AlternateContent>
          </a:graphicData>
        </a:graphic>
      </p:graphicFrame>
      <p:sp>
        <p:nvSpPr>
          <p:cNvPr id="2" name="灯片编号占位符 3">
            <a:extLst>
              <a:ext uri="{FF2B5EF4-FFF2-40B4-BE49-F238E27FC236}">
                <a16:creationId xmlns:a16="http://schemas.microsoft.com/office/drawing/2014/main" id="{43EB4C1B-2079-474D-49D2-D201A0B1F892}"/>
              </a:ext>
            </a:extLst>
          </p:cNvPr>
          <p:cNvSpPr txBox="1">
            <a:spLocks/>
          </p:cNvSpPr>
          <p:nvPr/>
        </p:nvSpPr>
        <p:spPr bwMode="auto">
          <a:xfrm>
            <a:off x="11568608" y="6417096"/>
            <a:ext cx="504056" cy="396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charset="0"/>
                <a:ea typeface="MS PGothic" pitchFamily="34" charset="-128"/>
                <a:cs typeface="+mn-cs"/>
              </a:defRPr>
            </a:lvl1pPr>
            <a:lvl2pPr marL="457200" algn="l" rtl="0" fontAlgn="base">
              <a:spcBef>
                <a:spcPct val="0"/>
              </a:spcBef>
              <a:spcAft>
                <a:spcPct val="0"/>
              </a:spcAft>
              <a:defRPr sz="2800" kern="1200">
                <a:solidFill>
                  <a:schemeClr val="tx1"/>
                </a:solidFill>
                <a:latin typeface="Arial" charset="0"/>
                <a:ea typeface="MS PGothic" pitchFamily="34" charset="-128"/>
                <a:cs typeface="+mn-cs"/>
              </a:defRPr>
            </a:lvl2pPr>
            <a:lvl3pPr marL="914400" algn="l" rtl="0" fontAlgn="base">
              <a:spcBef>
                <a:spcPct val="0"/>
              </a:spcBef>
              <a:spcAft>
                <a:spcPct val="0"/>
              </a:spcAft>
              <a:defRPr sz="2800" kern="1200">
                <a:solidFill>
                  <a:schemeClr val="tx1"/>
                </a:solidFill>
                <a:latin typeface="Arial" charset="0"/>
                <a:ea typeface="MS PGothic" pitchFamily="34" charset="-128"/>
                <a:cs typeface="+mn-cs"/>
              </a:defRPr>
            </a:lvl3pPr>
            <a:lvl4pPr marL="1371600" algn="l" rtl="0" fontAlgn="base">
              <a:spcBef>
                <a:spcPct val="0"/>
              </a:spcBef>
              <a:spcAft>
                <a:spcPct val="0"/>
              </a:spcAft>
              <a:defRPr sz="2800" kern="1200">
                <a:solidFill>
                  <a:schemeClr val="tx1"/>
                </a:solidFill>
                <a:latin typeface="Arial" charset="0"/>
                <a:ea typeface="MS PGothic" pitchFamily="34" charset="-128"/>
                <a:cs typeface="+mn-cs"/>
              </a:defRPr>
            </a:lvl4pPr>
            <a:lvl5pPr marL="1828800" algn="l" rtl="0" fontAlgn="base">
              <a:spcBef>
                <a:spcPct val="0"/>
              </a:spcBef>
              <a:spcAft>
                <a:spcPct val="0"/>
              </a:spcAft>
              <a:defRPr sz="2800" kern="1200">
                <a:solidFill>
                  <a:schemeClr val="tx1"/>
                </a:solidFill>
                <a:latin typeface="Arial" charset="0"/>
                <a:ea typeface="MS PGothic" pitchFamily="34" charset="-128"/>
                <a:cs typeface="+mn-cs"/>
              </a:defRPr>
            </a:lvl5pPr>
            <a:lvl6pPr marL="2286000" algn="l" defTabSz="914400" rtl="0" eaLnBrk="1" latinLnBrk="0" hangingPunct="1">
              <a:defRPr sz="2800" kern="1200">
                <a:solidFill>
                  <a:schemeClr val="tx1"/>
                </a:solidFill>
                <a:latin typeface="Arial" charset="0"/>
                <a:ea typeface="MS PGothic" pitchFamily="34" charset="-128"/>
                <a:cs typeface="+mn-cs"/>
              </a:defRPr>
            </a:lvl6pPr>
            <a:lvl7pPr marL="2743200" algn="l" defTabSz="914400" rtl="0" eaLnBrk="1" latinLnBrk="0" hangingPunct="1">
              <a:defRPr sz="2800" kern="1200">
                <a:solidFill>
                  <a:schemeClr val="tx1"/>
                </a:solidFill>
                <a:latin typeface="Arial" charset="0"/>
                <a:ea typeface="MS PGothic" pitchFamily="34" charset="-128"/>
                <a:cs typeface="+mn-cs"/>
              </a:defRPr>
            </a:lvl7pPr>
            <a:lvl8pPr marL="3200400" algn="l" defTabSz="914400" rtl="0" eaLnBrk="1" latinLnBrk="0" hangingPunct="1">
              <a:defRPr sz="2800" kern="1200">
                <a:solidFill>
                  <a:schemeClr val="tx1"/>
                </a:solidFill>
                <a:latin typeface="Arial" charset="0"/>
                <a:ea typeface="MS PGothic" pitchFamily="34" charset="-128"/>
                <a:cs typeface="+mn-cs"/>
              </a:defRPr>
            </a:lvl8pPr>
            <a:lvl9pPr marL="3657600" algn="l" defTabSz="914400" rtl="0" eaLnBrk="1" latinLnBrk="0" hangingPunct="1">
              <a:defRPr sz="2800" kern="1200">
                <a:solidFill>
                  <a:schemeClr val="tx1"/>
                </a:solidFill>
                <a:latin typeface="Arial" charset="0"/>
                <a:ea typeface="MS PGothic"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041D2FE-8387-4C7C-A2DB-378BA1F9E9F5}" type="slidenum">
              <a:rPr kumimoji="0" lang="zh-CN" altLang="en-US" sz="1400" b="0" i="0" u="none" strike="noStrike" kern="1200" cap="none" spc="0" normalizeH="0" baseline="0" noProof="0" smtClean="0">
                <a:ln>
                  <a:noFill/>
                </a:ln>
                <a:solidFill>
                  <a:srgbClr val="000000"/>
                </a:solidFill>
                <a:effectLst/>
                <a:uLnTx/>
                <a:uFillTx/>
                <a:latin typeface="Arial"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zh-CN" sz="1400" b="0" i="0" u="none" strike="noStrike" kern="1200" cap="none" spc="0" normalizeH="0" baseline="0" noProof="0" dirty="0">
              <a:ln>
                <a:noFill/>
              </a:ln>
              <a:solidFill>
                <a:srgbClr val="000000"/>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1810052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extLst>
              <p:ext uri="{D42A27DB-BD31-4B8C-83A1-F6EECF244321}">
                <p14:modId xmlns:p14="http://schemas.microsoft.com/office/powerpoint/2010/main" val="3018108320"/>
              </p:ext>
            </p:extLst>
          </p:nvPr>
        </p:nvGraphicFramePr>
        <p:xfrm>
          <a:off x="516617" y="879306"/>
          <a:ext cx="7977776" cy="770088"/>
        </p:xfrm>
        <a:graphic>
          <a:graphicData uri="http://schemas.openxmlformats.org/presentationml/2006/ole">
            <mc:AlternateContent xmlns:mc="http://schemas.openxmlformats.org/markup-compatibility/2006">
              <mc:Choice xmlns:v="urn:schemas-microsoft-com:vml" Requires="v">
                <p:oleObj name="Equation" r:id="rId3" imgW="5524200" imgH="469800" progId="Equation.DSMT4">
                  <p:embed/>
                </p:oleObj>
              </mc:Choice>
              <mc:Fallback>
                <p:oleObj name="Equation" r:id="rId3" imgW="5524200" imgH="469800" progId="Equation.DSMT4">
                  <p:embed/>
                  <p:pic>
                    <p:nvPicPr>
                      <p:cNvPr id="4" name="对象 3"/>
                      <p:cNvPicPr>
                        <a:picLocks noChangeAspect="1" noChangeArrowheads="1"/>
                      </p:cNvPicPr>
                      <p:nvPr/>
                    </p:nvPicPr>
                    <p:blipFill>
                      <a:blip r:embed="rId4"/>
                      <a:srcRect/>
                      <a:stretch>
                        <a:fillRect/>
                      </a:stretch>
                    </p:blipFill>
                    <p:spPr bwMode="auto">
                      <a:xfrm>
                        <a:off x="516617" y="879306"/>
                        <a:ext cx="7977776" cy="770088"/>
                      </a:xfrm>
                      <a:prstGeom prst="rect">
                        <a:avLst/>
                      </a:prstGeom>
                      <a:noFill/>
                    </p:spPr>
                  </p:pic>
                </p:oleObj>
              </mc:Fallback>
            </mc:AlternateContent>
          </a:graphicData>
        </a:graphic>
      </p:graphicFrame>
      <p:sp>
        <p:nvSpPr>
          <p:cNvPr id="14" name="Slide Number Placeholder 3">
            <a:extLst>
              <a:ext uri="{FF2B5EF4-FFF2-40B4-BE49-F238E27FC236}">
                <a16:creationId xmlns:a16="http://schemas.microsoft.com/office/drawing/2014/main" id="{7771AB86-C330-400E-B175-4E355F0CCF45}"/>
              </a:ext>
            </a:extLst>
          </p:cNvPr>
          <p:cNvSpPr txBox="1">
            <a:spLocks/>
          </p:cNvSpPr>
          <p:nvPr/>
        </p:nvSpPr>
        <p:spPr>
          <a:xfrm>
            <a:off x="11582400" y="6400800"/>
            <a:ext cx="609600" cy="457200"/>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1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1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1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1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Times New Roman" panose="02020603050405020304" pitchFamily="18" charset="0"/>
                <a:ea typeface="MS PGothic" panose="020B0600070205080204" pitchFamily="34"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7AEBE6-9096-4804-8407-D9A98AB6E087}" type="slidenum">
              <a:rPr kumimoji="0" lang="en-US" sz="1200" b="0" i="0" u="none" strike="noStrike" kern="1200" cap="none" spc="0" normalizeH="0" baseline="0" noProof="0" smtClean="0">
                <a:ln>
                  <a:noFill/>
                </a:ln>
                <a:solidFill>
                  <a:srgbClr val="0C0D1A"/>
                </a:solidFill>
                <a:effectLst/>
                <a:uLnTx/>
                <a:uFillTx/>
                <a:latin typeface="Times New Roman" panose="02020603050405020304"/>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C0D1A"/>
              </a:solidFill>
              <a:effectLst/>
              <a:uLnTx/>
              <a:uFillTx/>
              <a:latin typeface="Times New Roman" panose="02020603050405020304"/>
              <a:ea typeface="MS PGothic" panose="020B0600070205080204" pitchFamily="34" charset="-128"/>
              <a:cs typeface="+mn-cs"/>
            </a:endParaRPr>
          </a:p>
        </p:txBody>
      </p:sp>
      <p:sp>
        <p:nvSpPr>
          <p:cNvPr id="15" name="标题 1">
            <a:extLst>
              <a:ext uri="{FF2B5EF4-FFF2-40B4-BE49-F238E27FC236}">
                <a16:creationId xmlns:a16="http://schemas.microsoft.com/office/drawing/2014/main" id="{88848F5E-89D2-4189-AD6F-E943F5A8C1EF}"/>
              </a:ext>
            </a:extLst>
          </p:cNvPr>
          <p:cNvSpPr txBox="1">
            <a:spLocks/>
          </p:cNvSpPr>
          <p:nvPr/>
        </p:nvSpPr>
        <p:spPr>
          <a:xfrm>
            <a:off x="-76200" y="-25166"/>
            <a:ext cx="12192000" cy="609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21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2800" b="1" i="0" u="none" strike="noStrike" kern="1200" cap="none" spc="0" normalizeH="0" baseline="0" noProof="0" dirty="0">
                <a:ln>
                  <a:noFill/>
                </a:ln>
                <a:solidFill>
                  <a:srgbClr val="0000FF"/>
                </a:solidFill>
                <a:effectLst/>
                <a:uLnTx/>
                <a:uFillTx/>
                <a:latin typeface="Times New Roman" panose="02020603050405020304" pitchFamily="18" charset="0"/>
                <a:ea typeface="华文中宋" panose="02010600040101010101" pitchFamily="2" charset="-122"/>
                <a:cs typeface="Times New Roman" panose="02020603050405020304" pitchFamily="18" charset="0"/>
              </a:rPr>
              <a:t>Radiative Transfer Lower Boundary Conditions </a:t>
            </a:r>
            <a:endParaRPr kumimoji="0" lang="zh-C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华文中宋" panose="02010600040101010101" pitchFamily="2" charset="-122"/>
              <a:cs typeface="Times New Roman" panose="02020603050405020304" pitchFamily="18" charset="0"/>
            </a:endParaRPr>
          </a:p>
        </p:txBody>
      </p:sp>
      <p:graphicFrame>
        <p:nvGraphicFramePr>
          <p:cNvPr id="3" name="对象 2">
            <a:extLst>
              <a:ext uri="{FF2B5EF4-FFF2-40B4-BE49-F238E27FC236}">
                <a16:creationId xmlns:a16="http://schemas.microsoft.com/office/drawing/2014/main" id="{0EDC2036-9D57-A969-C653-C27DBC985371}"/>
              </a:ext>
            </a:extLst>
          </p:cNvPr>
          <p:cNvGraphicFramePr>
            <a:graphicFrameLocks/>
          </p:cNvGraphicFramePr>
          <p:nvPr>
            <p:extLst>
              <p:ext uri="{D42A27DB-BD31-4B8C-83A1-F6EECF244321}">
                <p14:modId xmlns:p14="http://schemas.microsoft.com/office/powerpoint/2010/main" val="3416132482"/>
              </p:ext>
            </p:extLst>
          </p:nvPr>
        </p:nvGraphicFramePr>
        <p:xfrm>
          <a:off x="2619566" y="2948906"/>
          <a:ext cx="5276634" cy="1322431"/>
        </p:xfrm>
        <a:graphic>
          <a:graphicData uri="http://schemas.openxmlformats.org/presentationml/2006/ole">
            <mc:AlternateContent xmlns:mc="http://schemas.openxmlformats.org/markup-compatibility/2006">
              <mc:Choice xmlns:v="urn:schemas-microsoft-com:vml" Requires="v">
                <p:oleObj name="Equation" r:id="rId5" imgW="3556000" imgH="774700" progId="Equation.DSMT4">
                  <p:embed/>
                </p:oleObj>
              </mc:Choice>
              <mc:Fallback>
                <p:oleObj name="Equation" r:id="rId5" imgW="3556000" imgH="774700" progId="Equation.DSMT4">
                  <p:embed/>
                  <p:pic>
                    <p:nvPicPr>
                      <p:cNvPr id="3" name="对象 2">
                        <a:extLst>
                          <a:ext uri="{FF2B5EF4-FFF2-40B4-BE49-F238E27FC236}">
                            <a16:creationId xmlns:a16="http://schemas.microsoft.com/office/drawing/2014/main" id="{0EDC2036-9D57-A969-C653-C27DBC985371}"/>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9566" y="2948906"/>
                        <a:ext cx="5276634" cy="1322431"/>
                      </a:xfrm>
                      <a:prstGeom prst="rect">
                        <a:avLst/>
                      </a:prstGeom>
                      <a:noFill/>
                    </p:spPr>
                  </p:pic>
                </p:oleObj>
              </mc:Fallback>
            </mc:AlternateContent>
          </a:graphicData>
        </a:graphic>
      </p:graphicFrame>
      <p:graphicFrame>
        <p:nvGraphicFramePr>
          <p:cNvPr id="17" name="Object 1">
            <a:extLst>
              <a:ext uri="{FF2B5EF4-FFF2-40B4-BE49-F238E27FC236}">
                <a16:creationId xmlns:a16="http://schemas.microsoft.com/office/drawing/2014/main" id="{C1865515-CC3D-DB38-22B5-941B48A143F9}"/>
              </a:ext>
            </a:extLst>
          </p:cNvPr>
          <p:cNvGraphicFramePr>
            <a:graphicFrameLocks noChangeAspect="1"/>
          </p:cNvGraphicFramePr>
          <p:nvPr>
            <p:extLst>
              <p:ext uri="{D42A27DB-BD31-4B8C-83A1-F6EECF244321}">
                <p14:modId xmlns:p14="http://schemas.microsoft.com/office/powerpoint/2010/main" val="2480937735"/>
              </p:ext>
            </p:extLst>
          </p:nvPr>
        </p:nvGraphicFramePr>
        <p:xfrm>
          <a:off x="3440794" y="1844824"/>
          <a:ext cx="1524000" cy="369319"/>
        </p:xfrm>
        <a:graphic>
          <a:graphicData uri="http://schemas.openxmlformats.org/presentationml/2006/ole">
            <mc:AlternateContent xmlns:mc="http://schemas.openxmlformats.org/markup-compatibility/2006">
              <mc:Choice xmlns:v="urn:schemas-microsoft-com:vml" Requires="v">
                <p:oleObj name="Equation" r:id="rId7" imgW="927000" imgH="253800" progId="Equation.DSMT4">
                  <p:embed/>
                </p:oleObj>
              </mc:Choice>
              <mc:Fallback>
                <p:oleObj name="Equation" r:id="rId7" imgW="927000" imgH="253800" progId="Equation.DSMT4">
                  <p:embed/>
                  <p:pic>
                    <p:nvPicPr>
                      <p:cNvPr id="17" name="Object 1">
                        <a:extLst>
                          <a:ext uri="{FF2B5EF4-FFF2-40B4-BE49-F238E27FC236}">
                            <a16:creationId xmlns:a16="http://schemas.microsoft.com/office/drawing/2014/main" id="{C1865515-CC3D-DB38-22B5-941B48A143F9}"/>
                          </a:ext>
                        </a:extLst>
                      </p:cNvPr>
                      <p:cNvPicPr>
                        <a:picLocks noChangeAspect="1" noChangeArrowheads="1"/>
                      </p:cNvPicPr>
                      <p:nvPr/>
                    </p:nvPicPr>
                    <p:blipFill>
                      <a:blip r:embed="rId8"/>
                      <a:srcRect/>
                      <a:stretch>
                        <a:fillRect/>
                      </a:stretch>
                    </p:blipFill>
                    <p:spPr bwMode="auto">
                      <a:xfrm>
                        <a:off x="3440794" y="1844824"/>
                        <a:ext cx="1524000" cy="369319"/>
                      </a:xfrm>
                      <a:prstGeom prst="rect">
                        <a:avLst/>
                      </a:prstGeom>
                      <a:noFill/>
                      <a:ln>
                        <a:noFill/>
                      </a:ln>
                    </p:spPr>
                  </p:pic>
                </p:oleObj>
              </mc:Fallback>
            </mc:AlternateContent>
          </a:graphicData>
        </a:graphic>
      </p:graphicFrame>
      <p:pic>
        <p:nvPicPr>
          <p:cNvPr id="24" name="图片 23" descr="图片3">
            <a:extLst>
              <a:ext uri="{FF2B5EF4-FFF2-40B4-BE49-F238E27FC236}">
                <a16:creationId xmlns:a16="http://schemas.microsoft.com/office/drawing/2014/main" id="{9F35C368-478C-17BA-4007-4DBBEA3AEFD7}"/>
              </a:ext>
            </a:extLst>
          </p:cNvPr>
          <p:cNvPicPr>
            <a:picLocks noChangeAspect="1"/>
          </p:cNvPicPr>
          <p:nvPr/>
        </p:nvPicPr>
        <p:blipFill>
          <a:blip r:embed="rId9"/>
          <a:stretch>
            <a:fillRect/>
          </a:stretch>
        </p:blipFill>
        <p:spPr>
          <a:xfrm>
            <a:off x="8751208" y="2065105"/>
            <a:ext cx="2962309" cy="2115420"/>
          </a:xfrm>
          <a:prstGeom prst="rect">
            <a:avLst/>
          </a:prstGeom>
          <a:ln>
            <a:solidFill>
              <a:schemeClr val="tx1"/>
            </a:solidFill>
          </a:ln>
        </p:spPr>
      </p:pic>
      <p:graphicFrame>
        <p:nvGraphicFramePr>
          <p:cNvPr id="21" name="对象 20">
            <a:extLst>
              <a:ext uri="{FF2B5EF4-FFF2-40B4-BE49-F238E27FC236}">
                <a16:creationId xmlns:a16="http://schemas.microsoft.com/office/drawing/2014/main" id="{19D7686F-AA35-94DD-1F6B-D4A7902B919E}"/>
              </a:ext>
            </a:extLst>
          </p:cNvPr>
          <p:cNvGraphicFramePr>
            <a:graphicFrameLocks noChangeAspect="1"/>
          </p:cNvGraphicFramePr>
          <p:nvPr>
            <p:extLst>
              <p:ext uri="{D42A27DB-BD31-4B8C-83A1-F6EECF244321}">
                <p14:modId xmlns:p14="http://schemas.microsoft.com/office/powerpoint/2010/main" val="622526381"/>
              </p:ext>
            </p:extLst>
          </p:nvPr>
        </p:nvGraphicFramePr>
        <p:xfrm>
          <a:off x="7896200" y="4805750"/>
          <a:ext cx="598193" cy="1075592"/>
        </p:xfrm>
        <a:graphic>
          <a:graphicData uri="http://schemas.openxmlformats.org/presentationml/2006/ole">
            <mc:AlternateContent xmlns:mc="http://schemas.openxmlformats.org/markup-compatibility/2006">
              <mc:Choice xmlns:v="urn:schemas-microsoft-com:vml" Requires="v">
                <p:oleObj name="Equation" r:id="rId10" imgW="885944" imgH="1581279" progId="Equation.DSMT4">
                  <p:embed/>
                </p:oleObj>
              </mc:Choice>
              <mc:Fallback>
                <p:oleObj name="Equation" r:id="rId10" imgW="885944" imgH="1581279" progId="Equation.DSMT4">
                  <p:embed/>
                  <p:pic>
                    <p:nvPicPr>
                      <p:cNvPr id="6" name="对象 5">
                        <a:extLst>
                          <a:ext uri="{FF2B5EF4-FFF2-40B4-BE49-F238E27FC236}">
                            <a16:creationId xmlns:a16="http://schemas.microsoft.com/office/drawing/2014/main" id="{65A97214-EE71-A82A-FDDA-55836E97BDB9}"/>
                          </a:ext>
                        </a:extLst>
                      </p:cNvPr>
                      <p:cNvPicPr/>
                      <p:nvPr/>
                    </p:nvPicPr>
                    <p:blipFill>
                      <a:blip r:embed="rId11"/>
                      <a:stretch>
                        <a:fillRect/>
                      </a:stretch>
                    </p:blipFill>
                    <p:spPr>
                      <a:xfrm>
                        <a:off x="7896200" y="4805750"/>
                        <a:ext cx="598193" cy="1075592"/>
                      </a:xfrm>
                      <a:prstGeom prst="rect">
                        <a:avLst/>
                      </a:prstGeom>
                    </p:spPr>
                  </p:pic>
                </p:oleObj>
              </mc:Fallback>
            </mc:AlternateContent>
          </a:graphicData>
        </a:graphic>
      </p:graphicFrame>
      <p:sp>
        <p:nvSpPr>
          <p:cNvPr id="8" name="文本框 7">
            <a:extLst>
              <a:ext uri="{FF2B5EF4-FFF2-40B4-BE49-F238E27FC236}">
                <a16:creationId xmlns:a16="http://schemas.microsoft.com/office/drawing/2014/main" id="{8D65582E-C981-BCB3-F7E6-C3974CB36A64}"/>
              </a:ext>
            </a:extLst>
          </p:cNvPr>
          <p:cNvSpPr txBox="1"/>
          <p:nvPr/>
        </p:nvSpPr>
        <p:spPr>
          <a:xfrm>
            <a:off x="531334" y="2558346"/>
            <a:ext cx="2909460" cy="369332"/>
          </a:xfrm>
          <a:prstGeom prst="rect">
            <a:avLst/>
          </a:prstGeom>
          <a:noFill/>
        </p:spPr>
        <p:txBody>
          <a:bodyPr wrap="square" rtlCol="0">
            <a:spAutoFit/>
          </a:bodyPr>
          <a:lstStyle/>
          <a:p>
            <a:r>
              <a:rPr lang="en-US" altLang="zh-CN" sz="1800" dirty="0">
                <a:solidFill>
                  <a:srgbClr val="FF0000"/>
                </a:solidFill>
              </a:rPr>
              <a:t>polarized BRDF matrix:</a:t>
            </a:r>
            <a:endParaRPr lang="zh-CN" altLang="en-US" sz="1800" dirty="0">
              <a:solidFill>
                <a:srgbClr val="FF0000"/>
              </a:solidFill>
            </a:endParaRPr>
          </a:p>
        </p:txBody>
      </p:sp>
      <p:graphicFrame>
        <p:nvGraphicFramePr>
          <p:cNvPr id="10" name="对象 9">
            <a:extLst>
              <a:ext uri="{FF2B5EF4-FFF2-40B4-BE49-F238E27FC236}">
                <a16:creationId xmlns:a16="http://schemas.microsoft.com/office/drawing/2014/main" id="{F632EB8E-7A3B-0FE1-0D5E-9F990DF0BAAF}"/>
              </a:ext>
            </a:extLst>
          </p:cNvPr>
          <p:cNvGraphicFramePr>
            <a:graphicFrameLocks noChangeAspect="1"/>
          </p:cNvGraphicFramePr>
          <p:nvPr>
            <p:extLst>
              <p:ext uri="{D42A27DB-BD31-4B8C-83A1-F6EECF244321}">
                <p14:modId xmlns:p14="http://schemas.microsoft.com/office/powerpoint/2010/main" val="109047301"/>
              </p:ext>
            </p:extLst>
          </p:nvPr>
        </p:nvGraphicFramePr>
        <p:xfrm>
          <a:off x="2999656" y="5117280"/>
          <a:ext cx="4176217" cy="747271"/>
        </p:xfrm>
        <a:graphic>
          <a:graphicData uri="http://schemas.openxmlformats.org/presentationml/2006/ole">
            <mc:AlternateContent xmlns:mc="http://schemas.openxmlformats.org/markup-compatibility/2006">
              <mc:Choice xmlns:v="urn:schemas-microsoft-com:vml" Requires="v">
                <p:oleObj name="Equation" r:id="rId12" imgW="2692080" imgH="482400" progId="Equation.DSMT4">
                  <p:embed/>
                </p:oleObj>
              </mc:Choice>
              <mc:Fallback>
                <p:oleObj name="Equation" r:id="rId12" imgW="2692080" imgH="482400" progId="Equation.DSMT4">
                  <p:embed/>
                  <p:pic>
                    <p:nvPicPr>
                      <p:cNvPr id="60" name="对象 59">
                        <a:extLst>
                          <a:ext uri="{FF2B5EF4-FFF2-40B4-BE49-F238E27FC236}">
                            <a16:creationId xmlns:a16="http://schemas.microsoft.com/office/drawing/2014/main" id="{5E381D93-C3B3-988A-2E18-F3ED0904CDF9}"/>
                          </a:ext>
                        </a:extLst>
                      </p:cNvPr>
                      <p:cNvPicPr/>
                      <p:nvPr/>
                    </p:nvPicPr>
                    <p:blipFill>
                      <a:blip r:embed="rId13"/>
                      <a:stretch>
                        <a:fillRect/>
                      </a:stretch>
                    </p:blipFill>
                    <p:spPr>
                      <a:xfrm>
                        <a:off x="2999656" y="5117280"/>
                        <a:ext cx="4176217" cy="747271"/>
                      </a:xfrm>
                      <a:prstGeom prst="rect">
                        <a:avLst/>
                      </a:prstGeom>
                    </p:spPr>
                  </p:pic>
                </p:oleObj>
              </mc:Fallback>
            </mc:AlternateContent>
          </a:graphicData>
        </a:graphic>
      </p:graphicFrame>
      <p:sp>
        <p:nvSpPr>
          <p:cNvPr id="12" name="文本框 11">
            <a:extLst>
              <a:ext uri="{FF2B5EF4-FFF2-40B4-BE49-F238E27FC236}">
                <a16:creationId xmlns:a16="http://schemas.microsoft.com/office/drawing/2014/main" id="{2033B6D4-37C1-5011-B9CA-4BABB72E2341}"/>
              </a:ext>
            </a:extLst>
          </p:cNvPr>
          <p:cNvSpPr txBox="1"/>
          <p:nvPr/>
        </p:nvSpPr>
        <p:spPr>
          <a:xfrm>
            <a:off x="516617" y="4636768"/>
            <a:ext cx="4039406" cy="369332"/>
          </a:xfrm>
          <a:prstGeom prst="rect">
            <a:avLst/>
          </a:prstGeom>
          <a:noFill/>
        </p:spPr>
        <p:txBody>
          <a:bodyPr wrap="square" rtlCol="0">
            <a:spAutoFit/>
          </a:bodyPr>
          <a:lstStyle/>
          <a:p>
            <a:r>
              <a:rPr lang="en-US" altLang="zh-CN" sz="1800" dirty="0">
                <a:solidFill>
                  <a:srgbClr val="FF0000"/>
                </a:solidFill>
              </a:rPr>
              <a:t>Stokes Emissivity Vector:</a:t>
            </a:r>
            <a:endParaRPr lang="zh-CN" altLang="en-US" sz="1800"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6"/>
          <p:cNvSpPr>
            <a:spLocks noChangeArrowheads="1"/>
          </p:cNvSpPr>
          <p:nvPr/>
        </p:nvSpPr>
        <p:spPr bwMode="auto">
          <a:xfrm>
            <a:off x="0" y="26102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rPr>
              <a:t>,       </a:t>
            </a:r>
            <a:endParaRPr kumimoji="0" lang="en-US" altLang="zh-CN"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14" name="Slide Number Placeholder 3">
            <a:extLst>
              <a:ext uri="{FF2B5EF4-FFF2-40B4-BE49-F238E27FC236}">
                <a16:creationId xmlns:a16="http://schemas.microsoft.com/office/drawing/2014/main" id="{7771AB86-C330-400E-B175-4E355F0CCF45}"/>
              </a:ext>
            </a:extLst>
          </p:cNvPr>
          <p:cNvSpPr txBox="1">
            <a:spLocks/>
          </p:cNvSpPr>
          <p:nvPr/>
        </p:nvSpPr>
        <p:spPr>
          <a:xfrm>
            <a:off x="11582400" y="6400800"/>
            <a:ext cx="609600" cy="457200"/>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1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1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1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1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Times New Roman" panose="02020603050405020304" pitchFamily="18" charset="0"/>
                <a:ea typeface="MS PGothic" panose="020B0600070205080204" pitchFamily="34"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7AEBE6-9096-4804-8407-D9A98AB6E087}" type="slidenum">
              <a:rPr kumimoji="0" lang="en-US" sz="1200" b="0" i="0" u="none" strike="noStrike" kern="1200" cap="none" spc="0" normalizeH="0" baseline="0" noProof="0" smtClean="0">
                <a:ln>
                  <a:noFill/>
                </a:ln>
                <a:solidFill>
                  <a:srgbClr val="0C0D1A"/>
                </a:solidFill>
                <a:effectLst/>
                <a:uLnTx/>
                <a:uFillTx/>
                <a:latin typeface="Times New Roman" panose="02020603050405020304"/>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C0D1A"/>
              </a:solidFill>
              <a:effectLst/>
              <a:uLnTx/>
              <a:uFillTx/>
              <a:latin typeface="Times New Roman" panose="02020603050405020304"/>
              <a:ea typeface="MS PGothic" panose="020B0600070205080204" pitchFamily="34" charset="-128"/>
              <a:cs typeface="+mn-cs"/>
            </a:endParaRPr>
          </a:p>
        </p:txBody>
      </p:sp>
      <p:sp>
        <p:nvSpPr>
          <p:cNvPr id="15" name="标题 1">
            <a:extLst>
              <a:ext uri="{FF2B5EF4-FFF2-40B4-BE49-F238E27FC236}">
                <a16:creationId xmlns:a16="http://schemas.microsoft.com/office/drawing/2014/main" id="{88848F5E-89D2-4189-AD6F-E943F5A8C1EF}"/>
              </a:ext>
            </a:extLst>
          </p:cNvPr>
          <p:cNvSpPr txBox="1">
            <a:spLocks/>
          </p:cNvSpPr>
          <p:nvPr/>
        </p:nvSpPr>
        <p:spPr>
          <a:xfrm>
            <a:off x="-145356" y="239014"/>
            <a:ext cx="12192000" cy="5861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21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2800" b="1" i="0" u="none" strike="noStrike" kern="1200" cap="none" spc="0" normalizeH="0" baseline="0" noProof="0" dirty="0">
                <a:ln>
                  <a:noFill/>
                </a:ln>
                <a:solidFill>
                  <a:srgbClr val="0000FF"/>
                </a:solidFill>
                <a:effectLst/>
                <a:uLnTx/>
                <a:uFillTx/>
                <a:latin typeface="Times New Roman" panose="02020603050405020304" pitchFamily="18" charset="0"/>
                <a:ea typeface="华文中宋" panose="02010600040101010101" pitchFamily="2" charset="-122"/>
                <a:cs typeface="Times New Roman" panose="02020603050405020304" pitchFamily="18" charset="0"/>
              </a:rPr>
              <a:t>Two-Scale ocean Roughness Model (TSRM)</a:t>
            </a:r>
            <a:endParaRPr kumimoji="0" lang="zh-C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16" name="Rectangle 10">
            <a:extLst>
              <a:ext uri="{FF2B5EF4-FFF2-40B4-BE49-F238E27FC236}">
                <a16:creationId xmlns:a16="http://schemas.microsoft.com/office/drawing/2014/main" id="{5B59F89E-148D-5165-AC0B-92A056FF37F4}"/>
              </a:ext>
            </a:extLst>
          </p:cNvPr>
          <p:cNvSpPr>
            <a:spLocks noChangeArrowheads="1"/>
          </p:cNvSpPr>
          <p:nvPr/>
        </p:nvSpPr>
        <p:spPr bwMode="auto">
          <a:xfrm>
            <a:off x="1371600" y="5181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grpSp>
        <p:nvGrpSpPr>
          <p:cNvPr id="38" name="组合 37">
            <a:extLst>
              <a:ext uri="{FF2B5EF4-FFF2-40B4-BE49-F238E27FC236}">
                <a16:creationId xmlns:a16="http://schemas.microsoft.com/office/drawing/2014/main" id="{9D0891E9-280B-B438-70FF-606776AF1246}"/>
              </a:ext>
            </a:extLst>
          </p:cNvPr>
          <p:cNvGrpSpPr/>
          <p:nvPr/>
        </p:nvGrpSpPr>
        <p:grpSpPr>
          <a:xfrm>
            <a:off x="5816700" y="1341169"/>
            <a:ext cx="5886202" cy="2317537"/>
            <a:chOff x="6095240" y="1178007"/>
            <a:chExt cx="5823674" cy="2317537"/>
          </a:xfrm>
        </p:grpSpPr>
        <p:grpSp>
          <p:nvGrpSpPr>
            <p:cNvPr id="42" name="组合 41">
              <a:extLst>
                <a:ext uri="{FF2B5EF4-FFF2-40B4-BE49-F238E27FC236}">
                  <a16:creationId xmlns:a16="http://schemas.microsoft.com/office/drawing/2014/main" id="{A53FE0D0-79C2-7AD8-A3F5-19D3AE626917}"/>
                </a:ext>
              </a:extLst>
            </p:cNvPr>
            <p:cNvGrpSpPr/>
            <p:nvPr/>
          </p:nvGrpSpPr>
          <p:grpSpPr>
            <a:xfrm>
              <a:off x="6564562" y="1691325"/>
              <a:ext cx="5354352" cy="1804219"/>
              <a:chOff x="6798947" y="4004782"/>
              <a:chExt cx="4509413" cy="1804219"/>
            </a:xfrm>
          </p:grpSpPr>
          <p:cxnSp>
            <p:nvCxnSpPr>
              <p:cNvPr id="46" name="直接箭头连接符 45">
                <a:extLst>
                  <a:ext uri="{FF2B5EF4-FFF2-40B4-BE49-F238E27FC236}">
                    <a16:creationId xmlns:a16="http://schemas.microsoft.com/office/drawing/2014/main" id="{87F6F8EF-48C9-EC85-10DF-7ED786A9B3E4}"/>
                  </a:ext>
                </a:extLst>
              </p:cNvPr>
              <p:cNvCxnSpPr>
                <a:cxnSpLocks/>
              </p:cNvCxnSpPr>
              <p:nvPr/>
            </p:nvCxnSpPr>
            <p:spPr>
              <a:xfrm>
                <a:off x="6798947" y="4848837"/>
                <a:ext cx="4509413" cy="0"/>
              </a:xfrm>
              <a:prstGeom prst="straightConnector1">
                <a:avLst/>
              </a:prstGeom>
              <a:ln w="76200">
                <a:solidFill>
                  <a:srgbClr val="FFC000"/>
                </a:solidFill>
                <a:tailEnd type="triangle"/>
              </a:ln>
            </p:spPr>
            <p:style>
              <a:lnRef idx="1">
                <a:schemeClr val="dk1"/>
              </a:lnRef>
              <a:fillRef idx="0">
                <a:schemeClr val="dk1"/>
              </a:fillRef>
              <a:effectRef idx="0">
                <a:schemeClr val="dk1"/>
              </a:effectRef>
              <a:fontRef idx="minor">
                <a:schemeClr val="tx1"/>
              </a:fontRef>
            </p:style>
          </p:cxnSp>
          <p:sp>
            <p:nvSpPr>
              <p:cNvPr id="47" name="文本框 46">
                <a:extLst>
                  <a:ext uri="{FF2B5EF4-FFF2-40B4-BE49-F238E27FC236}">
                    <a16:creationId xmlns:a16="http://schemas.microsoft.com/office/drawing/2014/main" id="{6CD83FF1-A6B2-89FB-D309-EDD5CFB30430}"/>
                  </a:ext>
                </a:extLst>
              </p:cNvPr>
              <p:cNvSpPr txBox="1"/>
              <p:nvPr/>
            </p:nvSpPr>
            <p:spPr>
              <a:xfrm>
                <a:off x="7158083" y="4927264"/>
                <a:ext cx="9144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595959"/>
                    </a:solidFill>
                    <a:effectLst/>
                    <a:uLnTx/>
                    <a:uFillTx/>
                    <a:ea typeface="Microsoft YaHei" panose="020B0503020204020204" charset="-122"/>
                    <a:cs typeface="Times New Roman" panose="02020603050405020304" pitchFamily="18" charset="0"/>
                  </a:rPr>
                  <a:t>1GHz</a:t>
                </a:r>
                <a:endParaRPr kumimoji="0" lang="zh-CN" altLang="en-US" sz="1600" b="0" i="0" u="none" strike="noStrike" kern="1200" cap="none" spc="0" normalizeH="0" baseline="0" noProof="0" dirty="0">
                  <a:ln>
                    <a:noFill/>
                  </a:ln>
                  <a:solidFill>
                    <a:srgbClr val="595959"/>
                  </a:solidFill>
                  <a:effectLst/>
                  <a:uLnTx/>
                  <a:uFillTx/>
                  <a:ea typeface="Microsoft YaHei" panose="020B0503020204020204" charset="-122"/>
                  <a:cs typeface="Times New Roman" panose="02020603050405020304" pitchFamily="18" charset="0"/>
                </a:endParaRPr>
              </a:p>
            </p:txBody>
          </p:sp>
          <p:sp>
            <p:nvSpPr>
              <p:cNvPr id="48" name="流程图: 接点 47">
                <a:extLst>
                  <a:ext uri="{FF2B5EF4-FFF2-40B4-BE49-F238E27FC236}">
                    <a16:creationId xmlns:a16="http://schemas.microsoft.com/office/drawing/2014/main" id="{C0F7CCE3-91F0-E2AD-3B81-8E5A2DFBD4D6}"/>
                  </a:ext>
                </a:extLst>
              </p:cNvPr>
              <p:cNvSpPr/>
              <p:nvPr/>
            </p:nvSpPr>
            <p:spPr>
              <a:xfrm>
                <a:off x="8021093" y="4820274"/>
                <a:ext cx="45719" cy="45719"/>
              </a:xfrm>
              <a:prstGeom prst="flowChartConnector">
                <a:avLst/>
              </a:prstGeom>
              <a:solidFill>
                <a:schemeClr val="tx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9" name="流程图: 接点 48">
                <a:extLst>
                  <a:ext uri="{FF2B5EF4-FFF2-40B4-BE49-F238E27FC236}">
                    <a16:creationId xmlns:a16="http://schemas.microsoft.com/office/drawing/2014/main" id="{5A5DC644-0CB7-FF18-10EA-E3D5434F1560}"/>
                  </a:ext>
                </a:extLst>
              </p:cNvPr>
              <p:cNvSpPr/>
              <p:nvPr/>
            </p:nvSpPr>
            <p:spPr>
              <a:xfrm flipH="1">
                <a:off x="7514343" y="4818391"/>
                <a:ext cx="45719" cy="45719"/>
              </a:xfrm>
              <a:prstGeom prst="flowChartConnector">
                <a:avLst/>
              </a:prstGeom>
              <a:solidFill>
                <a:schemeClr val="tx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0" name="文本框 49">
                <a:extLst>
                  <a:ext uri="{FF2B5EF4-FFF2-40B4-BE49-F238E27FC236}">
                    <a16:creationId xmlns:a16="http://schemas.microsoft.com/office/drawing/2014/main" id="{4D2EB31F-0C3D-2F81-8289-E29EC082B2C4}"/>
                  </a:ext>
                </a:extLst>
              </p:cNvPr>
              <p:cNvSpPr txBox="1"/>
              <p:nvPr/>
            </p:nvSpPr>
            <p:spPr>
              <a:xfrm>
                <a:off x="7737765" y="4381083"/>
                <a:ext cx="9144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595959"/>
                    </a:solidFill>
                    <a:effectLst/>
                    <a:uLnTx/>
                    <a:uFillTx/>
                    <a:ea typeface="Microsoft YaHei" panose="020B0503020204020204" charset="-122"/>
                    <a:cs typeface="Times New Roman" panose="02020603050405020304" pitchFamily="18" charset="0"/>
                  </a:rPr>
                  <a:t>5GHz</a:t>
                </a:r>
                <a:endParaRPr kumimoji="0" lang="zh-CN" altLang="en-US" sz="1600" b="0" i="0" u="none" strike="noStrike" kern="1200" cap="none" spc="0" normalizeH="0" baseline="0" noProof="0" dirty="0">
                  <a:ln>
                    <a:noFill/>
                  </a:ln>
                  <a:solidFill>
                    <a:srgbClr val="595959"/>
                  </a:solidFill>
                  <a:effectLst/>
                  <a:uLnTx/>
                  <a:uFillTx/>
                  <a:ea typeface="Microsoft YaHei" panose="020B0503020204020204" charset="-122"/>
                  <a:cs typeface="Times New Roman" panose="02020603050405020304" pitchFamily="18" charset="0"/>
                </a:endParaRPr>
              </a:p>
            </p:txBody>
          </p:sp>
          <p:sp>
            <p:nvSpPr>
              <p:cNvPr id="51" name="流程图: 接点 50">
                <a:extLst>
                  <a:ext uri="{FF2B5EF4-FFF2-40B4-BE49-F238E27FC236}">
                    <a16:creationId xmlns:a16="http://schemas.microsoft.com/office/drawing/2014/main" id="{E5D9588B-F66A-8B8F-C5AA-8AC2D0811D98}"/>
                  </a:ext>
                </a:extLst>
              </p:cNvPr>
              <p:cNvSpPr/>
              <p:nvPr/>
            </p:nvSpPr>
            <p:spPr>
              <a:xfrm>
                <a:off x="8643457" y="4814745"/>
                <a:ext cx="57326" cy="52766"/>
              </a:xfrm>
              <a:prstGeom prst="flowChartConnector">
                <a:avLst/>
              </a:prstGeom>
              <a:solidFill>
                <a:schemeClr val="tx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2" name="流程图: 接点 51">
                <a:extLst>
                  <a:ext uri="{FF2B5EF4-FFF2-40B4-BE49-F238E27FC236}">
                    <a16:creationId xmlns:a16="http://schemas.microsoft.com/office/drawing/2014/main" id="{39DAE578-C297-8BBA-0FA3-C0F9EBB45147}"/>
                  </a:ext>
                </a:extLst>
              </p:cNvPr>
              <p:cNvSpPr/>
              <p:nvPr/>
            </p:nvSpPr>
            <p:spPr>
              <a:xfrm>
                <a:off x="9425029" y="4822454"/>
                <a:ext cx="57326" cy="52766"/>
              </a:xfrm>
              <a:prstGeom prst="flowChartConnector">
                <a:avLst/>
              </a:prstGeom>
              <a:solidFill>
                <a:schemeClr val="tx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3" name="流程图: 接点 52">
                <a:extLst>
                  <a:ext uri="{FF2B5EF4-FFF2-40B4-BE49-F238E27FC236}">
                    <a16:creationId xmlns:a16="http://schemas.microsoft.com/office/drawing/2014/main" id="{8493351B-F020-B45F-99DF-BE9C937F2E7B}"/>
                  </a:ext>
                </a:extLst>
              </p:cNvPr>
              <p:cNvSpPr/>
              <p:nvPr/>
            </p:nvSpPr>
            <p:spPr>
              <a:xfrm>
                <a:off x="10524661" y="4822454"/>
                <a:ext cx="57326" cy="52766"/>
              </a:xfrm>
              <a:prstGeom prst="flowChartConnector">
                <a:avLst/>
              </a:prstGeom>
              <a:solidFill>
                <a:schemeClr val="tx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4" name="文本框 53">
                <a:extLst>
                  <a:ext uri="{FF2B5EF4-FFF2-40B4-BE49-F238E27FC236}">
                    <a16:creationId xmlns:a16="http://schemas.microsoft.com/office/drawing/2014/main" id="{B10794CD-F274-F75D-86D6-8A4EC48F9005}"/>
                  </a:ext>
                </a:extLst>
              </p:cNvPr>
              <p:cNvSpPr txBox="1"/>
              <p:nvPr/>
            </p:nvSpPr>
            <p:spPr>
              <a:xfrm>
                <a:off x="10320567" y="4929548"/>
                <a:ext cx="9144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595959"/>
                    </a:solidFill>
                    <a:effectLst/>
                    <a:uLnTx/>
                    <a:uFillTx/>
                    <a:ea typeface="Microsoft YaHei" panose="020B0503020204020204" charset="-122"/>
                    <a:cs typeface="Times New Roman" panose="02020603050405020304" pitchFamily="18" charset="0"/>
                  </a:rPr>
                  <a:t>89GHz</a:t>
                </a:r>
                <a:endParaRPr kumimoji="0" lang="zh-CN" altLang="en-US" sz="1600" b="0" i="0" u="none" strike="noStrike" kern="1200" cap="none" spc="0" normalizeH="0" baseline="0" noProof="0" dirty="0">
                  <a:ln>
                    <a:noFill/>
                  </a:ln>
                  <a:solidFill>
                    <a:srgbClr val="595959"/>
                  </a:solidFill>
                  <a:effectLst/>
                  <a:uLnTx/>
                  <a:uFillTx/>
                  <a:ea typeface="Microsoft YaHei" panose="020B0503020204020204" charset="-122"/>
                  <a:cs typeface="Times New Roman" panose="02020603050405020304" pitchFamily="18" charset="0"/>
                </a:endParaRPr>
              </a:p>
            </p:txBody>
          </p:sp>
          <p:sp>
            <p:nvSpPr>
              <p:cNvPr id="55" name="文本框 54">
                <a:extLst>
                  <a:ext uri="{FF2B5EF4-FFF2-40B4-BE49-F238E27FC236}">
                    <a16:creationId xmlns:a16="http://schemas.microsoft.com/office/drawing/2014/main" id="{F541D38E-F6AE-78E1-19D0-B3DA3F698978}"/>
                  </a:ext>
                </a:extLst>
              </p:cNvPr>
              <p:cNvSpPr txBox="1"/>
              <p:nvPr/>
            </p:nvSpPr>
            <p:spPr>
              <a:xfrm>
                <a:off x="9309490" y="4469505"/>
                <a:ext cx="9144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595959"/>
                    </a:solidFill>
                    <a:effectLst/>
                    <a:uLnTx/>
                    <a:uFillTx/>
                    <a:ea typeface="Microsoft YaHei" panose="020B0503020204020204" charset="-122"/>
                    <a:cs typeface="Times New Roman" panose="02020603050405020304" pitchFamily="18" charset="0"/>
                  </a:rPr>
                  <a:t>37GHz</a:t>
                </a:r>
                <a:endParaRPr kumimoji="0" lang="zh-CN" altLang="en-US" sz="1600" b="0" i="0" u="none" strike="noStrike" kern="1200" cap="none" spc="0" normalizeH="0" baseline="0" noProof="0" dirty="0">
                  <a:ln>
                    <a:noFill/>
                  </a:ln>
                  <a:solidFill>
                    <a:srgbClr val="595959"/>
                  </a:solidFill>
                  <a:effectLst/>
                  <a:uLnTx/>
                  <a:uFillTx/>
                  <a:ea typeface="Microsoft YaHei" panose="020B0503020204020204" charset="-122"/>
                  <a:cs typeface="Times New Roman" panose="02020603050405020304" pitchFamily="18" charset="0"/>
                </a:endParaRPr>
              </a:p>
            </p:txBody>
          </p:sp>
          <p:sp>
            <p:nvSpPr>
              <p:cNvPr id="56" name="文本框 55">
                <a:extLst>
                  <a:ext uri="{FF2B5EF4-FFF2-40B4-BE49-F238E27FC236}">
                    <a16:creationId xmlns:a16="http://schemas.microsoft.com/office/drawing/2014/main" id="{EAC06A3A-8895-B7D2-C88C-B145730407B0}"/>
                  </a:ext>
                </a:extLst>
              </p:cNvPr>
              <p:cNvSpPr txBox="1"/>
              <p:nvPr/>
            </p:nvSpPr>
            <p:spPr>
              <a:xfrm>
                <a:off x="8314761" y="4980501"/>
                <a:ext cx="9144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595959"/>
                    </a:solidFill>
                    <a:effectLst/>
                    <a:uLnTx/>
                    <a:uFillTx/>
                    <a:ea typeface="Microsoft YaHei" panose="020B0503020204020204" charset="-122"/>
                    <a:cs typeface="Times New Roman" panose="02020603050405020304" pitchFamily="18" charset="0"/>
                  </a:rPr>
                  <a:t>12GHz</a:t>
                </a:r>
                <a:endParaRPr kumimoji="0" lang="zh-CN" altLang="en-US" sz="1600" b="0" i="0" u="none" strike="noStrike" kern="1200" cap="none" spc="0" normalizeH="0" baseline="0" noProof="0" dirty="0">
                  <a:ln>
                    <a:noFill/>
                  </a:ln>
                  <a:solidFill>
                    <a:srgbClr val="595959"/>
                  </a:solidFill>
                  <a:effectLst/>
                  <a:uLnTx/>
                  <a:uFillTx/>
                  <a:ea typeface="Microsoft YaHei" panose="020B0503020204020204" charset="-122"/>
                  <a:cs typeface="Times New Roman" panose="02020603050405020304" pitchFamily="18" charset="0"/>
                </a:endParaRPr>
              </a:p>
            </p:txBody>
          </p:sp>
          <p:cxnSp>
            <p:nvCxnSpPr>
              <p:cNvPr id="57" name="直接连接符 56">
                <a:extLst>
                  <a:ext uri="{FF2B5EF4-FFF2-40B4-BE49-F238E27FC236}">
                    <a16:creationId xmlns:a16="http://schemas.microsoft.com/office/drawing/2014/main" id="{A7507663-2DD0-1CD9-A6F7-040109A74736}"/>
                  </a:ext>
                </a:extLst>
              </p:cNvPr>
              <p:cNvCxnSpPr/>
              <p:nvPr/>
            </p:nvCxnSpPr>
            <p:spPr>
              <a:xfrm>
                <a:off x="7737765" y="4004782"/>
                <a:ext cx="0" cy="180421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590330E6-DE42-6C60-EC92-9E00A10F4F68}"/>
                  </a:ext>
                </a:extLst>
              </p:cNvPr>
              <p:cNvCxnSpPr/>
              <p:nvPr/>
            </p:nvCxnSpPr>
            <p:spPr>
              <a:xfrm>
                <a:off x="9116037" y="4004782"/>
                <a:ext cx="0" cy="180421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43" name="文本框 42">
              <a:extLst>
                <a:ext uri="{FF2B5EF4-FFF2-40B4-BE49-F238E27FC236}">
                  <a16:creationId xmlns:a16="http://schemas.microsoft.com/office/drawing/2014/main" id="{2E6F9097-D675-2637-24C9-E689A35E0919}"/>
                </a:ext>
              </a:extLst>
            </p:cNvPr>
            <p:cNvSpPr txBox="1"/>
            <p:nvPr/>
          </p:nvSpPr>
          <p:spPr>
            <a:xfrm>
              <a:off x="7226501" y="1178007"/>
              <a:ext cx="4417058" cy="338554"/>
            </a:xfrm>
            <a:prstGeom prst="rect">
              <a:avLst/>
            </a:prstGeom>
            <a:solidFill>
              <a:schemeClr val="accent5">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ea typeface="宋体" panose="02010600030101010101" pitchFamily="2" charset="-122"/>
                  <a:cs typeface="Times New Roman" panose="02020603050405020304" pitchFamily="18" charset="0"/>
                </a:rPr>
                <a:t>Radiometer </a:t>
              </a:r>
              <a:endParaRPr kumimoji="0" lang="zh-CN" altLang="en-US" sz="1600" b="0" i="0" u="none" strike="noStrike" kern="1200" cap="none" spc="0" normalizeH="0" baseline="0" noProof="0" dirty="0">
                <a:ln>
                  <a:noFill/>
                </a:ln>
                <a:solidFill>
                  <a:prstClr val="black"/>
                </a:solidFill>
                <a:effectLst/>
                <a:uLnTx/>
                <a:uFillTx/>
                <a:ea typeface="宋体" panose="02010600030101010101" pitchFamily="2" charset="-122"/>
                <a:cs typeface="Times New Roman" panose="02020603050405020304" pitchFamily="18" charset="0"/>
              </a:endParaRPr>
            </a:p>
          </p:txBody>
        </p:sp>
        <p:sp>
          <p:nvSpPr>
            <p:cNvPr id="44" name="文本框 43">
              <a:extLst>
                <a:ext uri="{FF2B5EF4-FFF2-40B4-BE49-F238E27FC236}">
                  <a16:creationId xmlns:a16="http://schemas.microsoft.com/office/drawing/2014/main" id="{5F353EFC-9CE2-0E50-042C-582450B20E9C}"/>
                </a:ext>
              </a:extLst>
            </p:cNvPr>
            <p:cNvSpPr txBox="1"/>
            <p:nvPr/>
          </p:nvSpPr>
          <p:spPr>
            <a:xfrm>
              <a:off x="7767800" y="1754071"/>
              <a:ext cx="1548009" cy="338554"/>
            </a:xfrm>
            <a:prstGeom prst="rect">
              <a:avLst/>
            </a:prstGeom>
            <a:solidFill>
              <a:schemeClr val="accent5">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ea typeface="宋体" panose="02010600030101010101" pitchFamily="2" charset="-122"/>
                  <a:cs typeface="Times New Roman" panose="02020603050405020304" pitchFamily="18" charset="0"/>
                </a:rPr>
                <a:t> Scatterometer</a:t>
              </a:r>
              <a:endParaRPr kumimoji="0" lang="zh-CN" altLang="en-US" sz="1600" b="0" i="0" u="none" strike="noStrike" kern="1200" cap="none" spc="0" normalizeH="0" baseline="0" noProof="0" dirty="0">
                <a:ln>
                  <a:noFill/>
                </a:ln>
                <a:solidFill>
                  <a:prstClr val="black"/>
                </a:solidFill>
                <a:effectLst/>
                <a:uLnTx/>
                <a:uFillTx/>
                <a:ea typeface="宋体" panose="02010600030101010101" pitchFamily="2" charset="-122"/>
                <a:cs typeface="Times New Roman" panose="02020603050405020304" pitchFamily="18" charset="0"/>
              </a:endParaRPr>
            </a:p>
          </p:txBody>
        </p:sp>
        <p:sp>
          <p:nvSpPr>
            <p:cNvPr id="45" name="文本框 44">
              <a:extLst>
                <a:ext uri="{FF2B5EF4-FFF2-40B4-BE49-F238E27FC236}">
                  <a16:creationId xmlns:a16="http://schemas.microsoft.com/office/drawing/2014/main" id="{7D31732A-B251-C3DD-B1C7-959975D5CCD3}"/>
                </a:ext>
              </a:extLst>
            </p:cNvPr>
            <p:cNvSpPr txBox="1"/>
            <p:nvPr/>
          </p:nvSpPr>
          <p:spPr>
            <a:xfrm>
              <a:off x="6095240" y="1754071"/>
              <a:ext cx="1495539" cy="338554"/>
            </a:xfrm>
            <a:prstGeom prst="rect">
              <a:avLst/>
            </a:prstGeom>
            <a:solidFill>
              <a:schemeClr val="accent5">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ea typeface="宋体" panose="02010600030101010101" pitchFamily="2" charset="-122"/>
                  <a:cs typeface="Times New Roman" panose="02020603050405020304" pitchFamily="18" charset="0"/>
                </a:rPr>
                <a:t>   Reflectometer</a:t>
              </a:r>
              <a:endParaRPr kumimoji="0" lang="zh-CN" altLang="en-US" sz="1600" b="0" i="0" u="none" strike="noStrike" kern="1200" cap="none" spc="0" normalizeH="0" baseline="0" noProof="0" dirty="0">
                <a:ln>
                  <a:noFill/>
                </a:ln>
                <a:solidFill>
                  <a:prstClr val="black"/>
                </a:solidFill>
                <a:effectLst/>
                <a:uLnTx/>
                <a:uFillTx/>
                <a:ea typeface="宋体" panose="02010600030101010101" pitchFamily="2" charset="-122"/>
                <a:cs typeface="Times New Roman" panose="02020603050405020304" pitchFamily="18" charset="0"/>
              </a:endParaRPr>
            </a:p>
          </p:txBody>
        </p:sp>
      </p:grpSp>
      <p:sp>
        <p:nvSpPr>
          <p:cNvPr id="60" name="Text Box 30">
            <a:extLst>
              <a:ext uri="{FF2B5EF4-FFF2-40B4-BE49-F238E27FC236}">
                <a16:creationId xmlns:a16="http://schemas.microsoft.com/office/drawing/2014/main" id="{566FCFEB-EF14-D05A-B83B-A7BD222BCF13}"/>
              </a:ext>
            </a:extLst>
          </p:cNvPr>
          <p:cNvSpPr txBox="1">
            <a:spLocks noChangeArrowheads="1"/>
          </p:cNvSpPr>
          <p:nvPr/>
        </p:nvSpPr>
        <p:spPr bwMode="auto">
          <a:xfrm>
            <a:off x="626881" y="3933088"/>
            <a:ext cx="5452426" cy="2554545"/>
          </a:xfrm>
          <a:prstGeom prst="rect">
            <a:avLst/>
          </a:prstGeom>
          <a:noFill/>
          <a:ln w="9525">
            <a:noFill/>
            <a:miter lim="800000"/>
          </a:ln>
          <a:effectLst/>
        </p:spPr>
        <p:txBody>
          <a:bodyPr wrap="square">
            <a:spAutoFit/>
          </a:bodyPr>
          <a:lstStyle/>
          <a:p>
            <a:pPr eaLnBrk="0" hangingPunct="0">
              <a:defRPr/>
            </a:pPr>
            <a:r>
              <a:rPr lang="en-US" sz="1600" dirty="0">
                <a:solidFill>
                  <a:srgbClr val="030305"/>
                </a:solidFill>
                <a:cs typeface="Times New Roman" panose="02020603050405020304" pitchFamily="18" charset="0"/>
              </a:rPr>
              <a:t>The large-scale roughness is generated by gravity waves and whereas small irregularities are affected by capillary waves. There are coherent reflection and incoherent scattering associated with the waves in both scales. The coherent scattering </a:t>
            </a:r>
            <a:r>
              <a:rPr lang="en-US" altLang="zh-CN" sz="1600" dirty="0">
                <a:cs typeface="Times New Roman" panose="02020603050405020304" pitchFamily="18" charset="0"/>
              </a:rPr>
              <a:t>for the large scale based on geometric optics.  The small-scale roughness has both coherent and incoherent scattering and can be simulated by small perturbation model (SPM). In general, TSRM is valid for small to medium incident angles and a wide range of wind speeds.</a:t>
            </a:r>
            <a:endParaRPr lang="en-US" sz="1600" dirty="0">
              <a:cs typeface="Times New Roman" panose="02020603050405020304" pitchFamily="18" charset="0"/>
            </a:endParaRPr>
          </a:p>
          <a:p>
            <a:pPr eaLnBrk="0" hangingPunct="0">
              <a:defRPr/>
            </a:pPr>
            <a:endParaRPr lang="en-US" sz="1600" dirty="0">
              <a:solidFill>
                <a:srgbClr val="030305"/>
              </a:solidFill>
              <a:cs typeface="Times New Roman" panose="02020603050405020304" pitchFamily="18" charset="0"/>
            </a:endParaRPr>
          </a:p>
        </p:txBody>
      </p:sp>
      <p:pic>
        <p:nvPicPr>
          <p:cNvPr id="10" name="图片 9">
            <a:extLst>
              <a:ext uri="{FF2B5EF4-FFF2-40B4-BE49-F238E27FC236}">
                <a16:creationId xmlns:a16="http://schemas.microsoft.com/office/drawing/2014/main" id="{06755511-1E4B-1B8E-E656-84539DA8E7FD}"/>
              </a:ext>
            </a:extLst>
          </p:cNvPr>
          <p:cNvPicPr>
            <a:picLocks noChangeAspect="1"/>
          </p:cNvPicPr>
          <p:nvPr/>
        </p:nvPicPr>
        <p:blipFill>
          <a:blip r:embed="rId3"/>
          <a:stretch>
            <a:fillRect/>
          </a:stretch>
        </p:blipFill>
        <p:spPr>
          <a:xfrm>
            <a:off x="498218" y="1268760"/>
            <a:ext cx="5452426" cy="2601164"/>
          </a:xfrm>
          <a:prstGeom prst="rect">
            <a:avLst/>
          </a:prstGeom>
        </p:spPr>
      </p:pic>
      <p:sp>
        <p:nvSpPr>
          <p:cNvPr id="2" name="文本框 1">
            <a:extLst>
              <a:ext uri="{FF2B5EF4-FFF2-40B4-BE49-F238E27FC236}">
                <a16:creationId xmlns:a16="http://schemas.microsoft.com/office/drawing/2014/main" id="{C05B3F23-2BA7-94C2-B860-76DBAF297244}"/>
              </a:ext>
            </a:extLst>
          </p:cNvPr>
          <p:cNvSpPr txBox="1"/>
          <p:nvPr/>
        </p:nvSpPr>
        <p:spPr>
          <a:xfrm>
            <a:off x="6632531" y="4247749"/>
            <a:ext cx="5452425" cy="1938992"/>
          </a:xfrm>
          <a:prstGeom prst="rect">
            <a:avLst/>
          </a:prstGeom>
          <a:noFill/>
        </p:spPr>
        <p:txBody>
          <a:bodyPr wrap="square">
            <a:spAutoFit/>
          </a:bodyPr>
          <a:lstStyle/>
          <a:p>
            <a:r>
              <a:rPr lang="en-US" altLang="zh-CN" sz="2000" dirty="0">
                <a:cs typeface="Times New Roman" panose="02020603050405020304" pitchFamily="18" charset="0"/>
              </a:rPr>
              <a:t>Ocean Spectrum: Modified Durden </a:t>
            </a:r>
            <a:r>
              <a:rPr lang="en-US" altLang="zh-CN" sz="2000" dirty="0" err="1">
                <a:cs typeface="Times New Roman" panose="02020603050405020304" pitchFamily="18" charset="0"/>
              </a:rPr>
              <a:t>Vessecky</a:t>
            </a:r>
            <a:r>
              <a:rPr lang="en-US" altLang="zh-CN" sz="2000" dirty="0">
                <a:cs typeface="Times New Roman" panose="02020603050405020304" pitchFamily="18" charset="0"/>
              </a:rPr>
              <a:t> (1991)</a:t>
            </a:r>
          </a:p>
          <a:p>
            <a:r>
              <a:rPr lang="en-US" altLang="zh-CN" sz="2000" dirty="0">
                <a:cs typeface="Times New Roman" panose="02020603050405020304" pitchFamily="18" charset="0"/>
              </a:rPr>
              <a:t>Permittivity: Liu and Weng:(2011)</a:t>
            </a:r>
          </a:p>
          <a:p>
            <a:r>
              <a:rPr lang="en-US" altLang="zh-CN" sz="2000" dirty="0">
                <a:cs typeface="Times New Roman" panose="02020603050405020304" pitchFamily="18" charset="0"/>
              </a:rPr>
              <a:t>Cutoff wavenumber</a:t>
            </a:r>
            <a:r>
              <a:rPr lang="zh-CN" altLang="en-US" sz="2000" dirty="0">
                <a:cs typeface="Times New Roman" panose="02020603050405020304" pitchFamily="18" charset="0"/>
              </a:rPr>
              <a:t> </a:t>
            </a:r>
            <a:r>
              <a:rPr lang="en-US" altLang="zh-CN" sz="2000" dirty="0">
                <a:cs typeface="Times New Roman" panose="02020603050405020304" pitchFamily="18" charset="0"/>
              </a:rPr>
              <a:t>:</a:t>
            </a:r>
            <a:r>
              <a:rPr lang="en-US" altLang="zh-CN" sz="2000" dirty="0" err="1">
                <a:cs typeface="Times New Roman" panose="02020603050405020304" pitchFamily="18" charset="0"/>
              </a:rPr>
              <a:t>Guissad</a:t>
            </a:r>
            <a:r>
              <a:rPr lang="en-US" altLang="zh-CN" sz="2000" dirty="0">
                <a:cs typeface="Times New Roman" panose="02020603050405020304" pitchFamily="18" charset="0"/>
              </a:rPr>
              <a:t> (1987</a:t>
            </a:r>
            <a:r>
              <a:rPr lang="zh-CN" altLang="en-US" sz="2000" dirty="0">
                <a:cs typeface="Times New Roman" panose="02020603050405020304" pitchFamily="18" charset="0"/>
              </a:rPr>
              <a:t>）</a:t>
            </a:r>
            <a:endParaRPr lang="en-US" altLang="zh-CN" sz="2000" dirty="0">
              <a:cs typeface="Times New Roman" panose="02020603050405020304" pitchFamily="18" charset="0"/>
            </a:endParaRPr>
          </a:p>
          <a:p>
            <a:r>
              <a:rPr lang="en-US" altLang="zh-CN" sz="2000" dirty="0">
                <a:cs typeface="Times New Roman" panose="02020603050405020304" pitchFamily="18" charset="0"/>
              </a:rPr>
              <a:t>Foam: </a:t>
            </a:r>
            <a:r>
              <a:rPr lang="en-US" altLang="zh-CN" sz="2000" dirty="0" err="1">
                <a:cs typeface="Times New Roman" panose="02020603050405020304" pitchFamily="18" charset="0"/>
              </a:rPr>
              <a:t>Monaha</a:t>
            </a:r>
            <a:r>
              <a:rPr lang="en-US" altLang="zh-CN" sz="2000" dirty="0">
                <a:cs typeface="Times New Roman" panose="02020603050405020304" pitchFamily="18" charset="0"/>
              </a:rPr>
              <a:t> (1986)</a:t>
            </a:r>
          </a:p>
          <a:p>
            <a:r>
              <a:rPr lang="en-US" altLang="zh-CN" sz="2000" dirty="0">
                <a:cs typeface="Times New Roman" panose="02020603050405020304" pitchFamily="18" charset="0"/>
              </a:rPr>
              <a:t>Foam Emissivity: </a:t>
            </a:r>
            <a:r>
              <a:rPr lang="en-US" altLang="zh-CN" sz="2000" dirty="0" err="1">
                <a:cs typeface="Times New Roman" panose="02020603050405020304" pitchFamily="18" charset="0"/>
              </a:rPr>
              <a:t>Stogryn</a:t>
            </a:r>
            <a:r>
              <a:rPr lang="en-US" altLang="zh-CN" sz="2000" dirty="0">
                <a:cs typeface="Times New Roman" panose="02020603050405020304" pitchFamily="18" charset="0"/>
              </a:rPr>
              <a:t> Foam (1972)</a:t>
            </a:r>
          </a:p>
          <a:p>
            <a:r>
              <a:rPr lang="en-US" altLang="zh-CN" sz="2000" dirty="0">
                <a:cs typeface="Times New Roman" panose="02020603050405020304" pitchFamily="18" charset="0"/>
              </a:rPr>
              <a:t>Hydrodynamic modulation, Reece (1978)</a:t>
            </a:r>
          </a:p>
        </p:txBody>
      </p:sp>
    </p:spTree>
    <p:extLst>
      <p:ext uri="{BB962C8B-B14F-4D97-AF65-F5344CB8AC3E}">
        <p14:creationId xmlns:p14="http://schemas.microsoft.com/office/powerpoint/2010/main" val="3765003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a:extLst>
              <a:ext uri="{FF2B5EF4-FFF2-40B4-BE49-F238E27FC236}">
                <a16:creationId xmlns:a16="http://schemas.microsoft.com/office/drawing/2014/main" id="{7771AB86-C330-400E-B175-4E355F0CCF45}"/>
              </a:ext>
            </a:extLst>
          </p:cNvPr>
          <p:cNvSpPr txBox="1">
            <a:spLocks/>
          </p:cNvSpPr>
          <p:nvPr/>
        </p:nvSpPr>
        <p:spPr>
          <a:xfrm>
            <a:off x="11582400" y="6400800"/>
            <a:ext cx="609600" cy="457200"/>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1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1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1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1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Times New Roman" panose="02020603050405020304" pitchFamily="18" charset="0"/>
                <a:ea typeface="MS PGothic" panose="020B0600070205080204" pitchFamily="34"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7AEBE6-9096-4804-8407-D9A98AB6E087}" type="slidenum">
              <a:rPr kumimoji="0" lang="en-US" sz="1200" b="0" i="0" u="none" strike="noStrike" kern="1200" cap="none" spc="0" normalizeH="0" baseline="0" noProof="0" smtClean="0">
                <a:ln>
                  <a:noFill/>
                </a:ln>
                <a:solidFill>
                  <a:srgbClr val="0C0D1A"/>
                </a:solidFill>
                <a:effectLst/>
                <a:uLnTx/>
                <a:uFillTx/>
                <a:latin typeface="Times New Roman" panose="02020603050405020304"/>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C0D1A"/>
              </a:solidFill>
              <a:effectLst/>
              <a:uLnTx/>
              <a:uFillTx/>
              <a:latin typeface="Times New Roman" panose="02020603050405020304"/>
              <a:ea typeface="MS PGothic" panose="020B0600070205080204" pitchFamily="34" charset="-128"/>
              <a:cs typeface="+mn-cs"/>
            </a:endParaRPr>
          </a:p>
        </p:txBody>
      </p:sp>
      <p:sp>
        <p:nvSpPr>
          <p:cNvPr id="15" name="标题 1">
            <a:extLst>
              <a:ext uri="{FF2B5EF4-FFF2-40B4-BE49-F238E27FC236}">
                <a16:creationId xmlns:a16="http://schemas.microsoft.com/office/drawing/2014/main" id="{88848F5E-89D2-4189-AD6F-E943F5A8C1EF}"/>
              </a:ext>
            </a:extLst>
          </p:cNvPr>
          <p:cNvSpPr txBox="1">
            <a:spLocks/>
          </p:cNvSpPr>
          <p:nvPr/>
        </p:nvSpPr>
        <p:spPr>
          <a:xfrm>
            <a:off x="0" y="52536"/>
            <a:ext cx="12192000" cy="5861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21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2800" b="1" i="0" u="none" strike="noStrike" kern="1200" cap="none" spc="0" normalizeH="0" baseline="0" noProof="0" dirty="0">
                <a:ln>
                  <a:noFill/>
                </a:ln>
                <a:solidFill>
                  <a:srgbClr val="0000FF"/>
                </a:solidFill>
                <a:effectLst/>
                <a:uLnTx/>
                <a:uFillTx/>
                <a:latin typeface="Times New Roman" panose="02020603050405020304" pitchFamily="18" charset="0"/>
                <a:ea typeface="华文中宋" panose="02010600040101010101" pitchFamily="2" charset="-122"/>
                <a:cs typeface="Times New Roman" panose="02020603050405020304" pitchFamily="18" charset="0"/>
              </a:rPr>
              <a:t>Ocean Permittivity Models </a:t>
            </a:r>
            <a:endParaRPr kumimoji="0" lang="zh-C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华文中宋" panose="02010600040101010101" pitchFamily="2" charset="-122"/>
              <a:cs typeface="Times New Roman" panose="02020603050405020304" pitchFamily="18" charset="0"/>
            </a:endParaRPr>
          </a:p>
        </p:txBody>
      </p:sp>
      <p:pic>
        <p:nvPicPr>
          <p:cNvPr id="3" name="图片 1">
            <a:extLst>
              <a:ext uri="{FF2B5EF4-FFF2-40B4-BE49-F238E27FC236}">
                <a16:creationId xmlns:a16="http://schemas.microsoft.com/office/drawing/2014/main" id="{29C79043-B567-F685-61A7-671B08EDBDE0}"/>
              </a:ext>
            </a:extLst>
          </p:cNvPr>
          <p:cNvPicPr>
            <a:picLocks noChangeAspect="1"/>
          </p:cNvPicPr>
          <p:nvPr/>
        </p:nvPicPr>
        <p:blipFill>
          <a:blip r:embed="rId3"/>
          <a:stretch>
            <a:fillRect/>
          </a:stretch>
        </p:blipFill>
        <p:spPr>
          <a:xfrm>
            <a:off x="3411914" y="813722"/>
            <a:ext cx="8262286" cy="5805264"/>
          </a:xfrm>
          <a:prstGeom prst="rect">
            <a:avLst/>
          </a:prstGeom>
          <a:noFill/>
          <a:ln w="9525">
            <a:noFill/>
          </a:ln>
        </p:spPr>
      </p:pic>
      <p:sp>
        <p:nvSpPr>
          <p:cNvPr id="4" name="Rectangle 49">
            <a:extLst>
              <a:ext uri="{FF2B5EF4-FFF2-40B4-BE49-F238E27FC236}">
                <a16:creationId xmlns:a16="http://schemas.microsoft.com/office/drawing/2014/main" id="{779DC3C1-0012-C186-8B20-0A2D3727E534}"/>
              </a:ext>
            </a:extLst>
          </p:cNvPr>
          <p:cNvSpPr txBox="1"/>
          <p:nvPr/>
        </p:nvSpPr>
        <p:spPr>
          <a:xfrm>
            <a:off x="117397" y="1364532"/>
            <a:ext cx="3170292" cy="2634179"/>
          </a:xfrm>
          <a:prstGeom prst="rect">
            <a:avLst/>
          </a:prstGeom>
          <a:ln w="12700">
            <a:miter lim="400000"/>
          </a:ln>
        </p:spPr>
        <p:txBody>
          <a:bodyPr wrap="square" lIns="45718" tIns="45718" rIns="45718" bIns="45718">
            <a:spAutoFit/>
          </a:bodyPr>
          <a:lstStyle/>
          <a:p>
            <a:pPr>
              <a:lnSpc>
                <a:spcPct val="150000"/>
              </a:lnSpc>
              <a:defRPr sz="2000" b="1">
                <a:solidFill>
                  <a:srgbClr val="595959"/>
                </a:solidFill>
                <a:latin typeface="Microsoft YaHei" panose="020B0503020204020204" charset="-122"/>
                <a:ea typeface="Microsoft YaHei" panose="020B0503020204020204" charset="-122"/>
                <a:cs typeface="Microsoft YaHei" panose="020B0503020204020204" charset="-122"/>
                <a:sym typeface="Microsoft YaHei" panose="020B0503020204020204" charset="-122"/>
              </a:defRPr>
            </a:pPr>
            <a:r>
              <a:rPr lang="en-US" altLang="zh-CN" sz="1600" b="1" dirty="0">
                <a:solidFill>
                  <a:srgbClr val="595959"/>
                </a:solidFill>
                <a:ea typeface="Microsoft YaHei" panose="020B0503020204020204" charset="-122"/>
                <a:cs typeface="Times New Roman" panose="02020603050405020304" pitchFamily="18" charset="0"/>
              </a:rPr>
              <a:t>Single Debye Model</a:t>
            </a:r>
            <a:r>
              <a:rPr lang="zh-CN" altLang="en-US" sz="1600" b="1" dirty="0">
                <a:solidFill>
                  <a:srgbClr val="595959"/>
                </a:solidFill>
                <a:ea typeface="Microsoft YaHei" panose="020B0503020204020204" charset="-122"/>
                <a:cs typeface="Times New Roman" panose="02020603050405020304" pitchFamily="18" charset="0"/>
              </a:rPr>
              <a:t>（</a:t>
            </a:r>
            <a:r>
              <a:rPr lang="en-US" altLang="zh-CN" sz="1600" b="1" dirty="0">
                <a:solidFill>
                  <a:srgbClr val="595959"/>
                </a:solidFill>
                <a:ea typeface="Microsoft YaHei" panose="020B0503020204020204" charset="-122"/>
                <a:cs typeface="Times New Roman" panose="02020603050405020304" pitchFamily="18" charset="0"/>
              </a:rPr>
              <a:t>&lt;10GHz</a:t>
            </a:r>
            <a:r>
              <a:rPr lang="zh-CN" altLang="en-US" sz="1600" b="1" dirty="0">
                <a:solidFill>
                  <a:srgbClr val="595959"/>
                </a:solidFill>
                <a:ea typeface="Microsoft YaHei" panose="020B0503020204020204" charset="-122"/>
                <a:cs typeface="Times New Roman" panose="02020603050405020304" pitchFamily="18" charset="0"/>
              </a:rPr>
              <a:t>）</a:t>
            </a:r>
            <a:endParaRPr lang="en-US" altLang="zh-CN" sz="1600" b="1" dirty="0">
              <a:solidFill>
                <a:srgbClr val="595959"/>
              </a:solidFill>
              <a:ea typeface="Microsoft YaHei" panose="020B0503020204020204" charset="-122"/>
              <a:cs typeface="Times New Roman" panose="02020603050405020304" pitchFamily="18" charset="0"/>
            </a:endParaRPr>
          </a:p>
          <a:p>
            <a:pPr>
              <a:lnSpc>
                <a:spcPct val="150000"/>
              </a:lnSpc>
              <a:defRPr sz="2000" b="1">
                <a:solidFill>
                  <a:srgbClr val="595959"/>
                </a:solidFill>
                <a:latin typeface="Microsoft YaHei" panose="020B0503020204020204" charset="-122"/>
                <a:ea typeface="Microsoft YaHei" panose="020B0503020204020204" charset="-122"/>
                <a:cs typeface="Microsoft YaHei" panose="020B0503020204020204" charset="-122"/>
                <a:sym typeface="Microsoft YaHei" panose="020B0503020204020204" charset="-122"/>
              </a:defRPr>
            </a:pPr>
            <a:endParaRPr lang="en-US" altLang="zh-CN" sz="1600" b="1" dirty="0">
              <a:solidFill>
                <a:srgbClr val="595959"/>
              </a:solidFill>
              <a:ea typeface="Microsoft YaHei" panose="020B0503020204020204" charset="-122"/>
              <a:cs typeface="Times New Roman" panose="02020603050405020304" pitchFamily="18" charset="0"/>
            </a:endParaRPr>
          </a:p>
          <a:p>
            <a:pPr>
              <a:lnSpc>
                <a:spcPct val="150000"/>
              </a:lnSpc>
              <a:defRPr sz="2000" b="1">
                <a:solidFill>
                  <a:srgbClr val="595959"/>
                </a:solidFill>
                <a:latin typeface="Microsoft YaHei" panose="020B0503020204020204" charset="-122"/>
                <a:ea typeface="Microsoft YaHei" panose="020B0503020204020204" charset="-122"/>
                <a:cs typeface="Microsoft YaHei" panose="020B0503020204020204" charset="-122"/>
                <a:sym typeface="Microsoft YaHei" panose="020B0503020204020204" charset="-122"/>
              </a:defRPr>
            </a:pPr>
            <a:endParaRPr lang="en-US" altLang="zh-CN" sz="1600" b="1" dirty="0">
              <a:solidFill>
                <a:srgbClr val="595959"/>
              </a:solidFill>
              <a:ea typeface="Microsoft YaHei" panose="020B0503020204020204" charset="-122"/>
              <a:cs typeface="Times New Roman" panose="02020603050405020304" pitchFamily="18" charset="0"/>
            </a:endParaRPr>
          </a:p>
          <a:p>
            <a:pPr>
              <a:lnSpc>
                <a:spcPct val="150000"/>
              </a:lnSpc>
              <a:defRPr sz="2000" b="1">
                <a:solidFill>
                  <a:srgbClr val="595959"/>
                </a:solidFill>
                <a:latin typeface="Microsoft YaHei" panose="020B0503020204020204" charset="-122"/>
                <a:ea typeface="Microsoft YaHei" panose="020B0503020204020204" charset="-122"/>
                <a:cs typeface="Microsoft YaHei" panose="020B0503020204020204" charset="-122"/>
                <a:sym typeface="Microsoft YaHei" panose="020B0503020204020204" charset="-122"/>
              </a:defRPr>
            </a:pPr>
            <a:endParaRPr lang="en-US" altLang="zh-CN" sz="1600" b="1" dirty="0">
              <a:solidFill>
                <a:srgbClr val="595959"/>
              </a:solidFill>
              <a:ea typeface="Microsoft YaHei" panose="020B0503020204020204" charset="-122"/>
              <a:cs typeface="Times New Roman" panose="02020603050405020304" pitchFamily="18" charset="0"/>
            </a:endParaRPr>
          </a:p>
          <a:p>
            <a:pPr>
              <a:lnSpc>
                <a:spcPct val="150000"/>
              </a:lnSpc>
              <a:defRPr sz="2000" b="1">
                <a:solidFill>
                  <a:srgbClr val="595959"/>
                </a:solidFill>
                <a:latin typeface="Microsoft YaHei" panose="020B0503020204020204" charset="-122"/>
                <a:ea typeface="Microsoft YaHei" panose="020B0503020204020204" charset="-122"/>
                <a:cs typeface="Microsoft YaHei" panose="020B0503020204020204" charset="-122"/>
                <a:sym typeface="Microsoft YaHei" panose="020B0503020204020204" charset="-122"/>
              </a:defRPr>
            </a:pPr>
            <a:r>
              <a:rPr lang="en-US" altLang="zh-CN" sz="1600" b="1" dirty="0">
                <a:solidFill>
                  <a:srgbClr val="595959"/>
                </a:solidFill>
                <a:ea typeface="Microsoft YaHei" panose="020B0503020204020204" charset="-122"/>
                <a:cs typeface="Times New Roman" panose="02020603050405020304" pitchFamily="18" charset="0"/>
              </a:rPr>
              <a:t>Double Debye Model</a:t>
            </a:r>
            <a:r>
              <a:rPr lang="zh-CN" altLang="en-US" sz="1600" b="1" dirty="0">
                <a:solidFill>
                  <a:srgbClr val="595959"/>
                </a:solidFill>
                <a:ea typeface="Microsoft YaHei" panose="020B0503020204020204" charset="-122"/>
                <a:cs typeface="Times New Roman" panose="02020603050405020304" pitchFamily="18" charset="0"/>
              </a:rPr>
              <a:t>（</a:t>
            </a:r>
            <a:r>
              <a:rPr lang="en-US" altLang="zh-CN" sz="1600" b="1" dirty="0">
                <a:solidFill>
                  <a:srgbClr val="595959"/>
                </a:solidFill>
                <a:ea typeface="Microsoft YaHei" panose="020B0503020204020204" charset="-122"/>
                <a:cs typeface="Times New Roman" panose="02020603050405020304" pitchFamily="18" charset="0"/>
              </a:rPr>
              <a:t>&gt;10GHz</a:t>
            </a:r>
            <a:r>
              <a:rPr lang="zh-CN" altLang="en-US" sz="1600" b="1" dirty="0">
                <a:solidFill>
                  <a:srgbClr val="595959"/>
                </a:solidFill>
                <a:ea typeface="Microsoft YaHei" panose="020B0503020204020204" charset="-122"/>
                <a:cs typeface="Times New Roman" panose="02020603050405020304" pitchFamily="18" charset="0"/>
              </a:rPr>
              <a:t>）</a:t>
            </a:r>
            <a:endParaRPr lang="en-US" altLang="zh-CN" sz="1600" b="1" dirty="0">
              <a:solidFill>
                <a:srgbClr val="595959"/>
              </a:solidFill>
              <a:ea typeface="Microsoft YaHei" panose="020B0503020204020204" charset="-122"/>
              <a:cs typeface="Times New Roman" panose="02020603050405020304" pitchFamily="18" charset="0"/>
            </a:endParaRPr>
          </a:p>
        </p:txBody>
      </p:sp>
      <p:pic>
        <p:nvPicPr>
          <p:cNvPr id="5" name="图片 4">
            <a:extLst>
              <a:ext uri="{FF2B5EF4-FFF2-40B4-BE49-F238E27FC236}">
                <a16:creationId xmlns:a16="http://schemas.microsoft.com/office/drawing/2014/main" id="{E98B06C7-3775-3B5D-477A-D15216449904}"/>
              </a:ext>
            </a:extLst>
          </p:cNvPr>
          <p:cNvPicPr>
            <a:picLocks noChangeAspect="1"/>
          </p:cNvPicPr>
          <p:nvPr/>
        </p:nvPicPr>
        <p:blipFill>
          <a:blip r:embed="rId4"/>
          <a:stretch>
            <a:fillRect/>
          </a:stretch>
        </p:blipFill>
        <p:spPr>
          <a:xfrm>
            <a:off x="246021" y="4251785"/>
            <a:ext cx="2460987" cy="684889"/>
          </a:xfrm>
          <a:prstGeom prst="rect">
            <a:avLst/>
          </a:prstGeom>
        </p:spPr>
      </p:pic>
      <p:pic>
        <p:nvPicPr>
          <p:cNvPr id="6" name="图片 5">
            <a:extLst>
              <a:ext uri="{FF2B5EF4-FFF2-40B4-BE49-F238E27FC236}">
                <a16:creationId xmlns:a16="http://schemas.microsoft.com/office/drawing/2014/main" id="{D4C6C688-137B-2A7D-2D7A-760950C6BEFE}"/>
              </a:ext>
            </a:extLst>
          </p:cNvPr>
          <p:cNvPicPr>
            <a:picLocks noChangeAspect="1"/>
          </p:cNvPicPr>
          <p:nvPr/>
        </p:nvPicPr>
        <p:blipFill>
          <a:blip r:embed="rId5"/>
          <a:stretch>
            <a:fillRect/>
          </a:stretch>
        </p:blipFill>
        <p:spPr>
          <a:xfrm>
            <a:off x="117396" y="2302495"/>
            <a:ext cx="2718239" cy="586149"/>
          </a:xfrm>
          <a:prstGeom prst="rect">
            <a:avLst/>
          </a:prstGeom>
        </p:spPr>
      </p:pic>
      <p:sp>
        <p:nvSpPr>
          <p:cNvPr id="7" name="文本框 6">
            <a:extLst>
              <a:ext uri="{FF2B5EF4-FFF2-40B4-BE49-F238E27FC236}">
                <a16:creationId xmlns:a16="http://schemas.microsoft.com/office/drawing/2014/main" id="{6A84044C-3A7B-03B7-D446-33795D20FA1F}"/>
              </a:ext>
            </a:extLst>
          </p:cNvPr>
          <p:cNvSpPr txBox="1"/>
          <p:nvPr/>
        </p:nvSpPr>
        <p:spPr>
          <a:xfrm>
            <a:off x="289721" y="5305961"/>
            <a:ext cx="2825643" cy="1323439"/>
          </a:xfrm>
          <a:prstGeom prst="rect">
            <a:avLst/>
          </a:prstGeom>
          <a:noFill/>
        </p:spPr>
        <p:txBody>
          <a:bodyPr wrap="square" rtlCol="0">
            <a:spAutoFit/>
          </a:bodyPr>
          <a:lstStyle/>
          <a:p>
            <a:pPr marL="285750" indent="-285750">
              <a:buFont typeface="Arial" panose="020B0604020202020204" pitchFamily="34" charset="0"/>
              <a:buChar char="•"/>
            </a:pPr>
            <a:r>
              <a:rPr lang="en-US" altLang="zh-CN" sz="1600" b="1" dirty="0">
                <a:solidFill>
                  <a:srgbClr val="595959"/>
                </a:solidFill>
                <a:ea typeface="Microsoft YaHei" panose="020B0503020204020204" charset="-122"/>
                <a:cs typeface="Times New Roman" panose="02020603050405020304" pitchFamily="18" charset="0"/>
              </a:rPr>
              <a:t>Klein model works well at lower frequencies (&lt;10 </a:t>
            </a:r>
            <a:r>
              <a:rPr lang="en-US" altLang="zh-CN" sz="1600" b="1" dirty="0" err="1">
                <a:solidFill>
                  <a:srgbClr val="595959"/>
                </a:solidFill>
                <a:ea typeface="Microsoft YaHei" panose="020B0503020204020204" charset="-122"/>
                <a:cs typeface="Times New Roman" panose="02020603050405020304" pitchFamily="18" charset="0"/>
              </a:rPr>
              <a:t>Ghz</a:t>
            </a:r>
            <a:r>
              <a:rPr lang="en-US" altLang="zh-CN" sz="1600" b="1" dirty="0">
                <a:solidFill>
                  <a:srgbClr val="595959"/>
                </a:solidFill>
                <a:ea typeface="Microsoft YaHei" panose="020B0503020204020204" charset="-122"/>
                <a:cs typeface="Times New Roman" panose="02020603050405020304" pitchFamily="18" charset="0"/>
              </a:rPr>
              <a:t>)</a:t>
            </a:r>
            <a:endParaRPr lang="zh-CN" altLang="en-US" sz="1600" b="1" dirty="0">
              <a:solidFill>
                <a:srgbClr val="595959"/>
              </a:solidFill>
              <a:ea typeface="Microsoft YaHei" panose="020B0503020204020204" charset="-122"/>
              <a:cs typeface="Times New Roman" panose="02020603050405020304" pitchFamily="18" charset="0"/>
            </a:endParaRPr>
          </a:p>
          <a:p>
            <a:pPr marL="285750" indent="-285750">
              <a:buFont typeface="Arial" panose="020B0604020202020204" pitchFamily="34" charset="0"/>
              <a:buChar char="•"/>
            </a:pPr>
            <a:r>
              <a:rPr lang="en-US" altLang="zh-CN" sz="1600" b="1" dirty="0">
                <a:solidFill>
                  <a:srgbClr val="595959"/>
                </a:solidFill>
                <a:ea typeface="Microsoft YaHei" panose="020B0503020204020204" charset="-122"/>
                <a:cs typeface="Times New Roman" panose="02020603050405020304" pitchFamily="18" charset="0"/>
              </a:rPr>
              <a:t>Liu and Klein models are closer at lower frequencies </a:t>
            </a:r>
            <a:endParaRPr lang="zh-CN" altLang="en-US" sz="1600" b="1" dirty="0">
              <a:solidFill>
                <a:srgbClr val="595959"/>
              </a:solidFill>
              <a:ea typeface="Microsoft YaHei" panose="020B0503020204020204" charset="-122"/>
              <a:cs typeface="Times New Roman" panose="02020603050405020304" pitchFamily="18" charset="0"/>
            </a:endParaRPr>
          </a:p>
        </p:txBody>
      </p:sp>
    </p:spTree>
    <p:extLst>
      <p:ext uri="{BB962C8B-B14F-4D97-AF65-F5344CB8AC3E}">
        <p14:creationId xmlns:p14="http://schemas.microsoft.com/office/powerpoint/2010/main" val="2514132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a:extLst>
              <a:ext uri="{FF2B5EF4-FFF2-40B4-BE49-F238E27FC236}">
                <a16:creationId xmlns:a16="http://schemas.microsoft.com/office/drawing/2014/main" id="{7771AB86-C330-400E-B175-4E355F0CCF45}"/>
              </a:ext>
            </a:extLst>
          </p:cNvPr>
          <p:cNvSpPr txBox="1">
            <a:spLocks/>
          </p:cNvSpPr>
          <p:nvPr/>
        </p:nvSpPr>
        <p:spPr>
          <a:xfrm>
            <a:off x="11582400" y="6400800"/>
            <a:ext cx="609600" cy="457200"/>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1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1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1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1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Times New Roman" panose="02020603050405020304" pitchFamily="18" charset="0"/>
                <a:ea typeface="MS PGothic" panose="020B0600070205080204" pitchFamily="34"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7AEBE6-9096-4804-8407-D9A98AB6E087}" type="slidenum">
              <a:rPr kumimoji="0" lang="en-US" sz="1200" b="0" i="0" u="none" strike="noStrike" kern="1200" cap="none" spc="0" normalizeH="0" baseline="0" noProof="0" smtClean="0">
                <a:ln>
                  <a:noFill/>
                </a:ln>
                <a:solidFill>
                  <a:srgbClr val="0C0D1A"/>
                </a:solidFill>
                <a:effectLst/>
                <a:uLnTx/>
                <a:uFillTx/>
                <a:latin typeface="Times New Roman" panose="02020603050405020304"/>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C0D1A"/>
              </a:solidFill>
              <a:effectLst/>
              <a:uLnTx/>
              <a:uFillTx/>
              <a:latin typeface="Times New Roman" panose="02020603050405020304"/>
              <a:ea typeface="MS PGothic" panose="020B0600070205080204" pitchFamily="34" charset="-128"/>
              <a:cs typeface="+mn-cs"/>
            </a:endParaRPr>
          </a:p>
        </p:txBody>
      </p:sp>
      <p:sp>
        <p:nvSpPr>
          <p:cNvPr id="15" name="标题 1">
            <a:extLst>
              <a:ext uri="{FF2B5EF4-FFF2-40B4-BE49-F238E27FC236}">
                <a16:creationId xmlns:a16="http://schemas.microsoft.com/office/drawing/2014/main" id="{88848F5E-89D2-4189-AD6F-E943F5A8C1EF}"/>
              </a:ext>
            </a:extLst>
          </p:cNvPr>
          <p:cNvSpPr txBox="1">
            <a:spLocks/>
          </p:cNvSpPr>
          <p:nvPr/>
        </p:nvSpPr>
        <p:spPr>
          <a:xfrm>
            <a:off x="-24680" y="44624"/>
            <a:ext cx="12192000" cy="609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21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2800" b="1" i="0" u="none" strike="noStrike" kern="1200" cap="none" spc="0" normalizeH="0" baseline="0" noProof="0" dirty="0">
                <a:ln>
                  <a:noFill/>
                </a:ln>
                <a:solidFill>
                  <a:srgbClr val="0000FF"/>
                </a:solidFill>
                <a:effectLst/>
                <a:uLnTx/>
                <a:uFillTx/>
                <a:latin typeface="Times New Roman" panose="02020603050405020304" pitchFamily="18" charset="0"/>
                <a:ea typeface="华文中宋" panose="02010600040101010101" pitchFamily="2" charset="-122"/>
                <a:cs typeface="Times New Roman" panose="02020603050405020304" pitchFamily="18" charset="0"/>
              </a:rPr>
              <a:t>Modified Durden-</a:t>
            </a:r>
            <a:r>
              <a:rPr kumimoji="0" lang="en-US" altLang="zh-CN" sz="2800" b="1" i="0" u="none" strike="noStrike" kern="1200" cap="none" spc="0" normalizeH="0" baseline="0" noProof="0" dirty="0" err="1">
                <a:ln>
                  <a:noFill/>
                </a:ln>
                <a:solidFill>
                  <a:srgbClr val="0000FF"/>
                </a:solidFill>
                <a:effectLst/>
                <a:uLnTx/>
                <a:uFillTx/>
                <a:latin typeface="Times New Roman" panose="02020603050405020304" pitchFamily="18" charset="0"/>
                <a:ea typeface="华文中宋" panose="02010600040101010101" pitchFamily="2" charset="-122"/>
                <a:cs typeface="Times New Roman" panose="02020603050405020304" pitchFamily="18" charset="0"/>
              </a:rPr>
              <a:t>Vesecky</a:t>
            </a:r>
            <a:r>
              <a:rPr kumimoji="0" lang="en-US" altLang="zh-CN" sz="2800" b="1" i="0" u="none" strike="noStrike" kern="1200" cap="none" spc="0" normalizeH="0" baseline="0" noProof="0" dirty="0">
                <a:ln>
                  <a:noFill/>
                </a:ln>
                <a:solidFill>
                  <a:srgbClr val="0000FF"/>
                </a:solidFill>
                <a:effectLst/>
                <a:uLnTx/>
                <a:uFillTx/>
                <a:latin typeface="Times New Roman" panose="02020603050405020304" pitchFamily="18" charset="0"/>
                <a:ea typeface="华文中宋" panose="02010600040101010101" pitchFamily="2" charset="-122"/>
                <a:cs typeface="Times New Roman" panose="02020603050405020304" pitchFamily="18" charset="0"/>
              </a:rPr>
              <a:t> Ocean Roughness Spectrum </a:t>
            </a:r>
            <a:endParaRPr kumimoji="0" lang="zh-C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华文中宋" panose="02010600040101010101" pitchFamily="2" charset="-122"/>
              <a:cs typeface="Times New Roman" panose="02020603050405020304" pitchFamily="18" charset="0"/>
            </a:endParaRPr>
          </a:p>
        </p:txBody>
      </p:sp>
      <p:pic>
        <p:nvPicPr>
          <p:cNvPr id="5" name="图片 1">
            <a:extLst>
              <a:ext uri="{FF2B5EF4-FFF2-40B4-BE49-F238E27FC236}">
                <a16:creationId xmlns:a16="http://schemas.microsoft.com/office/drawing/2014/main" id="{041C0343-8CA1-8697-47EE-2D2899ED75EB}"/>
              </a:ext>
            </a:extLst>
          </p:cNvPr>
          <p:cNvPicPr>
            <a:picLocks noChangeAspect="1"/>
          </p:cNvPicPr>
          <p:nvPr/>
        </p:nvPicPr>
        <p:blipFill>
          <a:blip r:embed="rId2"/>
          <a:stretch>
            <a:fillRect/>
          </a:stretch>
        </p:blipFill>
        <p:spPr>
          <a:xfrm>
            <a:off x="5951984" y="980728"/>
            <a:ext cx="5497677" cy="3058674"/>
          </a:xfrm>
          <a:prstGeom prst="rect">
            <a:avLst/>
          </a:prstGeom>
          <a:noFill/>
          <a:ln w="9525">
            <a:noFill/>
          </a:ln>
        </p:spPr>
      </p:pic>
      <p:pic>
        <p:nvPicPr>
          <p:cNvPr id="7" name="图片 1">
            <a:extLst>
              <a:ext uri="{FF2B5EF4-FFF2-40B4-BE49-F238E27FC236}">
                <a16:creationId xmlns:a16="http://schemas.microsoft.com/office/drawing/2014/main" id="{5D067BA6-7829-8516-0817-20567C55B7D0}"/>
              </a:ext>
            </a:extLst>
          </p:cNvPr>
          <p:cNvPicPr>
            <a:picLocks noChangeAspect="1"/>
          </p:cNvPicPr>
          <p:nvPr/>
        </p:nvPicPr>
        <p:blipFill>
          <a:blip r:embed="rId3"/>
          <a:stretch>
            <a:fillRect/>
          </a:stretch>
        </p:blipFill>
        <p:spPr>
          <a:xfrm>
            <a:off x="6096000" y="4005064"/>
            <a:ext cx="3305810" cy="639832"/>
          </a:xfrm>
          <a:prstGeom prst="rect">
            <a:avLst/>
          </a:prstGeom>
          <a:noFill/>
          <a:ln w="9525">
            <a:noFill/>
          </a:ln>
        </p:spPr>
      </p:pic>
      <p:grpSp>
        <p:nvGrpSpPr>
          <p:cNvPr id="9" name="组合 4">
            <a:extLst>
              <a:ext uri="{FF2B5EF4-FFF2-40B4-BE49-F238E27FC236}">
                <a16:creationId xmlns:a16="http://schemas.microsoft.com/office/drawing/2014/main" id="{AB2EE32C-7D37-EAA4-9C3A-A4E3F607CFF6}"/>
              </a:ext>
            </a:extLst>
          </p:cNvPr>
          <p:cNvGrpSpPr/>
          <p:nvPr/>
        </p:nvGrpSpPr>
        <p:grpSpPr>
          <a:xfrm>
            <a:off x="6216913" y="4651096"/>
            <a:ext cx="785010" cy="753859"/>
            <a:chOff x="2837" y="4200"/>
            <a:chExt cx="1236" cy="1187"/>
          </a:xfrm>
        </p:grpSpPr>
        <p:graphicFrame>
          <p:nvGraphicFramePr>
            <p:cNvPr id="11" name="Object 19">
              <a:extLst>
                <a:ext uri="{FF2B5EF4-FFF2-40B4-BE49-F238E27FC236}">
                  <a16:creationId xmlns:a16="http://schemas.microsoft.com/office/drawing/2014/main" id="{576755EC-A1BA-A07F-9C02-28F570B0DCD1}"/>
                </a:ext>
              </a:extLst>
            </p:cNvPr>
            <p:cNvGraphicFramePr/>
            <p:nvPr/>
          </p:nvGraphicFramePr>
          <p:xfrm>
            <a:off x="2837" y="4200"/>
            <a:ext cx="792" cy="480"/>
          </p:xfrm>
          <a:graphic>
            <a:graphicData uri="http://schemas.openxmlformats.org/presentationml/2006/ole">
              <mc:AlternateContent xmlns:mc="http://schemas.openxmlformats.org/markup-compatibility/2006">
                <mc:Choice xmlns:v="urn:schemas-microsoft-com:vml" Requires="v">
                  <p:oleObj r:id="rId4" imgW="317500" imgH="190500" progId="Equation.DSMT4">
                    <p:embed/>
                  </p:oleObj>
                </mc:Choice>
                <mc:Fallback>
                  <p:oleObj r:id="rId4" imgW="317500" imgH="190500" progId="Equation.DSMT4">
                    <p:embed/>
                    <p:pic>
                      <p:nvPicPr>
                        <p:cNvPr id="11" name="Object 19">
                          <a:extLst>
                            <a:ext uri="{FF2B5EF4-FFF2-40B4-BE49-F238E27FC236}">
                              <a16:creationId xmlns:a16="http://schemas.microsoft.com/office/drawing/2014/main" id="{576755EC-A1BA-A07F-9C02-28F570B0DCD1}"/>
                            </a:ext>
                          </a:extLst>
                        </p:cNvPr>
                        <p:cNvPicPr/>
                        <p:nvPr/>
                      </p:nvPicPr>
                      <p:blipFill>
                        <a:blip r:embed="rId5"/>
                        <a:stretch>
                          <a:fillRect/>
                        </a:stretch>
                      </p:blipFill>
                      <p:spPr>
                        <a:xfrm>
                          <a:off x="2837" y="4200"/>
                          <a:ext cx="792" cy="480"/>
                        </a:xfrm>
                        <a:prstGeom prst="rect">
                          <a:avLst/>
                        </a:prstGeom>
                        <a:noFill/>
                        <a:ln w="38100">
                          <a:noFill/>
                          <a:miter/>
                        </a:ln>
                      </p:spPr>
                    </p:pic>
                  </p:oleObj>
                </mc:Fallback>
              </mc:AlternateContent>
            </a:graphicData>
          </a:graphic>
        </p:graphicFrame>
        <p:graphicFrame>
          <p:nvGraphicFramePr>
            <p:cNvPr id="13" name="Object 24">
              <a:extLst>
                <a:ext uri="{FF2B5EF4-FFF2-40B4-BE49-F238E27FC236}">
                  <a16:creationId xmlns:a16="http://schemas.microsoft.com/office/drawing/2014/main" id="{6F4AA5F9-F7DA-B2A8-861D-D5FF10F7DEA3}"/>
                </a:ext>
              </a:extLst>
            </p:cNvPr>
            <p:cNvGraphicFramePr/>
            <p:nvPr/>
          </p:nvGraphicFramePr>
          <p:xfrm>
            <a:off x="2873" y="4920"/>
            <a:ext cx="1200" cy="467"/>
          </p:xfrm>
          <a:graphic>
            <a:graphicData uri="http://schemas.openxmlformats.org/presentationml/2006/ole">
              <mc:AlternateContent xmlns:mc="http://schemas.openxmlformats.org/markup-compatibility/2006">
                <mc:Choice xmlns:v="urn:schemas-microsoft-com:vml" Requires="v">
                  <p:oleObj r:id="rId6" imgW="469900" imgH="190500" progId="Equation.DSMT4">
                    <p:embed/>
                  </p:oleObj>
                </mc:Choice>
                <mc:Fallback>
                  <p:oleObj r:id="rId6" imgW="469900" imgH="190500" progId="Equation.DSMT4">
                    <p:embed/>
                    <p:pic>
                      <p:nvPicPr>
                        <p:cNvPr id="13" name="Object 24">
                          <a:extLst>
                            <a:ext uri="{FF2B5EF4-FFF2-40B4-BE49-F238E27FC236}">
                              <a16:creationId xmlns:a16="http://schemas.microsoft.com/office/drawing/2014/main" id="{6F4AA5F9-F7DA-B2A8-861D-D5FF10F7DEA3}"/>
                            </a:ext>
                          </a:extLst>
                        </p:cNvPr>
                        <p:cNvPicPr/>
                        <p:nvPr/>
                      </p:nvPicPr>
                      <p:blipFill>
                        <a:blip r:embed="rId7"/>
                        <a:stretch>
                          <a:fillRect/>
                        </a:stretch>
                      </p:blipFill>
                      <p:spPr>
                        <a:xfrm>
                          <a:off x="2873" y="4920"/>
                          <a:ext cx="1200" cy="467"/>
                        </a:xfrm>
                        <a:prstGeom prst="rect">
                          <a:avLst/>
                        </a:prstGeom>
                        <a:noFill/>
                        <a:ln w="38100">
                          <a:noFill/>
                          <a:miter/>
                        </a:ln>
                      </p:spPr>
                    </p:pic>
                  </p:oleObj>
                </mc:Fallback>
              </mc:AlternateContent>
            </a:graphicData>
          </a:graphic>
        </p:graphicFrame>
      </p:grpSp>
      <p:grpSp>
        <p:nvGrpSpPr>
          <p:cNvPr id="17" name="组合 15">
            <a:extLst>
              <a:ext uri="{FF2B5EF4-FFF2-40B4-BE49-F238E27FC236}">
                <a16:creationId xmlns:a16="http://schemas.microsoft.com/office/drawing/2014/main" id="{6870FA74-FECA-94C8-B9F6-06DE55717532}"/>
              </a:ext>
            </a:extLst>
          </p:cNvPr>
          <p:cNvGrpSpPr/>
          <p:nvPr/>
        </p:nvGrpSpPr>
        <p:grpSpPr>
          <a:xfrm>
            <a:off x="6267287" y="5530819"/>
            <a:ext cx="4653249" cy="1064493"/>
            <a:chOff x="6711" y="7617"/>
            <a:chExt cx="7204" cy="1610"/>
          </a:xfrm>
        </p:grpSpPr>
        <p:grpSp>
          <p:nvGrpSpPr>
            <p:cNvPr id="18" name="组合 9">
              <a:extLst>
                <a:ext uri="{FF2B5EF4-FFF2-40B4-BE49-F238E27FC236}">
                  <a16:creationId xmlns:a16="http://schemas.microsoft.com/office/drawing/2014/main" id="{8DC81646-CC46-5C2F-180C-EE94BC5B9759}"/>
                </a:ext>
              </a:extLst>
            </p:cNvPr>
            <p:cNvGrpSpPr/>
            <p:nvPr/>
          </p:nvGrpSpPr>
          <p:grpSpPr>
            <a:xfrm>
              <a:off x="6711" y="7617"/>
              <a:ext cx="6000" cy="1610"/>
              <a:chOff x="877" y="8196"/>
              <a:chExt cx="7649" cy="2039"/>
            </a:xfrm>
          </p:grpSpPr>
          <p:graphicFrame>
            <p:nvGraphicFramePr>
              <p:cNvPr id="22" name="对象 7">
                <a:hlinkClick r:id="" action="ppaction://ole?verb=0"/>
                <a:extLst>
                  <a:ext uri="{FF2B5EF4-FFF2-40B4-BE49-F238E27FC236}">
                    <a16:creationId xmlns:a16="http://schemas.microsoft.com/office/drawing/2014/main" id="{D0F5AE65-E48A-C901-B870-678E3E31BC31}"/>
                  </a:ext>
                </a:extLst>
              </p:cNvPr>
              <p:cNvGraphicFramePr>
                <a:graphicFrameLocks noChangeAspect="1"/>
              </p:cNvGraphicFramePr>
              <p:nvPr/>
            </p:nvGraphicFramePr>
            <p:xfrm>
              <a:off x="877" y="8196"/>
              <a:ext cx="7649" cy="649"/>
            </p:xfrm>
            <a:graphic>
              <a:graphicData uri="http://schemas.openxmlformats.org/presentationml/2006/ole">
                <mc:AlternateContent xmlns:mc="http://schemas.openxmlformats.org/markup-compatibility/2006">
                  <mc:Choice xmlns:v="urn:schemas-microsoft-com:vml" Requires="v">
                    <p:oleObj r:id="rId8" imgW="2984500" imgH="254000" progId="Equation.KSEE3">
                      <p:embed/>
                    </p:oleObj>
                  </mc:Choice>
                  <mc:Fallback>
                    <p:oleObj r:id="rId8" imgW="2984500" imgH="254000" progId="Equation.KSEE3">
                      <p:embed/>
                      <p:pic>
                        <p:nvPicPr>
                          <p:cNvPr id="22" name="对象 7">
                            <a:hlinkClick r:id="" action="ppaction://ole?verb=0"/>
                            <a:extLst>
                              <a:ext uri="{FF2B5EF4-FFF2-40B4-BE49-F238E27FC236}">
                                <a16:creationId xmlns:a16="http://schemas.microsoft.com/office/drawing/2014/main" id="{D0F5AE65-E48A-C901-B870-678E3E31BC31}"/>
                              </a:ext>
                            </a:extLst>
                          </p:cNvPr>
                          <p:cNvPicPr/>
                          <p:nvPr/>
                        </p:nvPicPr>
                        <p:blipFill>
                          <a:blip r:embed="rId9"/>
                          <a:stretch>
                            <a:fillRect/>
                          </a:stretch>
                        </p:blipFill>
                        <p:spPr>
                          <a:xfrm>
                            <a:off x="877" y="8196"/>
                            <a:ext cx="7649" cy="649"/>
                          </a:xfrm>
                          <a:prstGeom prst="rect">
                            <a:avLst/>
                          </a:prstGeom>
                          <a:noFill/>
                          <a:ln w="38100">
                            <a:noFill/>
                            <a:miter/>
                          </a:ln>
                        </p:spPr>
                      </p:pic>
                    </p:oleObj>
                  </mc:Fallback>
                </mc:AlternateContent>
              </a:graphicData>
            </a:graphic>
          </p:graphicFrame>
          <p:graphicFrame>
            <p:nvGraphicFramePr>
              <p:cNvPr id="23" name="对象 8">
                <a:hlinkClick r:id="" action="ppaction://ole?verb=0"/>
                <a:extLst>
                  <a:ext uri="{FF2B5EF4-FFF2-40B4-BE49-F238E27FC236}">
                    <a16:creationId xmlns:a16="http://schemas.microsoft.com/office/drawing/2014/main" id="{51DA14A6-9BE5-9F4F-378E-362300653D46}"/>
                  </a:ext>
                </a:extLst>
              </p:cNvPr>
              <p:cNvGraphicFramePr>
                <a:graphicFrameLocks noChangeAspect="1"/>
              </p:cNvGraphicFramePr>
              <p:nvPr/>
            </p:nvGraphicFramePr>
            <p:xfrm>
              <a:off x="877" y="9129"/>
              <a:ext cx="4510" cy="1106"/>
            </p:xfrm>
            <a:graphic>
              <a:graphicData uri="http://schemas.openxmlformats.org/presentationml/2006/ole">
                <mc:AlternateContent xmlns:mc="http://schemas.openxmlformats.org/markup-compatibility/2006">
                  <mc:Choice xmlns:v="urn:schemas-microsoft-com:vml" Requires="v">
                    <p:oleObj r:id="rId10" imgW="1816100" imgH="444500" progId="Equation.KSEE3">
                      <p:embed/>
                    </p:oleObj>
                  </mc:Choice>
                  <mc:Fallback>
                    <p:oleObj r:id="rId10" imgW="1816100" imgH="444500" progId="Equation.KSEE3">
                      <p:embed/>
                      <p:pic>
                        <p:nvPicPr>
                          <p:cNvPr id="23" name="对象 8">
                            <a:hlinkClick r:id="" action="ppaction://ole?verb=0"/>
                            <a:extLst>
                              <a:ext uri="{FF2B5EF4-FFF2-40B4-BE49-F238E27FC236}">
                                <a16:creationId xmlns:a16="http://schemas.microsoft.com/office/drawing/2014/main" id="{51DA14A6-9BE5-9F4F-378E-362300653D46}"/>
                              </a:ext>
                            </a:extLst>
                          </p:cNvPr>
                          <p:cNvPicPr/>
                          <p:nvPr/>
                        </p:nvPicPr>
                        <p:blipFill>
                          <a:blip r:embed="rId11"/>
                          <a:stretch>
                            <a:fillRect/>
                          </a:stretch>
                        </p:blipFill>
                        <p:spPr>
                          <a:xfrm>
                            <a:off x="877" y="9129"/>
                            <a:ext cx="4510" cy="1106"/>
                          </a:xfrm>
                          <a:prstGeom prst="rect">
                            <a:avLst/>
                          </a:prstGeom>
                          <a:noFill/>
                          <a:ln w="38100">
                            <a:noFill/>
                            <a:miter/>
                          </a:ln>
                        </p:spPr>
                      </p:pic>
                    </p:oleObj>
                  </mc:Fallback>
                </mc:AlternateContent>
              </a:graphicData>
            </a:graphic>
          </p:graphicFrame>
        </p:grpSp>
        <p:grpSp>
          <p:nvGrpSpPr>
            <p:cNvPr id="19" name="组合 11">
              <a:extLst>
                <a:ext uri="{FF2B5EF4-FFF2-40B4-BE49-F238E27FC236}">
                  <a16:creationId xmlns:a16="http://schemas.microsoft.com/office/drawing/2014/main" id="{8AEF1792-EBB0-C5C7-347B-338B5CE91E23}"/>
                </a:ext>
              </a:extLst>
            </p:cNvPr>
            <p:cNvGrpSpPr/>
            <p:nvPr/>
          </p:nvGrpSpPr>
          <p:grpSpPr>
            <a:xfrm>
              <a:off x="12804" y="7727"/>
              <a:ext cx="1111" cy="1364"/>
              <a:chOff x="11953" y="5623"/>
              <a:chExt cx="1111" cy="1364"/>
            </a:xfrm>
          </p:grpSpPr>
          <p:sp>
            <p:nvSpPr>
              <p:cNvPr id="20" name="Rectangle 55">
                <a:extLst>
                  <a:ext uri="{FF2B5EF4-FFF2-40B4-BE49-F238E27FC236}">
                    <a16:creationId xmlns:a16="http://schemas.microsoft.com/office/drawing/2014/main" id="{4AC6386E-5AE1-5887-CDF9-DD60727EB7BC}"/>
                  </a:ext>
                </a:extLst>
              </p:cNvPr>
              <p:cNvSpPr/>
              <p:nvPr/>
            </p:nvSpPr>
            <p:spPr>
              <a:xfrm>
                <a:off x="11953" y="5623"/>
                <a:ext cx="1111" cy="483"/>
              </a:xfrm>
              <a:prstGeom prst="rect">
                <a:avLst/>
              </a:prstGeom>
              <a:noFill/>
              <a:ln w="9525">
                <a:noFill/>
              </a:ln>
            </p:spPr>
            <p:txBody>
              <a:bodyPr wrap="none"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K &lt; K</a:t>
                </a:r>
                <a:r>
                  <a:rPr kumimoji="0" lang="en-US" altLang="zh-CN" sz="1400" b="0"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mn-cs"/>
                  </a:rPr>
                  <a:t>j</a:t>
                </a:r>
                <a:r>
                  <a:rPr kumimoji="0" lang="en-US" altLang="zh-CN" sz="1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a:t>
                </a:r>
              </a:p>
            </p:txBody>
          </p:sp>
          <p:sp>
            <p:nvSpPr>
              <p:cNvPr id="21" name="Rectangle 55">
                <a:extLst>
                  <a:ext uri="{FF2B5EF4-FFF2-40B4-BE49-F238E27FC236}">
                    <a16:creationId xmlns:a16="http://schemas.microsoft.com/office/drawing/2014/main" id="{3C24A743-D1FA-9B30-8D81-05F6FA02E8A4}"/>
                  </a:ext>
                </a:extLst>
              </p:cNvPr>
              <p:cNvSpPr/>
              <p:nvPr/>
            </p:nvSpPr>
            <p:spPr>
              <a:xfrm>
                <a:off x="12023" y="6504"/>
                <a:ext cx="971" cy="483"/>
              </a:xfrm>
              <a:prstGeom prst="rect">
                <a:avLst/>
              </a:prstGeom>
              <a:noFill/>
              <a:ln w="9525">
                <a:noFill/>
              </a:ln>
            </p:spPr>
            <p:txBody>
              <a:bodyPr wrap="none"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K &gt;K</a:t>
                </a:r>
                <a:r>
                  <a:rPr kumimoji="0" lang="en-US" altLang="zh-CN" sz="1400" b="0"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mn-cs"/>
                  </a:rPr>
                  <a:t>j</a:t>
                </a:r>
                <a:r>
                  <a:rPr kumimoji="0" lang="en-US" altLang="zh-CN" sz="1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a:t>
                </a:r>
              </a:p>
            </p:txBody>
          </p:sp>
        </p:grpSp>
      </p:grpSp>
      <p:sp>
        <p:nvSpPr>
          <p:cNvPr id="2" name="文本框 1">
            <a:extLst>
              <a:ext uri="{FF2B5EF4-FFF2-40B4-BE49-F238E27FC236}">
                <a16:creationId xmlns:a16="http://schemas.microsoft.com/office/drawing/2014/main" id="{3DF5CEAC-9DAA-6B8A-037E-3973AF0541A4}"/>
              </a:ext>
            </a:extLst>
          </p:cNvPr>
          <p:cNvSpPr txBox="1"/>
          <p:nvPr/>
        </p:nvSpPr>
        <p:spPr>
          <a:xfrm>
            <a:off x="7195757" y="4690909"/>
            <a:ext cx="2206053" cy="73866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itchFamily="18" charset="0"/>
                <a:ea typeface="MS PGothic" pitchFamily="34" charset="-128"/>
                <a:cs typeface="+mn-cs"/>
              </a:rPr>
              <a:t>Full spectrum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imes New Roman" pitchFamily="18" charset="0"/>
              <a:ea typeface="MS PGothic"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itchFamily="18" charset="0"/>
                <a:ea typeface="MS PGothic" pitchFamily="34" charset="-128"/>
                <a:cs typeface="+mn-cs"/>
              </a:rPr>
              <a:t>Azimuthal dependent angle </a:t>
            </a:r>
          </a:p>
        </p:txBody>
      </p:sp>
      <p:sp>
        <p:nvSpPr>
          <p:cNvPr id="4" name="文本框 3">
            <a:extLst>
              <a:ext uri="{FF2B5EF4-FFF2-40B4-BE49-F238E27FC236}">
                <a16:creationId xmlns:a16="http://schemas.microsoft.com/office/drawing/2014/main" id="{B9FC0833-DDF0-B017-B0D4-F7CF37EA846C}"/>
              </a:ext>
            </a:extLst>
          </p:cNvPr>
          <p:cNvSpPr txBox="1"/>
          <p:nvPr/>
        </p:nvSpPr>
        <p:spPr>
          <a:xfrm>
            <a:off x="623392" y="1804448"/>
            <a:ext cx="4536504" cy="3477875"/>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S PGothic" pitchFamily="34" charset="-128"/>
                <a:cs typeface="+mn-cs"/>
              </a:rPr>
              <a:t>The scattering theory from Durden-</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S PGothic" pitchFamily="34" charset="-128"/>
                <a:cs typeface="+mn-cs"/>
              </a:rPr>
              <a:t>Vesecky</a:t>
            </a:r>
            <a:r>
              <a:rPr kumimoji="0" lang="en-US" sz="2000" b="0" i="0" u="none" strike="noStrike" kern="1200" cap="none" spc="0" normalizeH="0" baseline="0" noProof="0" dirty="0">
                <a:ln>
                  <a:noFill/>
                </a:ln>
                <a:solidFill>
                  <a:prstClr val="black"/>
                </a:solidFill>
                <a:effectLst/>
                <a:uLnTx/>
                <a:uFillTx/>
                <a:latin typeface="Times New Roman" pitchFamily="18" charset="0"/>
                <a:ea typeface="MS PGothic" pitchFamily="34" charset="-128"/>
                <a:cs typeface="+mn-cs"/>
              </a:rPr>
              <a:t> (DV) Spectrum  combined with two-scale model is valid for incidence angle of 0-70 degree. Its derived backscatter cross-section agrees well with airborne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S PGothic" pitchFamily="34" charset="-128"/>
                <a:cs typeface="+mn-cs"/>
              </a:rPr>
              <a:t>scatterometer</a:t>
            </a:r>
            <a:r>
              <a:rPr kumimoji="0" lang="en-US" sz="2000" b="0" i="0" u="none" strike="noStrike" kern="1200" cap="none" spc="0" normalizeH="0" baseline="0" noProof="0" dirty="0">
                <a:ln>
                  <a:noFill/>
                </a:ln>
                <a:solidFill>
                  <a:prstClr val="black"/>
                </a:solidFill>
                <a:effectLst/>
                <a:uLnTx/>
                <a:uFillTx/>
                <a:latin typeface="Times New Roman" pitchFamily="18" charset="0"/>
                <a:ea typeface="MS PGothic" pitchFamily="34" charset="-128"/>
                <a:cs typeface="+mn-cs"/>
              </a:rPr>
              <a:t> data (Durden,1985)</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Times New Roman" pitchFamily="18" charset="0"/>
              <a:ea typeface="MS PGothic" pitchFamily="34" charset="-128"/>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S PGothic" pitchFamily="34" charset="-128"/>
                <a:cs typeface="+mn-cs"/>
              </a:rPr>
              <a:t> DV spectrum amplitude is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S PGothic" pitchFamily="34" charset="-128"/>
                <a:cs typeface="+mn-cs"/>
              </a:rPr>
              <a:t>modfied</a:t>
            </a:r>
            <a:r>
              <a:rPr kumimoji="0" lang="en-US" sz="2000" b="0" i="0" u="none" strike="noStrike" kern="1200" cap="none" spc="0" normalizeH="0" baseline="0" noProof="0" dirty="0">
                <a:ln>
                  <a:noFill/>
                </a:ln>
                <a:solidFill>
                  <a:prstClr val="black"/>
                </a:solidFill>
                <a:effectLst/>
                <a:uLnTx/>
                <a:uFillTx/>
                <a:latin typeface="Times New Roman" pitchFamily="18" charset="0"/>
                <a:ea typeface="MS PGothic" pitchFamily="34" charset="-128"/>
                <a:cs typeface="+mn-cs"/>
              </a:rPr>
              <a:t> from 0.004 to 0.008, which is referred as Modified- DV. (Yueh, 1997)</a:t>
            </a:r>
          </a:p>
        </p:txBody>
      </p:sp>
    </p:spTree>
    <p:extLst>
      <p:ext uri="{BB962C8B-B14F-4D97-AF65-F5344CB8AC3E}">
        <p14:creationId xmlns:p14="http://schemas.microsoft.com/office/powerpoint/2010/main" val="3857579308"/>
      </p:ext>
    </p:extLst>
  </p:cSld>
  <p:clrMapOvr>
    <a:masterClrMapping/>
  </p:clrMapOvr>
</p:sld>
</file>

<file path=ppt/theme/theme1.xml><?xml version="1.0" encoding="utf-8"?>
<a:theme xmlns:a="http://schemas.openxmlformats.org/drawingml/2006/main" name="5_Blueprint">
  <a:themeElements>
    <a:clrScheme name="">
      <a:dk1>
        <a:srgbClr val="030305"/>
      </a:dk1>
      <a:lt1>
        <a:srgbClr val="FFFFFF"/>
      </a:lt1>
      <a:dk2>
        <a:srgbClr val="660066"/>
      </a:dk2>
      <a:lt2>
        <a:srgbClr val="B7C1EB"/>
      </a:lt2>
      <a:accent1>
        <a:srgbClr val="A587E7"/>
      </a:accent1>
      <a:accent2>
        <a:srgbClr val="B2B2B2"/>
      </a:accent2>
      <a:accent3>
        <a:srgbClr val="FFFFFF"/>
      </a:accent3>
      <a:accent4>
        <a:srgbClr val="020203"/>
      </a:accent4>
      <a:accent5>
        <a:srgbClr val="CFC3F1"/>
      </a:accent5>
      <a:accent6>
        <a:srgbClr val="A1A1A1"/>
      </a:accent6>
      <a:hlink>
        <a:srgbClr val="6F89F7"/>
      </a:hlink>
      <a:folHlink>
        <a:srgbClr val="CFDBFD"/>
      </a:folHlink>
    </a:clrScheme>
    <a:fontScheme name="Bluepri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Blueprint">
  <a:themeElements>
    <a:clrScheme name="">
      <a:dk1>
        <a:srgbClr val="030305"/>
      </a:dk1>
      <a:lt1>
        <a:srgbClr val="FFFFFF"/>
      </a:lt1>
      <a:dk2>
        <a:srgbClr val="660066"/>
      </a:dk2>
      <a:lt2>
        <a:srgbClr val="B7C1EB"/>
      </a:lt2>
      <a:accent1>
        <a:srgbClr val="A587E7"/>
      </a:accent1>
      <a:accent2>
        <a:srgbClr val="B2B2B2"/>
      </a:accent2>
      <a:accent3>
        <a:srgbClr val="FFFFFF"/>
      </a:accent3>
      <a:accent4>
        <a:srgbClr val="020203"/>
      </a:accent4>
      <a:accent5>
        <a:srgbClr val="CFC3F1"/>
      </a:accent5>
      <a:accent6>
        <a:srgbClr val="A1A1A1"/>
      </a:accent6>
      <a:hlink>
        <a:srgbClr val="6F89F7"/>
      </a:hlink>
      <a:folHlink>
        <a:srgbClr val="CFDBFD"/>
      </a:folHlink>
    </a:clrScheme>
    <a:fontScheme name="Bluepri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hw_clean_blu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ommitte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mmitte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mmitte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mmitte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mmitte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mmitte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mmitte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37995</TotalTime>
  <Words>1972</Words>
  <Application>Microsoft Office PowerPoint</Application>
  <PresentationFormat>宽屏</PresentationFormat>
  <Paragraphs>277</Paragraphs>
  <Slides>26</Slides>
  <Notes>15</Notes>
  <HiddenSlides>0</HiddenSlides>
  <MMClips>0</MMClips>
  <ScaleCrop>false</ScaleCrop>
  <HeadingPairs>
    <vt:vector size="8" baseType="variant">
      <vt:variant>
        <vt:lpstr>已用的字体</vt:lpstr>
      </vt:variant>
      <vt:variant>
        <vt:i4>12</vt:i4>
      </vt:variant>
      <vt:variant>
        <vt:lpstr>主题</vt:lpstr>
      </vt:variant>
      <vt:variant>
        <vt:i4>8</vt:i4>
      </vt:variant>
      <vt:variant>
        <vt:lpstr>嵌入 OLE 服务器</vt:lpstr>
      </vt:variant>
      <vt:variant>
        <vt:i4>3</vt:i4>
      </vt:variant>
      <vt:variant>
        <vt:lpstr>幻灯片标题</vt:lpstr>
      </vt:variant>
      <vt:variant>
        <vt:i4>26</vt:i4>
      </vt:variant>
    </vt:vector>
  </HeadingPairs>
  <TitlesOfParts>
    <vt:vector size="49" baseType="lpstr">
      <vt:lpstr>TimesNewRomanPSMT</vt:lpstr>
      <vt:lpstr>华文中宋</vt:lpstr>
      <vt:lpstr>Microsoft YaHei</vt:lpstr>
      <vt:lpstr>Arial</vt:lpstr>
      <vt:lpstr>Arial Black</vt:lpstr>
      <vt:lpstr>Calibri</vt:lpstr>
      <vt:lpstr>Calibri Light</vt:lpstr>
      <vt:lpstr>Cambria Math</vt:lpstr>
      <vt:lpstr>Symbol</vt:lpstr>
      <vt:lpstr>Tahoma</vt:lpstr>
      <vt:lpstr>Times New Roman</vt:lpstr>
      <vt:lpstr>Wingdings</vt:lpstr>
      <vt:lpstr>5_Blueprint</vt:lpstr>
      <vt:lpstr>14_Custom Design</vt:lpstr>
      <vt:lpstr>6_Blueprint</vt:lpstr>
      <vt:lpstr>7_Custom Design</vt:lpstr>
      <vt:lpstr>Office 主题</vt:lpstr>
      <vt:lpstr>6_hw_clean_blue</vt:lpstr>
      <vt:lpstr>20_Custom Design</vt:lpstr>
      <vt:lpstr>18_Custom Design</vt:lpstr>
      <vt:lpstr>Equation</vt:lpstr>
      <vt:lpstr>MathType 6.0 Equation</vt:lpstr>
      <vt:lpstr>Equation.KSEE3</vt:lpstr>
      <vt:lpstr>PowerPoint 演示文稿</vt:lpstr>
      <vt:lpstr>PowerPoint 演示文稿</vt:lpstr>
      <vt:lpstr>PowerPoint 演示文稿</vt:lpstr>
      <vt:lpstr> ARMS Modular Function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Summary and Conclusions</vt:lpstr>
    </vt:vector>
  </TitlesOfParts>
  <Company>NOAA/NESDIS/ORA &amp;JCSDA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JCSDA Briefing</dc:title>
  <dc:creator>Fuzhong Weng</dc:creator>
  <cp:lastModifiedBy>Fuzhong Weng</cp:lastModifiedBy>
  <cp:revision>2262</cp:revision>
  <cp:lastPrinted>2018-08-09T08:21:45Z</cp:lastPrinted>
  <dcterms:created xsi:type="dcterms:W3CDTF">2002-01-02T19:57:57Z</dcterms:created>
  <dcterms:modified xsi:type="dcterms:W3CDTF">2022-10-18T02:45:14Z</dcterms:modified>
</cp:coreProperties>
</file>