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1" r:id="rId5"/>
    <p:sldId id="262" r:id="rId6"/>
    <p:sldId id="267" r:id="rId7"/>
    <p:sldId id="266" r:id="rId8"/>
    <p:sldId id="264" r:id="rId9"/>
    <p:sldId id="268" r:id="rId10"/>
    <p:sldId id="269" r:id="rId11"/>
    <p:sldId id="265" r:id="rId12"/>
    <p:sldId id="270" r:id="rId13"/>
    <p:sldId id="271" r:id="rId14"/>
    <p:sldId id="273" r:id="rId15"/>
    <p:sldId id="272" r:id="rId1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9"/>
    <p:restoredTop sz="92922"/>
  </p:normalViewPr>
  <p:slideViewPr>
    <p:cSldViewPr snapToGrid="0" snapToObjects="1">
      <p:cViewPr varScale="1">
        <p:scale>
          <a:sx n="105" d="100"/>
          <a:sy n="105" d="100"/>
        </p:scale>
        <p:origin x="792" y="192"/>
      </p:cViewPr>
      <p:guideLst/>
    </p:cSldViewPr>
  </p:slideViewPr>
  <p:outlineViewPr>
    <p:cViewPr>
      <p:scale>
        <a:sx n="33" d="100"/>
        <a:sy n="33" d="100"/>
      </p:scale>
      <p:origin x="0" y="-210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A2EBBD-6E83-6F44-960D-5AB82DBD53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184D10-1575-054B-8791-8766EB73DDF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99535-87C1-C74E-89CC-08C2974EB0DD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65C83-8DD5-E647-A044-A7E028A99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0D74B9-51AA-AE4E-B396-DFF56CC2A6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5596E-E39E-4849-90BC-D0998C0B2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026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5C43D-3448-4E40-84E4-23182E35FB76}" type="datetimeFigureOut">
              <a:rPr lang="en-US" smtClean="0"/>
              <a:t>3/13/19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3B6C1-E2C4-EC4C-84A8-1EED8F877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83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E8974-0D13-F44B-A756-C544E52D651B}" type="datetime1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91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0934-746B-EF49-B0C5-ADA0FAA4643E}" type="datetime1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11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F41F-17E5-004F-B676-006D6BCA0A6D}" type="datetime1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31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9E728-FC72-9C44-9311-87B3B11E9A20}" type="datetime1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6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1B9E-9298-254D-B31D-14CF330D6DE5}" type="datetime1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9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135C6-474C-1E46-B41A-597041F879A8}" type="datetime1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7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3648C-6646-0E4C-9D50-8BFE86BB822D}" type="datetime1">
              <a:rPr lang="en-US" smtClean="0"/>
              <a:t>3/13/19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1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1B7BA-9D93-934A-B59F-5A90DC1EF169}" type="datetime1">
              <a:rPr lang="en-US" smtClean="0"/>
              <a:t>3/13/19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65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AE03D-254C-0346-A91A-811539557537}" type="datetime1">
              <a:rPr lang="en-US" smtClean="0"/>
              <a:t>3/13/19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9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E872B-A5D9-5A40-8F2D-B6B5264C45CD}" type="datetime1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184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5D51D-BAFE-CC45-A06C-3A8A0866AA50}" type="datetime1">
              <a:rPr lang="en-US" smtClean="0"/>
              <a:t>3/13/19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14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6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5200"/>
            <a:ext cx="7886700" cy="47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EB432-8AA2-4443-91C4-BBBDD8AB73B9}" type="datetime1">
              <a:rPr lang="en-US" smtClean="0"/>
              <a:t>3/13/19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ISSI 13 Mar 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121E4-2539-2D44-ABCB-245F25A8DB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8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Hiragino Maru Gothic ProN W4" panose="020F0400000000000000" pitchFamily="34" charset="-128"/>
          <a:ea typeface="Hiragino Maru Gothic ProN W4" panose="020F04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iragino Maru Gothic ProN W4" panose="020F0400000000000000" pitchFamily="34" charset="-128"/>
          <a:ea typeface="Hiragino Maru Gothic ProN W4" panose="020F04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iragino Maru Gothic ProN W4" panose="020F0400000000000000" pitchFamily="34" charset="-128"/>
          <a:ea typeface="Hiragino Maru Gothic ProN W4" panose="020F04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iragino Maru Gothic ProN W4" panose="020F0400000000000000" pitchFamily="34" charset="-128"/>
          <a:ea typeface="Hiragino Maru Gothic ProN W4" panose="020F04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iragino Maru Gothic ProN W4" panose="020F0400000000000000" pitchFamily="34" charset="-128"/>
          <a:ea typeface="Hiragino Maru Gothic ProN W4" panose="020F04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iragino Maru Gothic ProN W4" panose="020F0400000000000000" pitchFamily="34" charset="-128"/>
          <a:ea typeface="Hiragino Maru Gothic ProN W4" panose="020F04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EE786-D4A9-1A4B-80BA-DE6381D971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Scherrer &amp; Gough (2019)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0B3D75-8CF1-3441-8548-FEE30D0C3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293030"/>
            <a:ext cx="6858000" cy="964769"/>
          </a:xfrm>
        </p:spPr>
        <p:txBody>
          <a:bodyPr/>
          <a:lstStyle/>
          <a:p>
            <a:pPr marL="609600" indent="-609600" algn="r"/>
            <a:r>
              <a:rPr lang="en-US" altLang="ja-JP" dirty="0">
                <a:solidFill>
                  <a:schemeClr val="tx2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Takashi </a:t>
            </a:r>
            <a:r>
              <a:rPr lang="en-US" altLang="ja-JP" dirty="0" err="1">
                <a:solidFill>
                  <a:schemeClr val="tx2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Sekii</a:t>
            </a:r>
            <a:r>
              <a:rPr lang="ja-JP" altLang="en-US">
                <a:solidFill>
                  <a:schemeClr val="tx2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 </a:t>
            </a:r>
            <a:endParaRPr lang="en-US" altLang="ja-JP" dirty="0">
              <a:solidFill>
                <a:schemeClr val="tx2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pPr marL="609600" indent="-609600" algn="r"/>
            <a:r>
              <a:rPr lang="en-US" altLang="ja-JP" dirty="0">
                <a:solidFill>
                  <a:schemeClr val="tx2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NAOJ/</a:t>
            </a:r>
            <a:r>
              <a:rPr lang="en-US" altLang="ja-JP" dirty="0" err="1">
                <a:solidFill>
                  <a:schemeClr val="tx2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Sokendai</a:t>
            </a:r>
            <a:endParaRPr lang="en-US" altLang="ja-JP" dirty="0">
              <a:solidFill>
                <a:schemeClr val="tx2"/>
              </a:solidFill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2A2E70-F819-5A4D-94F9-A9B136D11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30132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F91D2-F7F5-2942-A695-C61F7B86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dipole g modes?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61F9B2-F54B-9B41-913D-1329D5E83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8C827E4-1E31-7B4A-9424-0986A908A874}"/>
              </a:ext>
            </a:extLst>
          </p:cNvPr>
          <p:cNvSpPr txBox="1">
            <a:spLocks/>
          </p:cNvSpPr>
          <p:nvPr/>
        </p:nvSpPr>
        <p:spPr>
          <a:xfrm>
            <a:off x="628650" y="1465200"/>
            <a:ext cx="7886700" cy="47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 decided to try to reproduce (A9)</a:t>
            </a:r>
          </a:p>
          <a:p>
            <a:pPr lvl="1"/>
            <a:r>
              <a:rPr lang="en-US" dirty="0"/>
              <a:t>In the hope that I will be able to say</a:t>
            </a:r>
          </a:p>
          <a:p>
            <a:pPr lvl="1"/>
            <a:r>
              <a:rPr lang="en-US" dirty="0"/>
              <a:t>At the time of writing, there are multiple discrepancies between (A9) and my formula </a:t>
            </a:r>
          </a:p>
          <a:p>
            <a:pPr lvl="1"/>
            <a:r>
              <a:rPr lang="en-US" dirty="0"/>
              <a:t>However</a:t>
            </a:r>
          </a:p>
          <a:p>
            <a:pPr lvl="2"/>
            <a:r>
              <a:rPr lang="en-US" dirty="0"/>
              <a:t>All the terms in my formula have the right parity</a:t>
            </a:r>
          </a:p>
          <a:p>
            <a:pPr lvl="2"/>
            <a:r>
              <a:rPr lang="en-US" dirty="0"/>
              <a:t>There is one term very similar to the last term in (A9), but with the right parity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35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8C827E4-1E31-7B4A-9424-0986A908A874}"/>
              </a:ext>
            </a:extLst>
          </p:cNvPr>
          <p:cNvSpPr txBox="1">
            <a:spLocks/>
          </p:cNvSpPr>
          <p:nvPr/>
        </p:nvSpPr>
        <p:spPr>
          <a:xfrm>
            <a:off x="628650" y="1465200"/>
            <a:ext cx="7886700" cy="47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Appendix of Scherrer &amp; Gough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7F91D2-F7F5-2942-A695-C61F7B86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dipole g modes?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61F9B2-F54B-9B41-913D-1329D5E83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533A9F1-B188-BF46-B001-2C801914DE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159079"/>
            <a:ext cx="7886700" cy="2341934"/>
          </a:xfr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3EAD4FD-D492-E242-BC1E-AB7A26BC1A58}"/>
              </a:ext>
            </a:extLst>
          </p:cNvPr>
          <p:cNvCxnSpPr/>
          <p:nvPr/>
        </p:nvCxnSpPr>
        <p:spPr>
          <a:xfrm>
            <a:off x="7661564" y="4045527"/>
            <a:ext cx="853786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00368B-C35E-7E4E-8000-4BE5ECB25C71}"/>
              </a:ext>
            </a:extLst>
          </p:cNvPr>
          <p:cNvCxnSpPr>
            <a:cxnSpLocks/>
          </p:cNvCxnSpPr>
          <p:nvPr/>
        </p:nvCxnSpPr>
        <p:spPr>
          <a:xfrm>
            <a:off x="628650" y="4284000"/>
            <a:ext cx="4871605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D725CA7-5A22-CA42-AB0E-8F8C621702EF}"/>
              </a:ext>
            </a:extLst>
          </p:cNvPr>
          <p:cNvCxnSpPr/>
          <p:nvPr/>
        </p:nvCxnSpPr>
        <p:spPr>
          <a:xfrm>
            <a:off x="4572000" y="3446896"/>
            <a:ext cx="928255" cy="1726753"/>
          </a:xfrm>
          <a:prstGeom prst="line">
            <a:avLst/>
          </a:prstGeom>
          <a:ln w="25400">
            <a:solidFill>
              <a:srgbClr val="7030A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DFB7EEBB-E951-0D47-9173-D41937EBE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130" y="5113154"/>
            <a:ext cx="2783840" cy="1107440"/>
          </a:xfrm>
          <a:prstGeom prst="rect">
            <a:avLst/>
          </a:prstGeom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8963334-9189-5541-AD8F-C8006188E802}"/>
              </a:ext>
            </a:extLst>
          </p:cNvPr>
          <p:cNvSpPr/>
          <p:nvPr/>
        </p:nvSpPr>
        <p:spPr>
          <a:xfrm>
            <a:off x="3960000" y="3096000"/>
            <a:ext cx="872836" cy="36000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31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F91D2-F7F5-2942-A695-C61F7B86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dipole g modes?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61F9B2-F54B-9B41-913D-1329D5E83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8C827E4-1E31-7B4A-9424-0986A908A874}"/>
              </a:ext>
            </a:extLst>
          </p:cNvPr>
          <p:cNvSpPr txBox="1">
            <a:spLocks/>
          </p:cNvSpPr>
          <p:nvPr/>
        </p:nvSpPr>
        <p:spPr>
          <a:xfrm>
            <a:off x="628650" y="1465200"/>
            <a:ext cx="7886700" cy="47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 decided to try to reproduce (A9)</a:t>
            </a:r>
          </a:p>
          <a:p>
            <a:pPr lvl="1"/>
            <a:r>
              <a:rPr lang="en-US" dirty="0"/>
              <a:t>At the time of writing, there are multiple discrepancies between (A9) and my formula </a:t>
            </a:r>
          </a:p>
          <a:p>
            <a:pPr lvl="1"/>
            <a:r>
              <a:rPr lang="en-US" dirty="0"/>
              <a:t>However</a:t>
            </a:r>
          </a:p>
          <a:p>
            <a:pPr lvl="2"/>
            <a:r>
              <a:rPr lang="en-US" dirty="0"/>
              <a:t>All the terms in my formula have the right parity</a:t>
            </a:r>
          </a:p>
          <a:p>
            <a:pPr lvl="2"/>
            <a:r>
              <a:rPr lang="en-US" dirty="0"/>
              <a:t>There is one term very similar to the suspected term, but with the right parity</a:t>
            </a:r>
          </a:p>
          <a:p>
            <a:r>
              <a:rPr lang="en-US" dirty="0"/>
              <a:t>I am reasonably convinced that the conclusion is right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6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797AC-1A40-C443-BA8B-86AB3A99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Analyses following F17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CEB5D-27C2-E24F-B7C4-E2F5A9C6D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GOLF data</a:t>
            </a:r>
          </a:p>
          <a:p>
            <a:pPr lvl="1"/>
            <a:r>
              <a:rPr lang="en-US" dirty="0"/>
              <a:t>Analysis with a better cadence told a different story</a:t>
            </a:r>
          </a:p>
          <a:p>
            <a:pPr lvl="1"/>
            <a:r>
              <a:rPr lang="en-US" dirty="0"/>
              <a:t>Sensitive also to the start times of data and the window size (the canonical is 4 hours)</a:t>
            </a:r>
          </a:p>
          <a:p>
            <a:r>
              <a:rPr lang="en-US" dirty="0"/>
              <a:t>MDI, HMI, GONG, </a:t>
            </a:r>
            <a:r>
              <a:rPr lang="en-US" dirty="0" err="1"/>
              <a:t>BiSON</a:t>
            </a:r>
            <a:endParaRPr lang="en-US" dirty="0"/>
          </a:p>
          <a:p>
            <a:pPr lvl="1"/>
            <a:r>
              <a:rPr lang="en-US" dirty="0"/>
              <a:t>Peaks are seen, but ‘not robust’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9B8583-D074-9A45-BBAE-8AECBAD9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11CFD26-68DD-1A46-960F-1085D881F3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751" y="3382434"/>
            <a:ext cx="7825740" cy="233934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AFEFFCF-821B-E74E-828F-9A78AD143346}"/>
              </a:ext>
            </a:extLst>
          </p:cNvPr>
          <p:cNvSpPr txBox="1"/>
          <p:nvPr/>
        </p:nvSpPr>
        <p:spPr>
          <a:xfrm>
            <a:off x="1267057" y="5814521"/>
            <a:ext cx="264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80-sec cadence GOLF data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DE469E-1C24-9B4B-B1D0-5343E977AF48}"/>
              </a:ext>
            </a:extLst>
          </p:cNvPr>
          <p:cNvSpPr txBox="1"/>
          <p:nvPr/>
        </p:nvSpPr>
        <p:spPr>
          <a:xfrm>
            <a:off x="5188570" y="5808268"/>
            <a:ext cx="264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60-sec cadence GOLF data</a:t>
            </a:r>
          </a:p>
        </p:txBody>
      </p:sp>
    </p:spTree>
    <p:extLst>
      <p:ext uri="{BB962C8B-B14F-4D97-AF65-F5344CB8AC3E}">
        <p14:creationId xmlns:p14="http://schemas.microsoft.com/office/powerpoint/2010/main" val="4117557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797AC-1A40-C443-BA8B-86AB3A99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Analyses following F17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CEB5D-27C2-E24F-B7C4-E2F5A9C6D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GOLF data</a:t>
            </a:r>
          </a:p>
          <a:p>
            <a:pPr lvl="1"/>
            <a:r>
              <a:rPr lang="en-US" dirty="0"/>
              <a:t>Analysis with a better cadence told a different story</a:t>
            </a:r>
          </a:p>
          <a:p>
            <a:pPr lvl="1"/>
            <a:r>
              <a:rPr lang="en-US" dirty="0"/>
              <a:t>Sensitive also to the start times of data and the window size (the canonical is 4 hours)</a:t>
            </a:r>
          </a:p>
          <a:p>
            <a:r>
              <a:rPr lang="en-US" dirty="0"/>
              <a:t>MDI, HMI, GONG, </a:t>
            </a:r>
            <a:r>
              <a:rPr lang="en-US" dirty="0" err="1"/>
              <a:t>BiSON</a:t>
            </a:r>
            <a:endParaRPr lang="en-US" dirty="0"/>
          </a:p>
          <a:p>
            <a:pPr lvl="1"/>
            <a:r>
              <a:rPr lang="en-US" dirty="0"/>
              <a:t>Peaks are seen, but ‘not robust’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9B8583-D074-9A45-BBAE-8AECBAD92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924203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70138-00A3-FF44-9238-F6C3D5F68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by Scherrer &amp; Gough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B601D-6553-804E-B5DE-178E06E73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...the conclusions of </a:t>
            </a:r>
            <a:r>
              <a:rPr lang="en-US" dirty="0" err="1"/>
              <a:t>Fossat</a:t>
            </a:r>
            <a:r>
              <a:rPr lang="en-US" dirty="0"/>
              <a:t> et al. are premature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7C1C07-0520-B344-9065-F0402C06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83791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90735-C0F4-7C44-A0CD-270B0D8E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>
                <a:latin typeface="Hiragino Maru Gothic ProN W4" panose="020F0400000000000000" pitchFamily="34" charset="-128"/>
                <a:ea typeface="Hiragino Maru Gothic ProN W4" panose="020F0400000000000000" pitchFamily="34" charset="-128"/>
              </a:rPr>
              <a:t>This brief presentation is about</a:t>
            </a:r>
            <a:endParaRPr lang="en-US" sz="3600" dirty="0">
              <a:latin typeface="Hiragino Maru Gothic ProN W4" panose="020F0400000000000000" pitchFamily="34" charset="-128"/>
              <a:ea typeface="Hiragino Maru Gothic ProN W4" panose="020F0400000000000000" pitchFamily="34" charset="-12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38372-CABF-6143-A053-DFDC0EB49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ea typeface="ＭＳ Ｐゴシック" charset="0"/>
              </a:rPr>
              <a:t>Introducing Scherrer &amp; Gough (2019)</a:t>
            </a:r>
          </a:p>
          <a:p>
            <a:pPr lvl="1"/>
            <a:r>
              <a:rPr lang="en-US" altLang="ja-JP" dirty="0">
                <a:ea typeface="ＭＳ Ｐゴシック" charset="0"/>
              </a:rPr>
              <a:t>Submitted to </a:t>
            </a:r>
            <a:r>
              <a:rPr lang="en-US" altLang="ja-JP" dirty="0" err="1">
                <a:ea typeface="ＭＳ Ｐゴシック" charset="0"/>
              </a:rPr>
              <a:t>ApJ</a:t>
            </a:r>
            <a:endParaRPr lang="en-US" altLang="ja-JP" dirty="0">
              <a:ea typeface="ＭＳ Ｐゴシック" charset="0"/>
            </a:endParaRPr>
          </a:p>
          <a:p>
            <a:pPr lvl="1"/>
            <a:r>
              <a:rPr lang="en-US" altLang="ja-JP" dirty="0">
                <a:ea typeface="ＭＳ Ｐゴシック" charset="0"/>
              </a:rPr>
              <a:t>Entitled ‘How fast is the Sun spinning?’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7EB009-C4EB-A149-AC5F-C966E5401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285549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B5FB-094A-B24D-9EF3-F780E9F1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the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66882-30D2-6A46-9CA7-2FAF85D2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response to the inference made by </a:t>
            </a:r>
            <a:r>
              <a:rPr lang="en-US" dirty="0" err="1"/>
              <a:t>Fossat</a:t>
            </a:r>
            <a:r>
              <a:rPr lang="en-US" dirty="0"/>
              <a:t> et al (2017)[F17]</a:t>
            </a:r>
          </a:p>
          <a:p>
            <a:pPr lvl="1"/>
            <a:r>
              <a:rPr lang="en-US" dirty="0"/>
              <a:t>Their assumed detection of l=1 modes leads to inconsistency with GOLF data</a:t>
            </a:r>
          </a:p>
          <a:p>
            <a:pPr lvl="1"/>
            <a:r>
              <a:rPr lang="en-US" dirty="0"/>
              <a:t>Maybe these were l=2 except...</a:t>
            </a:r>
          </a:p>
          <a:p>
            <a:pPr lvl="1"/>
            <a:r>
              <a:rPr lang="en-US" dirty="0"/>
              <a:t>Actually, l=1 modes should not be detected anyway</a:t>
            </a:r>
          </a:p>
          <a:p>
            <a:r>
              <a:rPr lang="en-US" dirty="0"/>
              <a:t>A few datasets were </a:t>
            </a:r>
            <a:r>
              <a:rPr lang="en-US" dirty="0" err="1"/>
              <a:t>analysed</a:t>
            </a:r>
            <a:r>
              <a:rPr lang="en-US" dirty="0"/>
              <a:t> following the same procedure, with no robust detection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2EC44-FA4D-584A-9564-DE0A6234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788236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B5FB-094A-B24D-9EF3-F780E9F1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Comment on the inference made by F17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66882-30D2-6A46-9CA7-2FAF85D2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F17 say:</a:t>
            </a:r>
          </a:p>
          <a:p>
            <a:pPr lvl="1"/>
            <a:r>
              <a:rPr lang="en-US" dirty="0"/>
              <a:t>The 3 peaks at 210 </a:t>
            </a:r>
            <a:r>
              <a:rPr lang="en-US" dirty="0" err="1"/>
              <a:t>nHz</a:t>
            </a:r>
            <a:r>
              <a:rPr lang="en-US" dirty="0"/>
              <a:t>, 630 </a:t>
            </a:r>
            <a:r>
              <a:rPr lang="en-US" dirty="0" err="1"/>
              <a:t>nHz</a:t>
            </a:r>
            <a:r>
              <a:rPr lang="en-US" dirty="0"/>
              <a:t> and 1260 </a:t>
            </a:r>
            <a:r>
              <a:rPr lang="en-US" dirty="0" err="1"/>
              <a:t>nHz</a:t>
            </a:r>
            <a:r>
              <a:rPr lang="en-US" dirty="0"/>
              <a:t> are due to dipole and quadrupole modes</a:t>
            </a:r>
          </a:p>
          <a:p>
            <a:pPr lvl="1"/>
            <a:r>
              <a:rPr lang="en-US" dirty="0"/>
              <a:t>Assuming that the envelope (‘p-mode’) rotation rate is 433.5 </a:t>
            </a:r>
            <a:r>
              <a:rPr lang="en-US" dirty="0" err="1"/>
              <a:t>nHz</a:t>
            </a:r>
            <a:r>
              <a:rPr lang="en-US" dirty="0"/>
              <a:t>, the core rate is 1277 </a:t>
            </a:r>
            <a:r>
              <a:rPr lang="en-US" dirty="0" err="1"/>
              <a:t>nHz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2EC44-FA4D-584A-9564-DE0A6234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274843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B5FB-094A-B24D-9EF3-F780E9F1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Comment on the inference made by F17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66882-30D2-6A46-9CA7-2FAF85D2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Scherrer &amp; Gough say:</a:t>
            </a:r>
          </a:p>
          <a:p>
            <a:pPr lvl="1"/>
            <a:r>
              <a:rPr lang="en-US" dirty="0"/>
              <a:t>Their core rate is highly inconsistent with the GOLF(!) p-mode splitting data</a:t>
            </a:r>
          </a:p>
          <a:p>
            <a:pPr lvl="1"/>
            <a:r>
              <a:rPr lang="en-US" dirty="0"/>
              <a:t>If the lowest detected modes are l=2, the core rate would be 789 </a:t>
            </a:r>
            <a:r>
              <a:rPr lang="en-US" dirty="0" err="1"/>
              <a:t>nHz</a:t>
            </a:r>
            <a:r>
              <a:rPr lang="en-US" dirty="0"/>
              <a:t> which is more consistent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2EC44-FA4D-584A-9564-DE0A6234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F32329B-EDBD-6E44-9AE6-5DDA890EE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50" y="3437891"/>
            <a:ext cx="4290060" cy="29184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5840F9-2DBC-F84C-8570-8D88D1798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797" y="3948022"/>
            <a:ext cx="2216150" cy="8191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A015CB7-DCFE-424E-BF20-4702878405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434" y="5198574"/>
            <a:ext cx="2816352" cy="547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07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5B5FB-094A-B24D-9EF3-F780E9F1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Comment on the inference made by F17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66882-30D2-6A46-9CA7-2FAF85D20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Scherrer &amp; Gough say:</a:t>
            </a:r>
          </a:p>
          <a:p>
            <a:pPr lvl="1"/>
            <a:r>
              <a:rPr lang="en-US" dirty="0"/>
              <a:t>Their core rate is highly inconsistent with the GOLF(!) p-mode splitting data</a:t>
            </a:r>
          </a:p>
          <a:p>
            <a:pPr lvl="1"/>
            <a:r>
              <a:rPr lang="en-US" dirty="0"/>
              <a:t>If the lowest detected modes are l=2, the core rate would be 789 </a:t>
            </a:r>
            <a:r>
              <a:rPr lang="en-US" dirty="0" err="1"/>
              <a:t>nHz</a:t>
            </a:r>
            <a:r>
              <a:rPr lang="en-US" dirty="0"/>
              <a:t> which is more consistent</a:t>
            </a:r>
          </a:p>
          <a:p>
            <a:pPr lvl="1"/>
            <a:r>
              <a:rPr lang="en-US" dirty="0"/>
              <a:t>Maybe 394 </a:t>
            </a:r>
            <a:r>
              <a:rPr lang="en-US" dirty="0" err="1"/>
              <a:t>nHz</a:t>
            </a:r>
            <a:r>
              <a:rPr lang="en-US" dirty="0"/>
              <a:t> is possible too</a:t>
            </a:r>
          </a:p>
          <a:p>
            <a:pPr lvl="2"/>
            <a:r>
              <a:rPr lang="en-US" dirty="0"/>
              <a:t>If the 210 </a:t>
            </a:r>
            <a:r>
              <a:rPr lang="en-US" dirty="0" err="1"/>
              <a:t>nHz</a:t>
            </a:r>
            <a:r>
              <a:rPr lang="en-US" dirty="0"/>
              <a:t> peak corresponds to (</a:t>
            </a:r>
            <a:r>
              <a:rPr lang="en-US" dirty="0" err="1"/>
              <a:t>l,m</a:t>
            </a:r>
            <a:r>
              <a:rPr lang="en-US" dirty="0"/>
              <a:t>)=(2,2)?</a:t>
            </a:r>
          </a:p>
          <a:p>
            <a:pPr lvl="1"/>
            <a:r>
              <a:rPr lang="en-US" dirty="0"/>
              <a:t>Even these explains the 210 </a:t>
            </a:r>
            <a:r>
              <a:rPr lang="en-US" dirty="0" err="1"/>
              <a:t>nHz</a:t>
            </a:r>
            <a:r>
              <a:rPr lang="en-US" dirty="0"/>
              <a:t> peak only, not the remaining two peaks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2EC44-FA4D-584A-9564-DE0A6234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1508213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AF625-0335-394A-9EC5-D8DD533C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evidence against F17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18E4DC-83B8-D741-A1E0-E9156F5DB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Elsworth</a:t>
            </a:r>
            <a:r>
              <a:rPr lang="en-US" dirty="0"/>
              <a:t> et al (1995)</a:t>
            </a:r>
          </a:p>
          <a:p>
            <a:pPr lvl="1"/>
            <a:r>
              <a:rPr lang="en-US" dirty="0"/>
              <a:t>The core of the Sun rotates no faster than the rest of the radiative interior</a:t>
            </a:r>
          </a:p>
          <a:p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DC3BA-480C-8841-9C45-3E56760C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128769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AF1E1-A3CE-D14A-9243-13E671BE3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dipole g modes?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AFECB-5AC4-394A-A5E3-44907E28A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Gough (1993), often referred to as ‘Les </a:t>
            </a:r>
            <a:r>
              <a:rPr lang="en-US" dirty="0" err="1"/>
              <a:t>Houches</a:t>
            </a:r>
            <a:r>
              <a:rPr lang="en-US" dirty="0"/>
              <a:t> note’, discusses aspherical perturbation theory</a:t>
            </a:r>
          </a:p>
          <a:p>
            <a:r>
              <a:rPr lang="en-US" dirty="0" err="1"/>
              <a:t>Keneddy</a:t>
            </a:r>
            <a:r>
              <a:rPr lang="en-US" dirty="0"/>
              <a:t>, </a:t>
            </a:r>
            <a:r>
              <a:rPr lang="en-US" dirty="0" err="1"/>
              <a:t>Jeferies</a:t>
            </a:r>
            <a:r>
              <a:rPr lang="en-US" dirty="0"/>
              <a:t> &amp; Hill (1993) pointed out, based on Gough (1993), that</a:t>
            </a:r>
          </a:p>
          <a:p>
            <a:pPr lvl="1"/>
            <a:r>
              <a:rPr lang="en-US" dirty="0"/>
              <a:t>Even-degree g modes produce p-mode frequency modulation</a:t>
            </a:r>
          </a:p>
          <a:p>
            <a:pPr lvl="1"/>
            <a:r>
              <a:rPr lang="en-US" dirty="0"/>
              <a:t>But not odd-degree g modes, to the leading order</a:t>
            </a:r>
          </a:p>
          <a:p>
            <a:r>
              <a:rPr lang="en-US" dirty="0"/>
              <a:t>So, F17 could not have detected dipole modes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20A864-600F-B241-A7DE-DA18D02EB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</p:spTree>
    <p:extLst>
      <p:ext uri="{BB962C8B-B14F-4D97-AF65-F5344CB8AC3E}">
        <p14:creationId xmlns:p14="http://schemas.microsoft.com/office/powerpoint/2010/main" val="355079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F91D2-F7F5-2942-A695-C61F7B86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Detection of dipole g modes?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61F9B2-F54B-9B41-913D-1329D5E83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ISSI 13 Mar 2019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533A9F1-B188-BF46-B001-2C801914DE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2159079"/>
            <a:ext cx="7886700" cy="2341934"/>
          </a:xfr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3EAD4FD-D492-E242-BC1E-AB7A26BC1A58}"/>
              </a:ext>
            </a:extLst>
          </p:cNvPr>
          <p:cNvCxnSpPr/>
          <p:nvPr/>
        </p:nvCxnSpPr>
        <p:spPr>
          <a:xfrm>
            <a:off x="7661564" y="4045527"/>
            <a:ext cx="853786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00368B-C35E-7E4E-8000-4BE5ECB25C71}"/>
              </a:ext>
            </a:extLst>
          </p:cNvPr>
          <p:cNvCxnSpPr>
            <a:cxnSpLocks/>
          </p:cNvCxnSpPr>
          <p:nvPr/>
        </p:nvCxnSpPr>
        <p:spPr>
          <a:xfrm>
            <a:off x="628650" y="4284000"/>
            <a:ext cx="4871605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78963334-9189-5541-AD8F-C8006188E802}"/>
              </a:ext>
            </a:extLst>
          </p:cNvPr>
          <p:cNvSpPr/>
          <p:nvPr/>
        </p:nvSpPr>
        <p:spPr>
          <a:xfrm>
            <a:off x="3960000" y="3096000"/>
            <a:ext cx="872836" cy="360000"/>
          </a:xfrm>
          <a:prstGeom prst="roundRect">
            <a:avLst/>
          </a:prstGeom>
          <a:noFill/>
          <a:ln w="254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8C827E4-1E31-7B4A-9424-0986A908A874}"/>
              </a:ext>
            </a:extLst>
          </p:cNvPr>
          <p:cNvSpPr txBox="1">
            <a:spLocks/>
          </p:cNvSpPr>
          <p:nvPr/>
        </p:nvSpPr>
        <p:spPr>
          <a:xfrm>
            <a:off x="628650" y="1465200"/>
            <a:ext cx="7886700" cy="471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iragino Maru Gothic ProN W4" panose="020F0400000000000000" pitchFamily="34" charset="-128"/>
                <a:ea typeface="Hiragino Maru Gothic ProN W4" panose="020F0400000000000000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Appendix of Scherrer &amp; Gough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8D3F17-C65F-8F46-B2B8-D6E7D0EB778C}"/>
              </a:ext>
            </a:extLst>
          </p:cNvPr>
          <p:cNvSpPr txBox="1"/>
          <p:nvPr/>
        </p:nvSpPr>
        <p:spPr>
          <a:xfrm>
            <a:off x="3064452" y="4679764"/>
            <a:ext cx="3792192" cy="369332"/>
          </a:xfrm>
          <a:prstGeom prst="rect">
            <a:avLst/>
          </a:prstGeom>
          <a:noFill/>
          <a:ln w="2540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Does not seem to have the right parity</a:t>
            </a:r>
          </a:p>
        </p:txBody>
      </p:sp>
    </p:spTree>
    <p:extLst>
      <p:ext uri="{BB962C8B-B14F-4D97-AF65-F5344CB8AC3E}">
        <p14:creationId xmlns:p14="http://schemas.microsoft.com/office/powerpoint/2010/main" val="223833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6845</TotalTime>
  <Words>722</Words>
  <Application>Microsoft Macintosh PowerPoint</Application>
  <PresentationFormat>On-screen Show (4:3)</PresentationFormat>
  <Paragraphs>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Hiragino Maru Gothic ProN W4</vt:lpstr>
      <vt:lpstr>ＭＳ Ｐゴシック</vt:lpstr>
      <vt:lpstr>Arial</vt:lpstr>
      <vt:lpstr>Calibri</vt:lpstr>
      <vt:lpstr>Office Theme</vt:lpstr>
      <vt:lpstr>Scherrer &amp; Gough (2019)</vt:lpstr>
      <vt:lpstr>This brief presentation is about</vt:lpstr>
      <vt:lpstr>Structure of the paper</vt:lpstr>
      <vt:lpstr>Comment on the inference made by F17</vt:lpstr>
      <vt:lpstr>Comment on the inference made by F17</vt:lpstr>
      <vt:lpstr>Comment on the inference made by F17</vt:lpstr>
      <vt:lpstr>More evidence against F17</vt:lpstr>
      <vt:lpstr>Detection of dipole g modes?</vt:lpstr>
      <vt:lpstr>Detection of dipole g modes?</vt:lpstr>
      <vt:lpstr>Detection of dipole g modes?</vt:lpstr>
      <vt:lpstr>Detection of dipole g modes?</vt:lpstr>
      <vt:lpstr>Detection of dipole g modes?</vt:lpstr>
      <vt:lpstr>Analyses following F17</vt:lpstr>
      <vt:lpstr>Analyses following F17</vt:lpstr>
      <vt:lpstr>Conclusion by Scherrer &amp; Gough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have your own students</dc:title>
  <dc:creator>関井</dc:creator>
  <cp:lastModifiedBy>関井</cp:lastModifiedBy>
  <cp:revision>119</cp:revision>
  <cp:lastPrinted>2019-02-14T03:00:09Z</cp:lastPrinted>
  <dcterms:created xsi:type="dcterms:W3CDTF">2019-01-30T08:35:55Z</dcterms:created>
  <dcterms:modified xsi:type="dcterms:W3CDTF">2019-03-13T14:51:48Z</dcterms:modified>
</cp:coreProperties>
</file>