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327" r:id="rId3"/>
    <p:sldId id="351" r:id="rId4"/>
    <p:sldId id="350" r:id="rId5"/>
    <p:sldId id="352" r:id="rId6"/>
    <p:sldId id="353" r:id="rId7"/>
    <p:sldId id="339" r:id="rId8"/>
    <p:sldId id="341" r:id="rId9"/>
    <p:sldId id="340" r:id="rId10"/>
    <p:sldId id="342" r:id="rId11"/>
    <p:sldId id="343" r:id="rId12"/>
    <p:sldId id="344" r:id="rId13"/>
    <p:sldId id="345" r:id="rId14"/>
    <p:sldId id="346" r:id="rId15"/>
    <p:sldId id="354" r:id="rId16"/>
    <p:sldId id="357" r:id="rId17"/>
    <p:sldId id="347" r:id="rId18"/>
    <p:sldId id="348" r:id="rId19"/>
    <p:sldId id="349" r:id="rId20"/>
    <p:sldId id="335" r:id="rId21"/>
    <p:sldId id="355" r:id="rId22"/>
    <p:sldId id="337" r:id="rId23"/>
    <p:sldId id="336" r:id="rId24"/>
    <p:sldId id="356" r:id="rId25"/>
    <p:sldId id="338" r:id="rId26"/>
    <p:sldId id="334" r:id="rId2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3ECA0"/>
    <a:srgbClr val="458B0C"/>
    <a:srgbClr val="FD6E5C"/>
    <a:srgbClr val="12FF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477" autoAdjust="0"/>
    <p:restoredTop sz="94680" autoAdjust="0"/>
  </p:normalViewPr>
  <p:slideViewPr>
    <p:cSldViewPr>
      <p:cViewPr>
        <p:scale>
          <a:sx n="100" d="100"/>
          <a:sy n="100" d="100"/>
        </p:scale>
        <p:origin x="-888" y="-640"/>
      </p:cViewPr>
      <p:guideLst>
        <p:guide orient="horz" pos="239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5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70BA-D047-4BEF-A6DE-5D2809A7E8D6}" type="datetimeFigureOut">
              <a:rPr lang="fr-FR" smtClean="0"/>
              <a:pPr/>
              <a:t>13/03/19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F4D1C-2BB5-42F0-8EDB-1300C4E4645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27BB-D46A-4FDE-96C8-332252EA2410}" type="datetimeFigureOut">
              <a:rPr lang="fr-FR" smtClean="0"/>
              <a:pPr/>
              <a:t>13/03/19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C911-00FC-4AB6-A6D9-9B530B38B65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98941" y="0"/>
            <a:ext cx="7512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4695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0899-3342-401C-B4FF-07EB89ECE85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IAS_principa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65449" y="127000"/>
            <a:ext cx="1497783" cy="990600"/>
          </a:xfrm>
          <a:prstGeom prst="rect">
            <a:avLst/>
          </a:prstGeom>
        </p:spPr>
      </p:pic>
      <p:pic>
        <p:nvPicPr>
          <p:cNvPr id="16" name="Image 15" descr="Screen Shot 2013-05-08 at 8.28.10 PM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437" y="79374"/>
            <a:ext cx="1254125" cy="11366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8" Type="http://schemas.openxmlformats.org/officeDocument/2006/relationships/image" Target="../media/image33.pdf"/><Relationship Id="rId9" Type="http://schemas.openxmlformats.org/officeDocument/2006/relationships/image" Target="../media/image34.png"/><Relationship Id="rId10" Type="http://schemas.openxmlformats.org/officeDocument/2006/relationships/image" Target="../media/image35.pdf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df"/><Relationship Id="rId13" Type="http://schemas.openxmlformats.org/officeDocument/2006/relationships/image" Target="../media/image44.png"/><Relationship Id="rId14" Type="http://schemas.openxmlformats.org/officeDocument/2006/relationships/image" Target="../media/image45.pdf"/><Relationship Id="rId1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7.pdf"/><Relationship Id="rId7" Type="http://schemas.openxmlformats.org/officeDocument/2006/relationships/image" Target="../media/image38.png"/><Relationship Id="rId8" Type="http://schemas.openxmlformats.org/officeDocument/2006/relationships/image" Target="../media/image39.pdf"/><Relationship Id="rId9" Type="http://schemas.openxmlformats.org/officeDocument/2006/relationships/image" Target="../media/image40.png"/><Relationship Id="rId10" Type="http://schemas.openxmlformats.org/officeDocument/2006/relationships/image" Target="../media/image41.pd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df"/><Relationship Id="rId13" Type="http://schemas.openxmlformats.org/officeDocument/2006/relationships/image" Target="../media/image54.png"/><Relationship Id="rId14" Type="http://schemas.openxmlformats.org/officeDocument/2006/relationships/image" Target="../media/image55.pdf"/><Relationship Id="rId1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47.pdf"/><Relationship Id="rId7" Type="http://schemas.openxmlformats.org/officeDocument/2006/relationships/image" Target="../media/image48.png"/><Relationship Id="rId8" Type="http://schemas.openxmlformats.org/officeDocument/2006/relationships/image" Target="../media/image49.pdf"/><Relationship Id="rId9" Type="http://schemas.openxmlformats.org/officeDocument/2006/relationships/image" Target="../media/image50.png"/><Relationship Id="rId10" Type="http://schemas.openxmlformats.org/officeDocument/2006/relationships/image" Target="../media/image51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6" Type="http://schemas.openxmlformats.org/officeDocument/2006/relationships/image" Target="../media/image61.pdf"/><Relationship Id="rId7" Type="http://schemas.openxmlformats.org/officeDocument/2006/relationships/image" Target="../media/image62.png"/><Relationship Id="rId8" Type="http://schemas.openxmlformats.org/officeDocument/2006/relationships/image" Target="../media/image63.pdf"/><Relationship Id="rId9" Type="http://schemas.openxmlformats.org/officeDocument/2006/relationships/image" Target="../media/image64.png"/><Relationship Id="rId10" Type="http://schemas.openxmlformats.org/officeDocument/2006/relationships/image" Target="../media/image65.pdf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4025" y="1752601"/>
            <a:ext cx="8997950" cy="1470025"/>
          </a:xfrm>
        </p:spPr>
        <p:txBody>
          <a:bodyPr/>
          <a:lstStyle/>
          <a:p>
            <a:r>
              <a:rPr lang="en-US" dirty="0" err="1" smtClean="0"/>
              <a:t>g</a:t>
            </a:r>
            <a:r>
              <a:rPr lang="en-US" dirty="0" smtClean="0"/>
              <a:t>-mode detection: </a:t>
            </a:r>
            <a:r>
              <a:rPr lang="en-US" dirty="0" err="1" smtClean="0"/>
              <a:t>collapsogramme</a:t>
            </a:r>
            <a:r>
              <a:rPr lang="en-US" dirty="0" smtClean="0"/>
              <a:t>, models, extremes and all that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0200" y="3886200"/>
            <a:ext cx="9245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3097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T. Appourchaux</a:t>
            </a:r>
            <a:endParaRPr lang="en-US" sz="3097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/>
            <a:endParaRPr lang="en-US" sz="3097" dirty="0" smtClean="0"/>
          </a:p>
          <a:p>
            <a:pPr marL="514350" indent="-514350"/>
            <a:r>
              <a:rPr lang="en-US" sz="3097" dirty="0" smtClean="0"/>
              <a:t>Institut d’Astrophysique </a:t>
            </a:r>
            <a:r>
              <a:rPr lang="en-US" sz="3097" dirty="0" err="1" smtClean="0"/>
              <a:t>Spatiale</a:t>
            </a:r>
            <a:r>
              <a:rPr lang="en-US" sz="3097" dirty="0" smtClean="0"/>
              <a:t>, </a:t>
            </a:r>
            <a:r>
              <a:rPr lang="en-US" sz="3097" dirty="0" err="1" smtClean="0"/>
              <a:t>Orsay</a:t>
            </a:r>
            <a:endParaRPr lang="en-US" sz="3097" dirty="0" smtClean="0"/>
          </a:p>
          <a:p>
            <a:pPr marL="514350" indent="-514350"/>
            <a:endParaRPr lang="en-US" sz="1806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spread </a:t>
            </a:r>
            <a:r>
              <a:rPr lang="en-GB" dirty="0" err="1" smtClean="0"/>
              <a:t>vs</a:t>
            </a:r>
            <a:r>
              <a:rPr lang="en-GB" dirty="0" smtClean="0"/>
              <a:t> frequency (</a:t>
            </a:r>
            <a:r>
              <a:rPr lang="en-GB" i="1" dirty="0" err="1" smtClean="0"/>
              <a:t>l</a:t>
            </a:r>
            <a:r>
              <a:rPr lang="en-GB" dirty="0" smtClean="0"/>
              <a:t>=2)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4600" y="1371600"/>
            <a:ext cx="95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=1...30</a:t>
            </a:r>
            <a:endParaRPr lang="en-GB" dirty="0"/>
          </a:p>
        </p:txBody>
      </p:sp>
      <p:pic>
        <p:nvPicPr>
          <p:cNvPr id="9" name="Image 8" descr="Comparaison_model_order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889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Asymptotic periods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8156" y="1143000"/>
            <a:ext cx="7409688" cy="14594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94400" y="2336800"/>
            <a:ext cx="249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After Provost and </a:t>
            </a:r>
            <a:r>
              <a:rPr lang="en-GB" sz="1200" dirty="0" err="1" smtClean="0"/>
              <a:t>Berthomieu</a:t>
            </a:r>
            <a:r>
              <a:rPr lang="en-GB" sz="1200" dirty="0" smtClean="0"/>
              <a:t> (1986)</a:t>
            </a:r>
            <a:endParaRPr lang="en-GB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19200" y="3405251"/>
            <a:ext cx="2975102" cy="13191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3700" y="2514600"/>
            <a:ext cx="875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If you don't know the periods, we can rewrite the above for solving it for    :</a:t>
            </a:r>
            <a:endParaRPr lang="en-GB" sz="3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19200" y="4572000"/>
            <a:ext cx="4434586" cy="15998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33696" r="79937" b="34534"/>
              <a:stretch>
                <a:fillRect/>
              </a:stretch>
            </p:blipFill>
          </mc:Choice>
          <mc:Fallback>
            <p:blipFill>
              <a:blip r:embed="rId5"/>
              <a:srcRect t="33696" r="79937" b="34534"/>
              <a:stretch>
                <a:fillRect/>
              </a:stretch>
            </p:blipFill>
          </mc:Fallback>
        </mc:AlternateContent>
        <p:spPr>
          <a:xfrm>
            <a:off x="3670300" y="3022600"/>
            <a:ext cx="5969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</a:t>
            </a:r>
            <a:r>
              <a:rPr lang="en-GB" baseline="-25000" dirty="0" smtClean="0"/>
              <a:t>0</a:t>
            </a:r>
            <a:r>
              <a:rPr lang="en-GB" dirty="0" smtClean="0"/>
              <a:t> for various model (</a:t>
            </a:r>
            <a:r>
              <a:rPr lang="en-GB" i="1" dirty="0" err="1" smtClean="0"/>
              <a:t>l</a:t>
            </a:r>
            <a:r>
              <a:rPr lang="en-GB" dirty="0" smtClean="0"/>
              <a:t>=1,2)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4600" y="1371600"/>
            <a:ext cx="107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=10...27</a:t>
            </a:r>
            <a:endParaRPr lang="en-GB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739709" y="29718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739709" y="18796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4434909" y="2438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196909" y="1676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196909" y="27432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-3</a:t>
            </a:r>
            <a:r>
              <a:rPr lang="en-GB" dirty="0" smtClean="0">
                <a:latin typeface="Symbol" charset="2"/>
                <a:cs typeface="Symbol" charset="2"/>
              </a:rPr>
              <a:t>s</a:t>
            </a:r>
            <a:endParaRPr lang="en-GB" dirty="0">
              <a:latin typeface="Symbol" charset="2"/>
              <a:cs typeface="Symbol" charset="2"/>
            </a:endParaRPr>
          </a:p>
        </p:txBody>
      </p:sp>
      <p:sp>
        <p:nvSpPr>
          <p:cNvPr id="14" name="Cadre 13"/>
          <p:cNvSpPr/>
          <p:nvPr/>
        </p:nvSpPr>
        <p:spPr>
          <a:xfrm>
            <a:off x="4495800" y="1752600"/>
            <a:ext cx="1295400" cy="1320800"/>
          </a:xfrm>
          <a:prstGeom prst="frame">
            <a:avLst>
              <a:gd name="adj1" fmla="val 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14800" y="1422400"/>
            <a:ext cx="21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Borexino</a:t>
            </a:r>
            <a:r>
              <a:rPr lang="en-GB" dirty="0" smtClean="0"/>
              <a:t> constrained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4600" y="3733800"/>
            <a:ext cx="18675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GB" dirty="0" smtClean="0"/>
              <a:t>1-24 	JCD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25     	Provost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26 	Provost_86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27-28	</a:t>
            </a:r>
            <a:r>
              <a:rPr lang="en-GB" dirty="0" err="1" smtClean="0"/>
              <a:t>Buldgen</a:t>
            </a:r>
            <a:endParaRPr lang="en-GB" dirty="0" smtClean="0"/>
          </a:p>
          <a:p>
            <a:pPr>
              <a:tabLst>
                <a:tab pos="622300" algn="l"/>
              </a:tabLst>
            </a:pPr>
            <a:r>
              <a:rPr lang="en-GB" dirty="0" smtClean="0"/>
              <a:t>29-30	Mathur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31 	</a:t>
            </a:r>
            <a:r>
              <a:rPr lang="en-GB" dirty="0" smtClean="0"/>
              <a:t>Bigot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32-34	Lebreton</a:t>
            </a:r>
            <a:endParaRPr lang="en-GB" dirty="0"/>
          </a:p>
        </p:txBody>
      </p:sp>
      <p:pic>
        <p:nvPicPr>
          <p:cNvPr id="18" name="Image 17" descr="Comparison_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76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V</a:t>
            </a:r>
            <a:r>
              <a:rPr lang="en-GB" i="1" baseline="-25000" dirty="0" err="1" smtClean="0"/>
              <a:t>l</a:t>
            </a:r>
            <a:r>
              <a:rPr lang="en-GB" dirty="0" smtClean="0"/>
              <a:t> for various model (</a:t>
            </a:r>
            <a:r>
              <a:rPr lang="en-GB" i="1" dirty="0" err="1" smtClean="0"/>
              <a:t>l</a:t>
            </a:r>
            <a:r>
              <a:rPr lang="en-GB" dirty="0" smtClean="0"/>
              <a:t>=1,2)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4600" y="1371600"/>
            <a:ext cx="107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=10...27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514600" y="3733800"/>
            <a:ext cx="18675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GB" dirty="0" smtClean="0"/>
              <a:t>1-24 	JCD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25     	Provost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26 	Provost_86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27-28	</a:t>
            </a:r>
            <a:r>
              <a:rPr lang="en-GB" dirty="0" err="1" smtClean="0"/>
              <a:t>Buldgen</a:t>
            </a:r>
            <a:endParaRPr lang="en-GB" dirty="0" smtClean="0"/>
          </a:p>
          <a:p>
            <a:pPr>
              <a:tabLst>
                <a:tab pos="622300" algn="l"/>
              </a:tabLst>
            </a:pPr>
            <a:r>
              <a:rPr lang="en-GB" dirty="0" smtClean="0"/>
              <a:t>29-30	Mathur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31 	</a:t>
            </a:r>
            <a:r>
              <a:rPr lang="en-GB" dirty="0" smtClean="0"/>
              <a:t>Bigot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32-34	Lebreton</a:t>
            </a:r>
            <a:endParaRPr lang="en-GB" dirty="0"/>
          </a:p>
        </p:txBody>
      </p:sp>
      <p:pic>
        <p:nvPicPr>
          <p:cNvPr id="10" name="Image 9" descr="Comparison_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889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>
                <a:latin typeface="Symbol" charset="2"/>
                <a:cs typeface="Symbol" charset="2"/>
              </a:rPr>
              <a:t>q</a:t>
            </a:r>
            <a:r>
              <a:rPr lang="en-GB" dirty="0" smtClean="0"/>
              <a:t> for various models (</a:t>
            </a:r>
            <a:r>
              <a:rPr lang="en-GB" i="1" dirty="0" err="1" smtClean="0"/>
              <a:t>l</a:t>
            </a:r>
            <a:r>
              <a:rPr lang="en-GB" dirty="0" smtClean="0"/>
              <a:t>=1,2)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4600" y="1371600"/>
            <a:ext cx="107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=10...27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514600" y="3733800"/>
            <a:ext cx="18675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GB" dirty="0" smtClean="0"/>
              <a:t>1-24 	JCD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25     	Provost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26 	Provost_86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27-28	</a:t>
            </a:r>
            <a:r>
              <a:rPr lang="en-GB" dirty="0" err="1" smtClean="0"/>
              <a:t>Buldgen</a:t>
            </a:r>
            <a:endParaRPr lang="en-GB" dirty="0" smtClean="0"/>
          </a:p>
          <a:p>
            <a:pPr>
              <a:tabLst>
                <a:tab pos="622300" algn="l"/>
              </a:tabLst>
            </a:pPr>
            <a:r>
              <a:rPr lang="en-GB" dirty="0" smtClean="0"/>
              <a:t>29-30	Mathur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31 	</a:t>
            </a:r>
            <a:r>
              <a:rPr lang="en-GB" dirty="0" smtClean="0"/>
              <a:t>Bigot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32-34	Lebreton</a:t>
            </a:r>
            <a:endParaRPr lang="en-GB" dirty="0"/>
          </a:p>
        </p:txBody>
      </p:sp>
      <p:pic>
        <p:nvPicPr>
          <p:cNvPr id="10" name="Image 9" descr="Comparison_th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889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comparison: 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950" y="1295400"/>
            <a:ext cx="9182100" cy="4525963"/>
          </a:xfrm>
        </p:spPr>
        <p:txBody>
          <a:bodyPr/>
          <a:lstStyle/>
          <a:p>
            <a:r>
              <a:rPr lang="en-GB" dirty="0" smtClean="0"/>
              <a:t>For recent models, frequencies can differ by ± 1.5%</a:t>
            </a:r>
          </a:p>
          <a:p>
            <a:r>
              <a:rPr lang="en-GB" dirty="0" smtClean="0"/>
              <a:t>For recent models, </a:t>
            </a:r>
            <a:r>
              <a:rPr lang="en-GB" i="1" dirty="0" smtClean="0"/>
              <a:t>P</a:t>
            </a:r>
            <a:r>
              <a:rPr lang="en-GB" baseline="-25000" dirty="0" smtClean="0"/>
              <a:t>0</a:t>
            </a:r>
            <a:r>
              <a:rPr lang="en-GB" dirty="0" smtClean="0"/>
              <a:t> can differ by ±3% </a:t>
            </a:r>
            <a:r>
              <a:rPr lang="en-GB" sz="3200" dirty="0" smtClean="0"/>
              <a:t>(1% is 1800 bins at 260 </a:t>
            </a:r>
            <a:r>
              <a:rPr lang="en-GB" sz="3200" dirty="0" err="1" smtClean="0">
                <a:latin typeface="Symbol" charset="2"/>
                <a:cs typeface="Symbol" charset="2"/>
              </a:rPr>
              <a:t>m</a:t>
            </a:r>
            <a:r>
              <a:rPr lang="en-GB" sz="3200" dirty="0" err="1" smtClean="0"/>
              <a:t>Hz</a:t>
            </a:r>
            <a:r>
              <a:rPr lang="en-GB" sz="3200" dirty="0" smtClean="0"/>
              <a:t> for 22 years...)</a:t>
            </a:r>
            <a:endParaRPr lang="en-GB" dirty="0" smtClean="0"/>
          </a:p>
          <a:p>
            <a:r>
              <a:rPr lang="en-GB" dirty="0" smtClean="0"/>
              <a:t>What are the sources of differences?</a:t>
            </a:r>
          </a:p>
          <a:p>
            <a:r>
              <a:rPr lang="en-GB" dirty="0" smtClean="0"/>
              <a:t>How can we detect the modes by looking around these theoretical frequencies?</a:t>
            </a:r>
          </a:p>
          <a:p>
            <a:pPr lvl="1"/>
            <a:r>
              <a:rPr lang="en-GB" dirty="0" smtClean="0"/>
              <a:t>Summation by dithering the central frequency and optimisation of the maximum by looking for the maximum in the window...</a:t>
            </a:r>
          </a:p>
          <a:p>
            <a:pPr lvl="1"/>
            <a:r>
              <a:rPr lang="en-GB" dirty="0" smtClean="0"/>
              <a:t>...which brings the next subject: the statistics of extreme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statistics of extreme?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Searching for the maximum in a window of </a:t>
            </a:r>
            <a:r>
              <a:rPr lang="en-GB" sz="2600" i="1" dirty="0" err="1" smtClean="0"/>
              <a:t>n</a:t>
            </a:r>
            <a:r>
              <a:rPr lang="en-GB" sz="2600" dirty="0" smtClean="0"/>
              <a:t> bins for each order, then sum over </a:t>
            </a:r>
            <a:r>
              <a:rPr lang="en-GB" sz="2600" i="1" dirty="0" err="1" smtClean="0"/>
              <a:t>k</a:t>
            </a:r>
            <a:r>
              <a:rPr lang="en-GB" sz="2600" dirty="0" smtClean="0"/>
              <a:t> orders. </a:t>
            </a:r>
            <a:r>
              <a:rPr lang="en-GB" dirty="0" smtClean="0"/>
              <a:t> </a:t>
            </a:r>
          </a:p>
          <a:p>
            <a:pPr lvl="1"/>
            <a:r>
              <a:rPr lang="en-GB" sz="2400" dirty="0" smtClean="0"/>
              <a:t>What is the statistics of the maximum in a window?  Case of 2 </a:t>
            </a:r>
            <a:r>
              <a:rPr lang="en-GB" sz="2400" dirty="0" err="1" smtClean="0"/>
              <a:t>d.o.f</a:t>
            </a:r>
            <a:endParaRPr lang="en-GB" sz="2400" dirty="0" smtClean="0"/>
          </a:p>
          <a:p>
            <a:r>
              <a:rPr lang="en-GB" sz="2600" dirty="0" smtClean="0"/>
              <a:t>Searching for the maximum in a window of </a:t>
            </a:r>
            <a:r>
              <a:rPr lang="en-GB" sz="2600" i="1" dirty="0" err="1" smtClean="0"/>
              <a:t>n</a:t>
            </a:r>
            <a:r>
              <a:rPr lang="en-GB" sz="2600" dirty="0" smtClean="0"/>
              <a:t> bins summed over </a:t>
            </a:r>
            <a:r>
              <a:rPr lang="en-GB" sz="2600" i="1" dirty="0" err="1" smtClean="0"/>
              <a:t>k</a:t>
            </a:r>
            <a:r>
              <a:rPr lang="en-GB" sz="2600" dirty="0" smtClean="0"/>
              <a:t> orders. </a:t>
            </a:r>
          </a:p>
          <a:p>
            <a:pPr lvl="1"/>
            <a:r>
              <a:rPr lang="en-GB" sz="2400" dirty="0" smtClean="0"/>
              <a:t>What is the statistics of the maximum in a window?  Case of 2</a:t>
            </a:r>
            <a:r>
              <a:rPr lang="en-GB" sz="2400" i="1" dirty="0" smtClean="0"/>
              <a:t>k</a:t>
            </a:r>
            <a:r>
              <a:rPr lang="en-GB" sz="2400" dirty="0" smtClean="0"/>
              <a:t> </a:t>
            </a:r>
            <a:r>
              <a:rPr lang="en-GB" sz="2400" dirty="0" err="1" smtClean="0"/>
              <a:t>d.o.f</a:t>
            </a:r>
            <a:endParaRPr lang="en-GB" sz="2400" dirty="0" smtClean="0"/>
          </a:p>
          <a:p>
            <a:r>
              <a:rPr lang="en-GB" sz="2600" dirty="0" smtClean="0"/>
              <a:t>Searching for the maximum in a window of </a:t>
            </a:r>
            <a:r>
              <a:rPr lang="en-GB" sz="2600" i="1" dirty="0" err="1" smtClean="0"/>
              <a:t>n</a:t>
            </a:r>
            <a:r>
              <a:rPr lang="en-GB" sz="2600" dirty="0" smtClean="0"/>
              <a:t> bins smoothed over </a:t>
            </a:r>
            <a:r>
              <a:rPr lang="en-GB" sz="2600" i="1" dirty="0" err="1" smtClean="0"/>
              <a:t>p</a:t>
            </a:r>
            <a:r>
              <a:rPr lang="en-GB" sz="2600" dirty="0" smtClean="0"/>
              <a:t> bins summed over </a:t>
            </a:r>
            <a:r>
              <a:rPr lang="en-GB" sz="2600" i="1" dirty="0" err="1" smtClean="0"/>
              <a:t>k</a:t>
            </a:r>
            <a:r>
              <a:rPr lang="en-GB" sz="2600" dirty="0" smtClean="0"/>
              <a:t> orders (homework...)</a:t>
            </a:r>
          </a:p>
          <a:p>
            <a:pPr marL="742950" lvl="2" indent="-342900">
              <a:buNone/>
            </a:pPr>
            <a:endParaRPr lang="en-GB" dirty="0" smtClean="0"/>
          </a:p>
          <a:p>
            <a:pPr marL="342900" lvl="1" indent="-342900"/>
            <a:endParaRPr lang="en-GB" dirty="0" smtClean="0"/>
          </a:p>
          <a:p>
            <a:pPr marL="342900" lvl="1" indent="-342900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Extreme value theory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7850" y="990600"/>
            <a:ext cx="6210300" cy="4525963"/>
          </a:xfrm>
        </p:spPr>
        <p:txBody>
          <a:bodyPr/>
          <a:lstStyle/>
          <a:p>
            <a:r>
              <a:rPr lang="fr-FR" sz="2600" dirty="0" smtClean="0"/>
              <a:t>Nature:</a:t>
            </a:r>
          </a:p>
          <a:p>
            <a:pPr lvl="1"/>
            <a:r>
              <a:rPr lang="fr-FR" sz="2400" dirty="0" smtClean="0"/>
              <a:t>Extreme </a:t>
            </a:r>
            <a:r>
              <a:rPr lang="fr-FR" sz="2400" dirty="0" err="1" smtClean="0"/>
              <a:t>floods</a:t>
            </a:r>
            <a:r>
              <a:rPr lang="fr-FR" sz="2400" dirty="0" smtClean="0"/>
              <a:t>; The size of freak </a:t>
            </a:r>
            <a:r>
              <a:rPr lang="fr-FR" sz="2400" dirty="0" err="1" smtClean="0"/>
              <a:t>waves</a:t>
            </a:r>
            <a:endParaRPr lang="fr-FR" sz="2400" dirty="0" smtClean="0"/>
          </a:p>
          <a:p>
            <a:pPr lvl="1"/>
            <a:r>
              <a:rPr lang="fr-FR" sz="2400" dirty="0" err="1" smtClean="0"/>
              <a:t>Tornado</a:t>
            </a:r>
            <a:r>
              <a:rPr lang="fr-FR" sz="2400" dirty="0" smtClean="0"/>
              <a:t> </a:t>
            </a:r>
            <a:r>
              <a:rPr lang="fr-FR" sz="2400" dirty="0" err="1" smtClean="0"/>
              <a:t>outbreaks</a:t>
            </a:r>
            <a:endParaRPr lang="fr-FR" sz="2400" dirty="0" smtClean="0"/>
          </a:p>
          <a:p>
            <a:pPr lvl="1"/>
            <a:r>
              <a:rPr lang="fr-FR" sz="2400" dirty="0" smtClean="0"/>
              <a:t>Large </a:t>
            </a:r>
            <a:r>
              <a:rPr lang="fr-FR" sz="2400" dirty="0" err="1" smtClean="0"/>
              <a:t>wildfires</a:t>
            </a:r>
            <a:endParaRPr lang="fr-FR" sz="2400" dirty="0" smtClean="0"/>
          </a:p>
          <a:p>
            <a:pPr lvl="1"/>
            <a:r>
              <a:rPr lang="fr-FR" sz="2400" dirty="0" err="1" smtClean="0"/>
              <a:t>Earthquakes</a:t>
            </a:r>
            <a:endParaRPr lang="fr-FR" sz="2400" dirty="0" smtClean="0"/>
          </a:p>
          <a:p>
            <a:r>
              <a:rPr lang="fr-FR" sz="2600" dirty="0" err="1" smtClean="0"/>
              <a:t>Biology</a:t>
            </a:r>
            <a:r>
              <a:rPr lang="fr-FR" sz="2600" dirty="0" smtClean="0"/>
              <a:t>:</a:t>
            </a:r>
            <a:endParaRPr lang="fr-FR" sz="2400" dirty="0" smtClean="0"/>
          </a:p>
          <a:p>
            <a:pPr lvl="1"/>
            <a:r>
              <a:rPr lang="fr-FR" sz="2400" dirty="0" err="1" smtClean="0"/>
              <a:t>Mutational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events</a:t>
            </a:r>
            <a:r>
              <a:rPr lang="fr-FR" sz="2400" dirty="0" smtClean="0"/>
              <a:t> </a:t>
            </a:r>
            <a:r>
              <a:rPr lang="fr-FR" sz="2400" dirty="0" err="1" smtClean="0"/>
              <a:t>during</a:t>
            </a:r>
            <a:r>
              <a:rPr lang="fr-FR" sz="2400" dirty="0" smtClean="0"/>
              <a:t> </a:t>
            </a:r>
            <a:r>
              <a:rPr lang="fr-FR" sz="2400" dirty="0" err="1" smtClean="0"/>
              <a:t>evolution</a:t>
            </a:r>
            <a:endParaRPr lang="fr-FR" sz="2400" dirty="0" smtClean="0"/>
          </a:p>
          <a:p>
            <a:pPr lvl="1"/>
            <a:r>
              <a:rPr lang="fr-FR" sz="2400" dirty="0" err="1" smtClean="0"/>
              <a:t>Side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of </a:t>
            </a:r>
            <a:r>
              <a:rPr lang="fr-FR" sz="2400" dirty="0" err="1" smtClean="0"/>
              <a:t>drugs</a:t>
            </a:r>
            <a:endParaRPr lang="fr-FR" sz="2400" dirty="0" smtClean="0"/>
          </a:p>
          <a:p>
            <a:pPr lvl="1"/>
            <a:r>
              <a:rPr lang="fr-FR" sz="2400" dirty="0" smtClean="0"/>
              <a:t>Performances in </a:t>
            </a:r>
            <a:r>
              <a:rPr lang="fr-FR" sz="2400" dirty="0" err="1" smtClean="0"/>
              <a:t>athletic</a:t>
            </a:r>
            <a:r>
              <a:rPr lang="fr-FR" sz="2400" dirty="0" smtClean="0"/>
              <a:t> disciplines.</a:t>
            </a:r>
          </a:p>
          <a:p>
            <a:r>
              <a:rPr lang="fr-FR" sz="2600" dirty="0" err="1" smtClean="0"/>
              <a:t>Economy</a:t>
            </a:r>
            <a:r>
              <a:rPr lang="fr-FR" sz="2600" dirty="0" smtClean="0"/>
              <a:t>:</a:t>
            </a:r>
          </a:p>
          <a:p>
            <a:pPr lvl="1"/>
            <a:r>
              <a:rPr lang="fr-FR" sz="2400" dirty="0" smtClean="0"/>
              <a:t>The </a:t>
            </a:r>
            <a:r>
              <a:rPr lang="fr-FR" sz="2400" dirty="0" err="1" smtClean="0"/>
              <a:t>amounts</a:t>
            </a:r>
            <a:r>
              <a:rPr lang="fr-FR" sz="2400" dirty="0" smtClean="0"/>
              <a:t> of large </a:t>
            </a:r>
            <a:r>
              <a:rPr lang="fr-FR" sz="2400" dirty="0" err="1" smtClean="0"/>
              <a:t>insurance</a:t>
            </a:r>
            <a:r>
              <a:rPr lang="fr-FR" sz="2400" dirty="0" smtClean="0"/>
              <a:t> </a:t>
            </a:r>
            <a:r>
              <a:rPr lang="fr-FR" sz="2400" dirty="0" err="1" smtClean="0"/>
              <a:t>losses</a:t>
            </a:r>
            <a:endParaRPr lang="fr-FR" sz="2400" dirty="0" smtClean="0"/>
          </a:p>
          <a:p>
            <a:pPr lvl="1"/>
            <a:r>
              <a:rPr lang="fr-FR" sz="2400" dirty="0" err="1" smtClean="0"/>
              <a:t>Equity</a:t>
            </a:r>
            <a:r>
              <a:rPr lang="fr-FR" sz="2400" dirty="0" smtClean="0"/>
              <a:t> </a:t>
            </a:r>
            <a:r>
              <a:rPr lang="fr-FR" sz="2400" dirty="0" err="1" smtClean="0"/>
              <a:t>risks</a:t>
            </a:r>
            <a:r>
              <a:rPr lang="fr-FR" sz="2400" dirty="0" smtClean="0"/>
              <a:t>; Day to </a:t>
            </a:r>
            <a:r>
              <a:rPr lang="fr-FR" sz="2400" dirty="0" err="1" smtClean="0"/>
              <a:t>day</a:t>
            </a:r>
            <a:r>
              <a:rPr lang="fr-FR" sz="2400" dirty="0" smtClean="0"/>
              <a:t>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</a:t>
            </a:r>
            <a:r>
              <a:rPr lang="fr-FR" sz="2400" dirty="0" err="1" smtClean="0"/>
              <a:t>risk</a:t>
            </a:r>
            <a:endParaRPr lang="fr-FR" sz="2400" dirty="0" smtClean="0"/>
          </a:p>
          <a:p>
            <a:pPr lvl="1"/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ISSI 2019, 11-15 March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 descr="woltersum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4049486" cy="2362200"/>
          </a:xfrm>
          <a:prstGeom prst="rect">
            <a:avLst/>
          </a:prstGeom>
        </p:spPr>
      </p:pic>
      <p:pic>
        <p:nvPicPr>
          <p:cNvPr id="7" name="Image 6" descr="6gm8-Z469KKJkKbtzIdOCjYfcTA.jpg"/>
          <p:cNvPicPr>
            <a:picLocks noChangeAspect="1"/>
          </p:cNvPicPr>
          <p:nvPr/>
        </p:nvPicPr>
        <p:blipFill>
          <a:blip r:embed="rId3"/>
          <a:srcRect t="11409"/>
          <a:stretch>
            <a:fillRect/>
          </a:stretch>
        </p:blipFill>
        <p:spPr>
          <a:xfrm>
            <a:off x="5638800" y="1371600"/>
            <a:ext cx="3610820" cy="2133600"/>
          </a:xfrm>
          <a:prstGeom prst="rect">
            <a:avLst/>
          </a:prstGeom>
        </p:spPr>
      </p:pic>
      <p:pic>
        <p:nvPicPr>
          <p:cNvPr id="9" name="Image 8" descr="vaison_la-romaine_sept_92_22_sept_14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62400"/>
            <a:ext cx="3627425" cy="24145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24000" y="4724400"/>
            <a:ext cx="199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Nederlandse</a:t>
            </a:r>
            <a:r>
              <a:rPr lang="en-GB" dirty="0" smtClean="0"/>
              <a:t> </a:t>
            </a:r>
            <a:r>
              <a:rPr lang="en-GB" dirty="0" err="1" smtClean="0"/>
              <a:t>dijken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6654800" y="3568700"/>
            <a:ext cx="189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Vaison</a:t>
            </a:r>
            <a:r>
              <a:rPr lang="en-GB" dirty="0" smtClean="0"/>
              <a:t> la Romaine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 descr="extreme surf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87" y="1340187"/>
            <a:ext cx="6550026" cy="491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950" y="2133600"/>
            <a:ext cx="8674100" cy="2387599"/>
          </a:xfrm>
        </p:spPr>
        <p:txBody>
          <a:bodyPr/>
          <a:lstStyle/>
          <a:p>
            <a:r>
              <a:rPr lang="en-GB" dirty="0" smtClean="0"/>
              <a:t>Patterns: what are the </a:t>
            </a:r>
            <a:r>
              <a:rPr lang="en-GB" dirty="0" err="1" smtClean="0"/>
              <a:t>g</a:t>
            </a:r>
            <a:r>
              <a:rPr lang="en-GB" dirty="0" smtClean="0"/>
              <a:t>-mode detection schemes?</a:t>
            </a:r>
          </a:p>
          <a:p>
            <a:r>
              <a:rPr lang="en-GB" dirty="0" smtClean="0"/>
              <a:t>Where are the </a:t>
            </a:r>
            <a:r>
              <a:rPr lang="en-GB" dirty="0" err="1" smtClean="0"/>
              <a:t>g</a:t>
            </a:r>
            <a:r>
              <a:rPr lang="en-GB" dirty="0" smtClean="0"/>
              <a:t> modes...in theory?</a:t>
            </a:r>
          </a:p>
          <a:p>
            <a:r>
              <a:rPr lang="en-GB" dirty="0" smtClean="0"/>
              <a:t>How can we do a </a:t>
            </a:r>
            <a:r>
              <a:rPr lang="en-GB" dirty="0" err="1" smtClean="0"/>
              <a:t>collapsogramme</a:t>
            </a:r>
            <a:r>
              <a:rPr lang="en-GB" dirty="0" smtClean="0"/>
              <a:t>?</a:t>
            </a:r>
          </a:p>
          <a:p>
            <a:r>
              <a:rPr lang="en-GB" dirty="0" smtClean="0"/>
              <a:t>Detection in a </a:t>
            </a:r>
            <a:r>
              <a:rPr lang="en-GB" dirty="0" err="1" smtClean="0"/>
              <a:t>collapsogramme</a:t>
            </a:r>
            <a:r>
              <a:rPr lang="en-GB" dirty="0" smtClean="0"/>
              <a:t>...to what extreme?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Statistics</a:t>
            </a:r>
            <a:r>
              <a:rPr lang="fr-FR" dirty="0" smtClean="0"/>
              <a:t> of the maximum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493837"/>
            <a:ext cx="9410700" cy="4525963"/>
          </a:xfrm>
        </p:spPr>
        <p:txBody>
          <a:bodyPr/>
          <a:lstStyle/>
          <a:p>
            <a:pPr marL="0" indent="0"/>
            <a:r>
              <a:rPr lang="fr-FR" dirty="0" smtClean="0"/>
              <a:t> </a:t>
            </a:r>
            <a:r>
              <a:rPr lang="fr-FR" sz="2600" dirty="0" smtClean="0"/>
              <a:t>Let                                </a:t>
            </a:r>
            <a:r>
              <a:rPr lang="fr-FR" sz="2600" dirty="0" err="1" smtClean="0"/>
              <a:t>be</a:t>
            </a:r>
            <a:r>
              <a:rPr lang="fr-FR" sz="2600" dirty="0" smtClean="0"/>
              <a:t> a </a:t>
            </a:r>
            <a:r>
              <a:rPr lang="fr-FR" sz="2600" dirty="0" err="1" smtClean="0"/>
              <a:t>sequence</a:t>
            </a:r>
            <a:r>
              <a:rPr lang="fr-FR" sz="2600" dirty="0" smtClean="0"/>
              <a:t> of </a:t>
            </a:r>
            <a:r>
              <a:rPr lang="fr-FR" sz="2600" dirty="0" err="1" smtClean="0"/>
              <a:t>i.i.d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variables, </a:t>
            </a:r>
          </a:p>
          <a:p>
            <a:pPr marL="228600" indent="0">
              <a:buNone/>
            </a:pPr>
            <a:r>
              <a:rPr lang="fr-FR" sz="2600" dirty="0" smtClean="0"/>
              <a:t>and</a:t>
            </a:r>
          </a:p>
          <a:p>
            <a:pPr marL="0" indent="0"/>
            <a:r>
              <a:rPr lang="fr-FR" dirty="0" smtClean="0"/>
              <a:t> </a:t>
            </a:r>
            <a:r>
              <a:rPr lang="fr-FR" sz="2600" dirty="0" smtClean="0"/>
              <a:t>Let       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cumulative distribution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(</a:t>
            </a:r>
            <a:r>
              <a:rPr lang="fr-FR" sz="2600" dirty="0" err="1" smtClean="0"/>
              <a:t>cdf</a:t>
            </a:r>
            <a:r>
              <a:rPr lang="fr-FR" sz="2600" dirty="0" smtClean="0"/>
              <a:t>) of the        </a:t>
            </a:r>
          </a:p>
          <a:p>
            <a:pPr marL="0" indent="0">
              <a:buNone/>
            </a:pPr>
            <a:r>
              <a:rPr lang="fr-FR" sz="2600" dirty="0" smtClean="0"/>
              <a:t>   </a:t>
            </a:r>
            <a:r>
              <a:rPr lang="fr-FR" sz="2600" dirty="0" err="1" smtClean="0"/>
              <a:t>then</a:t>
            </a:r>
            <a:r>
              <a:rPr lang="fr-FR" sz="2600" dirty="0" smtClean="0"/>
              <a:t> the </a:t>
            </a:r>
            <a:r>
              <a:rPr lang="fr-FR" sz="2600" dirty="0" err="1" smtClean="0"/>
              <a:t>cdf</a:t>
            </a:r>
            <a:r>
              <a:rPr lang="fr-FR" sz="2600" dirty="0" smtClean="0"/>
              <a:t> of	  </a:t>
            </a:r>
            <a:r>
              <a:rPr lang="fr-FR" sz="2600" dirty="0" err="1" smtClean="0"/>
              <a:t>is</a:t>
            </a:r>
            <a:r>
              <a:rPr lang="fr-FR" sz="2600" dirty="0" smtClean="0"/>
              <a:t> :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/>
            <a:r>
              <a:rPr lang="fr-FR" sz="2600" dirty="0" smtClean="0"/>
              <a:t> </a:t>
            </a:r>
            <a:r>
              <a:rPr lang="fr-FR" sz="2600" dirty="0" err="1" smtClean="0"/>
              <a:t>What</a:t>
            </a:r>
            <a:r>
              <a:rPr lang="fr-FR" sz="2600" dirty="0" smtClean="0"/>
              <a:t> are the </a:t>
            </a:r>
            <a:r>
              <a:rPr lang="fr-FR" sz="2600" dirty="0" err="1" smtClean="0"/>
              <a:t>mean</a:t>
            </a:r>
            <a:r>
              <a:rPr lang="fr-FR" sz="2600" dirty="0" smtClean="0"/>
              <a:t> and </a:t>
            </a:r>
            <a:r>
              <a:rPr lang="fr-FR" sz="2600" dirty="0" err="1" smtClean="0"/>
              <a:t>rms</a:t>
            </a:r>
            <a:r>
              <a:rPr lang="fr-FR" sz="2600" dirty="0" smtClean="0"/>
              <a:t> of         ? </a:t>
            </a:r>
          </a:p>
          <a:p>
            <a:pPr marL="0" indent="0"/>
            <a:r>
              <a:rPr lang="fr-FR" sz="2600" dirty="0" smtClean="0"/>
              <a:t> Mr Tippett to the </a:t>
            </a:r>
            <a:r>
              <a:rPr lang="fr-FR" sz="2600" dirty="0" err="1" smtClean="0"/>
              <a:t>rescue</a:t>
            </a:r>
            <a:r>
              <a:rPr lang="fr-FR" sz="2600" dirty="0" smtClean="0"/>
              <a:t>....</a:t>
            </a:r>
            <a:r>
              <a:rPr lang="fr-FR" sz="2600" dirty="0" err="1" smtClean="0"/>
              <a:t>who</a:t>
            </a:r>
            <a:r>
              <a:rPr lang="fr-FR" sz="2600" dirty="0" smtClean="0"/>
              <a:t> </a:t>
            </a:r>
            <a:r>
              <a:rPr lang="fr-FR" sz="2600" dirty="0" err="1" smtClean="0"/>
              <a:t>worked</a:t>
            </a:r>
            <a:r>
              <a:rPr lang="fr-FR" sz="2600" dirty="0" smtClean="0"/>
              <a:t> on the </a:t>
            </a:r>
            <a:r>
              <a:rPr lang="fr-FR" sz="2600" dirty="0" err="1" smtClean="0"/>
              <a:t>problem</a:t>
            </a:r>
            <a:r>
              <a:rPr lang="fr-FR" sz="2600" dirty="0" smtClean="0"/>
              <a:t> of </a:t>
            </a:r>
            <a:r>
              <a:rPr lang="fr-FR" sz="2600" dirty="0" err="1" smtClean="0"/>
              <a:t>yarn</a:t>
            </a:r>
            <a:r>
              <a:rPr lang="fr-FR" sz="2600" dirty="0" smtClean="0"/>
              <a:t>  </a:t>
            </a:r>
          </a:p>
          <a:p>
            <a:pPr marL="0" indent="0">
              <a:buNone/>
            </a:pPr>
            <a:r>
              <a:rPr lang="fr-FR" sz="2600" dirty="0" smtClean="0"/>
              <a:t>   </a:t>
            </a:r>
            <a:r>
              <a:rPr lang="fr-FR" sz="2600" dirty="0" err="1" smtClean="0"/>
              <a:t>breakage</a:t>
            </a:r>
            <a:r>
              <a:rPr lang="fr-FR" sz="2600" dirty="0" smtClean="0"/>
              <a:t> rates in </a:t>
            </a:r>
            <a:r>
              <a:rPr lang="fr-FR" sz="2600" dirty="0" err="1" smtClean="0"/>
              <a:t>weaving</a:t>
            </a:r>
            <a:r>
              <a:rPr lang="fr-FR" sz="2600" dirty="0" smtClean="0"/>
              <a:t> (</a:t>
            </a:r>
            <a:r>
              <a:rPr lang="fr-FR" sz="2600" dirty="0" err="1" smtClean="0"/>
              <a:t>Shewart</a:t>
            </a:r>
            <a:r>
              <a:rPr lang="fr-FR" sz="2600" dirty="0" smtClean="0"/>
              <a:t> </a:t>
            </a:r>
            <a:r>
              <a:rPr lang="fr-FR" sz="2600" dirty="0" err="1" smtClean="0"/>
              <a:t>medal</a:t>
            </a:r>
            <a:r>
              <a:rPr lang="fr-FR" sz="2600" dirty="0" smtClean="0"/>
              <a:t>, 1961)</a:t>
            </a:r>
          </a:p>
          <a:p>
            <a:pPr marL="0" indent="0">
              <a:buNone/>
            </a:pPr>
            <a:r>
              <a:rPr lang="fr-FR" sz="2600" dirty="0" smtClean="0"/>
              <a:t>    </a:t>
            </a:r>
          </a:p>
          <a:p>
            <a:pPr marL="0" indent="0">
              <a:buNone/>
            </a:pPr>
            <a:r>
              <a:rPr lang="fr-FR" sz="2600" dirty="0" smtClean="0"/>
              <a:t> </a:t>
            </a:r>
          </a:p>
          <a:p>
            <a:pPr marL="0" indent="0">
              <a:buNone/>
            </a:pPr>
            <a:endParaRPr lang="fr-FR" sz="2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3722" y="1394695"/>
            <a:ext cx="2606278" cy="8967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04214" y="1862137"/>
            <a:ext cx="4434586" cy="9262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92200" y="2413000"/>
            <a:ext cx="842010" cy="8139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418322" y="2432050"/>
            <a:ext cx="954278" cy="87007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80812"/>
              <a:stretch>
                <a:fillRect/>
              </a:stretch>
            </p:blipFill>
          </mc:Choice>
          <mc:Fallback>
            <p:blipFill>
              <a:blip r:embed="rId5"/>
              <a:srcRect r="80812"/>
              <a:stretch>
                <a:fillRect/>
              </a:stretch>
            </p:blipFill>
          </mc:Fallback>
        </mc:AlternateContent>
        <p:spPr>
          <a:xfrm>
            <a:off x="2590800" y="2883789"/>
            <a:ext cx="850900" cy="92621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80812"/>
              <a:stretch>
                <a:fillRect/>
              </a:stretch>
            </p:blipFill>
          </mc:Choice>
          <mc:Fallback>
            <p:blipFill>
              <a:blip r:embed="rId5"/>
              <a:srcRect r="80812"/>
              <a:stretch>
                <a:fillRect/>
              </a:stretch>
            </p:blipFill>
          </mc:Fallback>
        </mc:AlternateContent>
        <p:spPr>
          <a:xfrm>
            <a:off x="4673600" y="4318000"/>
            <a:ext cx="850900" cy="9262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70745" y="3581400"/>
            <a:ext cx="3564509" cy="926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Fisher–Tippett–</a:t>
            </a:r>
            <a:r>
              <a:rPr lang="fr-FR" dirty="0" err="1" smtClean="0"/>
              <a:t>Gnedenko</a:t>
            </a:r>
            <a:r>
              <a:rPr lang="fr-FR" dirty="0" smtClean="0"/>
              <a:t> </a:t>
            </a:r>
            <a:r>
              <a:rPr lang="fr-FR" dirty="0" err="1" smtClean="0"/>
              <a:t>theorem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493837"/>
            <a:ext cx="9410700" cy="4525963"/>
          </a:xfrm>
        </p:spPr>
        <p:txBody>
          <a:bodyPr/>
          <a:lstStyle/>
          <a:p>
            <a:pPr marL="0" indent="0"/>
            <a:r>
              <a:rPr lang="fr-FR" dirty="0" smtClean="0"/>
              <a:t> </a:t>
            </a:r>
            <a:r>
              <a:rPr lang="fr-FR" sz="2600" dirty="0" smtClean="0"/>
              <a:t>Let                                </a:t>
            </a:r>
            <a:r>
              <a:rPr lang="fr-FR" sz="2600" dirty="0" err="1" smtClean="0"/>
              <a:t>be</a:t>
            </a:r>
            <a:r>
              <a:rPr lang="fr-FR" sz="2600" dirty="0" smtClean="0"/>
              <a:t> a </a:t>
            </a:r>
            <a:r>
              <a:rPr lang="fr-FR" sz="2600" dirty="0" err="1" smtClean="0"/>
              <a:t>sequence</a:t>
            </a:r>
            <a:r>
              <a:rPr lang="fr-FR" sz="2600" dirty="0" smtClean="0"/>
              <a:t> of </a:t>
            </a:r>
            <a:r>
              <a:rPr lang="fr-FR" sz="2600" dirty="0" err="1" smtClean="0"/>
              <a:t>i.i.d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variables, </a:t>
            </a:r>
          </a:p>
          <a:p>
            <a:pPr marL="228600" indent="0">
              <a:buNone/>
            </a:pPr>
            <a:r>
              <a:rPr lang="fr-FR" sz="2600" dirty="0" smtClean="0"/>
              <a:t>and</a:t>
            </a:r>
          </a:p>
          <a:p>
            <a:pPr marL="0" indent="0"/>
            <a:r>
              <a:rPr lang="fr-FR" dirty="0" smtClean="0"/>
              <a:t> </a:t>
            </a:r>
            <a:r>
              <a:rPr lang="fr-FR" sz="2600" dirty="0" smtClean="0"/>
              <a:t>If a </a:t>
            </a:r>
            <a:r>
              <a:rPr lang="fr-FR" sz="2600" dirty="0" err="1" smtClean="0"/>
              <a:t>sequence</a:t>
            </a:r>
            <a:r>
              <a:rPr lang="fr-FR" sz="2600" dirty="0" smtClean="0"/>
              <a:t> of pairs of real </a:t>
            </a:r>
            <a:r>
              <a:rPr lang="fr-FR" sz="2600" dirty="0" err="1" smtClean="0"/>
              <a:t>numbers</a:t>
            </a:r>
            <a:r>
              <a:rPr lang="fr-FR" sz="2600" dirty="0" smtClean="0"/>
              <a:t> </a:t>
            </a:r>
            <a:r>
              <a:rPr lang="fr-FR" sz="2600" dirty="0" err="1" smtClean="0"/>
              <a:t>exists</a:t>
            </a:r>
            <a:r>
              <a:rPr lang="fr-FR" sz="2600" dirty="0" smtClean="0"/>
              <a:t>                </a:t>
            </a:r>
            <a:r>
              <a:rPr lang="fr-FR" sz="2600" dirty="0" err="1" smtClean="0"/>
              <a:t>such</a:t>
            </a:r>
            <a:r>
              <a:rPr lang="fr-FR" sz="2600" dirty="0" smtClean="0"/>
              <a:t> </a:t>
            </a:r>
          </a:p>
          <a:p>
            <a:pPr marL="215900" indent="-215900">
              <a:buNone/>
            </a:pPr>
            <a:r>
              <a:rPr lang="fr-FR" sz="2600" dirty="0" smtClean="0"/>
              <a:t>   </a:t>
            </a:r>
            <a:r>
              <a:rPr lang="fr-FR" sz="2600" dirty="0" err="1" smtClean="0"/>
              <a:t>that</a:t>
            </a:r>
            <a:r>
              <a:rPr lang="fr-FR" sz="2600" dirty="0" smtClean="0"/>
              <a:t>                  and the the </a:t>
            </a:r>
            <a:r>
              <a:rPr lang="fr-FR" sz="2600" dirty="0" err="1" smtClean="0"/>
              <a:t>cdf</a:t>
            </a:r>
            <a:r>
              <a:rPr lang="fr-FR" sz="2600" dirty="0" smtClean="0"/>
              <a:t>       of          </a:t>
            </a:r>
            <a:r>
              <a:rPr lang="fr-FR" sz="2600" dirty="0" err="1" smtClean="0"/>
              <a:t>is</a:t>
            </a:r>
            <a:r>
              <a:rPr lang="fr-FR" sz="2600" dirty="0" smtClean="0"/>
              <a:t>:  </a:t>
            </a:r>
          </a:p>
          <a:p>
            <a:pPr marL="0" indent="0">
              <a:buNone/>
            </a:pPr>
            <a:r>
              <a:rPr lang="fr-FR" sz="2600" dirty="0" smtClean="0"/>
              <a:t> 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sz="2600" dirty="0" err="1" smtClean="0"/>
              <a:t>where</a:t>
            </a:r>
            <a:r>
              <a:rPr lang="fr-FR" sz="2600" dirty="0" smtClean="0"/>
              <a:t>       </a:t>
            </a:r>
            <a:r>
              <a:rPr lang="fr-FR" sz="2600" dirty="0" err="1" smtClean="0"/>
              <a:t>is</a:t>
            </a:r>
            <a:r>
              <a:rPr lang="fr-FR" sz="2600" dirty="0" smtClean="0"/>
              <a:t> a non </a:t>
            </a:r>
            <a:r>
              <a:rPr lang="fr-FR" sz="2600" dirty="0" err="1" smtClean="0"/>
              <a:t>degenerate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, </a:t>
            </a:r>
            <a:r>
              <a:rPr lang="fr-FR" sz="2600" dirty="0" err="1" smtClean="0"/>
              <a:t>then</a:t>
            </a:r>
            <a:r>
              <a:rPr lang="fr-FR" sz="2600" dirty="0" smtClean="0"/>
              <a:t> the </a:t>
            </a:r>
            <a:r>
              <a:rPr lang="fr-FR" sz="2600" dirty="0" err="1" smtClean="0"/>
              <a:t>limit</a:t>
            </a:r>
            <a:r>
              <a:rPr lang="fr-FR" sz="2600" dirty="0" smtClean="0"/>
              <a:t> distribution </a:t>
            </a:r>
            <a:r>
              <a:rPr lang="fr-FR" sz="2600" dirty="0" err="1" smtClean="0"/>
              <a:t>belongs</a:t>
            </a:r>
            <a:r>
              <a:rPr lang="fr-FR" sz="2600" dirty="0" smtClean="0"/>
              <a:t> to </a:t>
            </a:r>
            <a:r>
              <a:rPr lang="fr-FR" sz="2600" dirty="0" err="1" smtClean="0"/>
              <a:t>either</a:t>
            </a:r>
            <a:r>
              <a:rPr lang="fr-FR" sz="2600" dirty="0" smtClean="0"/>
              <a:t> the </a:t>
            </a:r>
            <a:r>
              <a:rPr lang="fr-FR" sz="2600" dirty="0" err="1" smtClean="0"/>
              <a:t>Gumbel</a:t>
            </a:r>
            <a:r>
              <a:rPr lang="fr-FR" sz="2600" dirty="0" smtClean="0"/>
              <a:t>, the Fréchet or the </a:t>
            </a:r>
            <a:r>
              <a:rPr lang="fr-FR" sz="2600" dirty="0" err="1" smtClean="0"/>
              <a:t>Weibull</a:t>
            </a:r>
            <a:r>
              <a:rPr lang="fr-FR" sz="2600" dirty="0" smtClean="0"/>
              <a:t> </a:t>
            </a:r>
            <a:r>
              <a:rPr lang="fr-FR" sz="2600" dirty="0" err="1" smtClean="0"/>
              <a:t>family</a:t>
            </a:r>
            <a:r>
              <a:rPr lang="fr-FR" sz="2600" dirty="0" smtClean="0"/>
              <a:t>. </a:t>
            </a:r>
            <a:endParaRPr lang="en-GB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ISSI 2019, 11-15 March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3722" y="1394695"/>
            <a:ext cx="2606278" cy="8967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04214" y="1862137"/>
            <a:ext cx="4434586" cy="9262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64300" y="2395537"/>
            <a:ext cx="1627886" cy="9262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276350" y="2928937"/>
            <a:ext cx="1543685" cy="8420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62000" y="3398837"/>
            <a:ext cx="5444998" cy="14033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568190" y="2897187"/>
            <a:ext cx="842010" cy="8139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81099"/>
              <a:stretch>
                <a:fillRect/>
              </a:stretch>
            </p:blipFill>
          </mc:Choice>
          <mc:Fallback>
            <p:blipFill>
              <a:blip r:embed="rId5"/>
              <a:srcRect r="81099"/>
              <a:stretch>
                <a:fillRect/>
              </a:stretch>
            </p:blipFill>
          </mc:Fallback>
        </mc:AlternateContent>
        <p:spPr>
          <a:xfrm>
            <a:off x="5410200" y="2865437"/>
            <a:ext cx="838200" cy="9262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282700" y="4338637"/>
            <a:ext cx="842010" cy="81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Convergence conditions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231900"/>
            <a:ext cx="9410700" cy="4525963"/>
          </a:xfrm>
        </p:spPr>
        <p:txBody>
          <a:bodyPr>
            <a:normAutofit/>
          </a:bodyPr>
          <a:lstStyle/>
          <a:p>
            <a:pPr marL="254000" indent="-254000"/>
            <a:r>
              <a:rPr lang="fr-FR" sz="2600" dirty="0" err="1" smtClean="0"/>
              <a:t>Depending</a:t>
            </a:r>
            <a:r>
              <a:rPr lang="fr-FR" sz="2600" dirty="0" smtClean="0"/>
              <a:t> on the </a:t>
            </a:r>
            <a:r>
              <a:rPr lang="fr-FR" sz="2600" dirty="0" err="1" smtClean="0"/>
              <a:t>cdf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        of the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variables the </a:t>
            </a:r>
            <a:r>
              <a:rPr lang="fr-FR" sz="2600" dirty="0" err="1" smtClean="0"/>
              <a:t>limiting</a:t>
            </a:r>
            <a:r>
              <a:rPr lang="fr-FR" sz="2600" dirty="0" smtClean="0"/>
              <a:t> </a:t>
            </a:r>
            <a:r>
              <a:rPr lang="fr-FR" sz="2600" dirty="0" err="1" smtClean="0"/>
              <a:t>cdf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     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differ</a:t>
            </a:r>
            <a:r>
              <a:rPr lang="fr-FR" sz="2600" dirty="0" smtClean="0"/>
              <a:t>.  For the </a:t>
            </a:r>
            <a:r>
              <a:rPr lang="fr-FR" sz="2600" dirty="0" err="1" smtClean="0"/>
              <a:t>Gumbel</a:t>
            </a:r>
            <a:r>
              <a:rPr lang="fr-FR" sz="2600" dirty="0" smtClean="0"/>
              <a:t> </a:t>
            </a:r>
            <a:r>
              <a:rPr lang="fr-FR" sz="2600" dirty="0" err="1" smtClean="0"/>
              <a:t>family</a:t>
            </a:r>
            <a:r>
              <a:rPr lang="fr-FR" sz="2600" dirty="0" smtClean="0"/>
              <a:t>, the convergence condition </a:t>
            </a:r>
            <a:r>
              <a:rPr lang="fr-FR" sz="2600" dirty="0" err="1" smtClean="0"/>
              <a:t>is</a:t>
            </a:r>
            <a:r>
              <a:rPr lang="fr-FR" sz="2600" dirty="0" smtClean="0"/>
              <a:t>:</a:t>
            </a:r>
          </a:p>
          <a:p>
            <a:pPr marL="254000" indent="-254000"/>
            <a:endParaRPr lang="fr-FR" sz="2600" dirty="0" smtClean="0"/>
          </a:p>
          <a:p>
            <a:pPr marL="254000" indent="-254000">
              <a:buNone/>
            </a:pPr>
            <a:endParaRPr lang="fr-FR" sz="2600" dirty="0" smtClean="0"/>
          </a:p>
          <a:p>
            <a:pPr marL="254000" indent="-254000"/>
            <a:endParaRPr lang="fr-FR" sz="2600" dirty="0" smtClean="0"/>
          </a:p>
          <a:p>
            <a:pPr marL="254000" indent="-254000"/>
            <a:r>
              <a:rPr lang="fr-FR" sz="2600" dirty="0" err="1" smtClean="0"/>
              <a:t>with</a:t>
            </a:r>
            <a:r>
              <a:rPr lang="fr-FR" sz="2600" dirty="0" smtClean="0"/>
              <a:t> the </a:t>
            </a:r>
            <a:r>
              <a:rPr lang="fr-FR" sz="2600" dirty="0" err="1" smtClean="0"/>
              <a:t>Gumbel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</a:t>
            </a:r>
            <a:r>
              <a:rPr lang="fr-FR" sz="2600" dirty="0" err="1" smtClean="0"/>
              <a:t>given</a:t>
            </a:r>
            <a:r>
              <a:rPr lang="fr-FR" sz="2600" dirty="0" smtClean="0"/>
              <a:t> as: </a:t>
            </a:r>
          </a:p>
          <a:p>
            <a:pPr marL="254000" indent="-254000"/>
            <a:endParaRPr lang="fr-FR" sz="2600" dirty="0" smtClean="0"/>
          </a:p>
          <a:p>
            <a:pPr marL="254000" indent="-254000"/>
            <a:r>
              <a:rPr lang="fr-FR" sz="2600" dirty="0" err="1" smtClean="0"/>
              <a:t>where</a:t>
            </a:r>
            <a:r>
              <a:rPr lang="fr-FR" sz="2600" dirty="0" smtClean="0"/>
              <a:t>                                           and               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F5DD0899-3342-401C-B4FF-07EB89ECE854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4200" y="1484757"/>
            <a:ext cx="842010" cy="8139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079500"/>
            <a:ext cx="842010" cy="8139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45956" y="2298700"/>
            <a:ext cx="4518787" cy="14033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71600" y="4470400"/>
            <a:ext cx="3311906" cy="140335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424475" y="3469501"/>
            <a:ext cx="5100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von </a:t>
            </a:r>
            <a:r>
              <a:rPr lang="en-GB" sz="1200" dirty="0" err="1" smtClean="0"/>
              <a:t>Mises</a:t>
            </a:r>
            <a:r>
              <a:rPr lang="en-GB" sz="1200" dirty="0" smtClean="0"/>
              <a:t>, R. (1936) in </a:t>
            </a:r>
            <a:r>
              <a:rPr lang="en-GB" sz="1200" i="1" dirty="0" smtClean="0"/>
              <a:t>Revue </a:t>
            </a:r>
            <a:r>
              <a:rPr lang="en-GB" sz="1200" i="1" dirty="0" err="1" smtClean="0"/>
              <a:t>mathématique</a:t>
            </a:r>
            <a:r>
              <a:rPr lang="en-GB" sz="1200" i="1" dirty="0" smtClean="0"/>
              <a:t> de </a:t>
            </a:r>
            <a:r>
              <a:rPr lang="en-GB" sz="1200" i="1" dirty="0" err="1" smtClean="0"/>
              <a:t>l'Union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Interbalkanique</a:t>
            </a:r>
            <a:r>
              <a:rPr lang="en-GB" sz="1200" dirty="0" smtClean="0"/>
              <a:t>, </a:t>
            </a:r>
            <a:r>
              <a:rPr lang="en-GB" sz="1200" b="1" dirty="0" smtClean="0"/>
              <a:t>1</a:t>
            </a:r>
            <a:r>
              <a:rPr lang="en-GB" sz="1200" dirty="0" smtClean="0"/>
              <a:t>, 141</a:t>
            </a:r>
            <a:endParaRPr lang="en-GB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617569" y="5742801"/>
            <a:ext cx="7212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Gumbel</a:t>
            </a:r>
            <a:r>
              <a:rPr lang="en-GB" sz="1200" dirty="0" smtClean="0"/>
              <a:t>, E.J. (1954), Statistical theory in extremes and practical applications, in </a:t>
            </a:r>
            <a:r>
              <a:rPr lang="en-GB" sz="1200" i="1" dirty="0" smtClean="0"/>
              <a:t>Applied Mathematics Series</a:t>
            </a:r>
            <a:r>
              <a:rPr lang="en-GB" sz="1200" dirty="0" smtClean="0"/>
              <a:t>, 33</a:t>
            </a:r>
            <a:endParaRPr lang="en-GB" sz="12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29200" y="3517900"/>
            <a:ext cx="3059303" cy="115074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 l="16079"/>
              <a:stretch>
                <a:fillRect/>
              </a:stretch>
            </p:blipFill>
          </mc:Choice>
          <mc:Fallback>
            <p:blipFill>
              <a:blip r:embed="rId13"/>
              <a:srcRect l="16079"/>
              <a:stretch>
                <a:fillRect/>
              </a:stretch>
            </p:blipFill>
          </mc:Fallback>
        </mc:AlternateContent>
        <p:spPr>
          <a:xfrm>
            <a:off x="5702300" y="4470400"/>
            <a:ext cx="3745103" cy="1403350"/>
          </a:xfrm>
          <a:prstGeom prst="rect">
            <a:avLst/>
          </a:prstGeom>
        </p:spPr>
      </p:pic>
      <p:sp>
        <p:nvSpPr>
          <p:cNvPr id="2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247650" y="6356351"/>
            <a:ext cx="3549650" cy="365125"/>
          </a:xfrm>
        </p:spPr>
        <p:txBody>
          <a:bodyPr/>
          <a:lstStyle/>
          <a:p>
            <a:r>
              <a:rPr lang="fr-FR" dirty="0" smtClean="0"/>
              <a:t>ISSI 2019, 11-15 March 2019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946650" y="4646422"/>
            <a:ext cx="1094613" cy="95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of </a:t>
            </a:r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 with 2 </a:t>
            </a:r>
            <a:r>
              <a:rPr lang="en-GB" dirty="0" err="1" smtClean="0"/>
              <a:t>d.o.f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00151"/>
            <a:ext cx="8915400" cy="4525963"/>
          </a:xfrm>
        </p:spPr>
        <p:txBody>
          <a:bodyPr/>
          <a:lstStyle/>
          <a:p>
            <a:r>
              <a:rPr lang="en-GB" sz="2600" dirty="0" smtClean="0"/>
              <a:t>For a </a:t>
            </a:r>
            <a:r>
              <a:rPr lang="en-GB" sz="2600" dirty="0" smtClean="0">
                <a:latin typeface="Symbol" charset="2"/>
                <a:cs typeface="Symbol" charset="2"/>
              </a:rPr>
              <a:t>c</a:t>
            </a:r>
            <a:r>
              <a:rPr lang="en-GB" sz="2600" baseline="30000" dirty="0" smtClean="0"/>
              <a:t>2</a:t>
            </a:r>
            <a:r>
              <a:rPr lang="en-GB" sz="2600" dirty="0" smtClean="0"/>
              <a:t> with 2 </a:t>
            </a:r>
            <a:r>
              <a:rPr lang="en-GB" sz="2600" dirty="0" err="1" smtClean="0"/>
              <a:t>d.o.f</a:t>
            </a:r>
            <a:r>
              <a:rPr lang="en-GB" sz="2600" dirty="0" smtClean="0"/>
              <a:t>, we have:</a:t>
            </a:r>
          </a:p>
          <a:p>
            <a:r>
              <a:rPr lang="en-GB" sz="2600" dirty="0" smtClean="0"/>
              <a:t>From the convergence condition, it belongs to the </a:t>
            </a:r>
            <a:r>
              <a:rPr lang="en-GB" sz="2600" dirty="0" err="1" smtClean="0"/>
              <a:t>Gumbel</a:t>
            </a:r>
            <a:r>
              <a:rPr lang="en-GB" sz="2600" dirty="0" smtClean="0"/>
              <a:t> family</a:t>
            </a:r>
          </a:p>
          <a:p>
            <a:r>
              <a:rPr lang="en-GB" sz="2600" dirty="0" smtClean="0"/>
              <a:t>Therefore we have		     and </a:t>
            </a:r>
          </a:p>
          <a:p>
            <a:r>
              <a:rPr lang="en-GB" sz="2600" dirty="0" smtClean="0"/>
              <a:t>Knowing the </a:t>
            </a:r>
            <a:r>
              <a:rPr lang="en-GB" sz="2600" dirty="0" err="1" smtClean="0"/>
              <a:t>Gumbel</a:t>
            </a:r>
            <a:r>
              <a:rPr lang="en-GB" sz="2600" dirty="0" smtClean="0"/>
              <a:t> distribution, we can derive that the mean value of the maximum and its sigma are given by: </a:t>
            </a:r>
          </a:p>
          <a:p>
            <a:pPr>
              <a:buNone/>
            </a:pPr>
            <a:endParaRPr lang="en-GB" sz="2600" dirty="0" smtClean="0"/>
          </a:p>
          <a:p>
            <a:pPr>
              <a:buNone/>
            </a:pPr>
            <a:r>
              <a:rPr lang="en-GB" sz="2600" dirty="0" smtClean="0"/>
              <a:t>       </a:t>
            </a:r>
          </a:p>
          <a:p>
            <a:pPr>
              <a:buNone/>
            </a:pPr>
            <a:r>
              <a:rPr lang="en-GB" sz="2600" dirty="0" smtClean="0"/>
              <a:t>      </a:t>
            </a:r>
            <a:r>
              <a:rPr lang="en-GB" sz="2600" dirty="0" err="1" smtClean="0"/>
              <a:t>wher</a:t>
            </a:r>
            <a:r>
              <a:rPr lang="en-GB" sz="2600" dirty="0" smtClean="0"/>
              <a:t>    is the Euler-</a:t>
            </a:r>
            <a:r>
              <a:rPr lang="en-GB" sz="2600" dirty="0" err="1" smtClean="0"/>
              <a:t>Mascheroni</a:t>
            </a:r>
            <a:r>
              <a:rPr lang="en-GB" sz="2600" dirty="0" smtClean="0"/>
              <a:t> constant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37633" y="1028700"/>
            <a:ext cx="2834767" cy="9262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37509" y="2403856"/>
            <a:ext cx="2048891" cy="898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76315" y="2419350"/>
            <a:ext cx="1543685" cy="8420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33600" y="3994785"/>
            <a:ext cx="3396107" cy="8981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660454" y="3842385"/>
            <a:ext cx="2161159" cy="126301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53187" y="5384800"/>
            <a:ext cx="5975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Fisher, R.A. and </a:t>
            </a:r>
            <a:r>
              <a:rPr lang="en-GB" sz="1200" dirty="0" err="1" smtClean="0"/>
              <a:t>Tippett</a:t>
            </a:r>
            <a:r>
              <a:rPr lang="en-GB" sz="1200" dirty="0" smtClean="0"/>
              <a:t>, L.H.C. (1928) in </a:t>
            </a:r>
            <a:r>
              <a:rPr lang="en-GB" sz="1200" i="1" dirty="0" smtClean="0"/>
              <a:t>Proc. of the Cambridge Philosophical Society</a:t>
            </a:r>
            <a:r>
              <a:rPr lang="en-GB" sz="1200" dirty="0" smtClean="0"/>
              <a:t>, </a:t>
            </a:r>
            <a:r>
              <a:rPr lang="en-GB" sz="1200" b="1" dirty="0" smtClean="0"/>
              <a:t>24</a:t>
            </a:r>
            <a:r>
              <a:rPr lang="en-GB" sz="1200" dirty="0" smtClean="0"/>
              <a:t>, 180</a:t>
            </a:r>
            <a:endParaRPr lang="en-GB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l="83019"/>
              <a:stretch>
                <a:fillRect/>
              </a:stretch>
            </p:blipFill>
          </mc:Choice>
          <mc:Fallback>
            <p:blipFill>
              <a:blip r:embed="rId9"/>
              <a:srcRect l="83019"/>
              <a:stretch>
                <a:fillRect/>
              </a:stretch>
            </p:blipFill>
          </mc:Fallback>
        </mc:AlternateContent>
        <p:spPr>
          <a:xfrm>
            <a:off x="1663700" y="4622800"/>
            <a:ext cx="576707" cy="89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of </a:t>
            </a:r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 with </a:t>
            </a:r>
            <a:r>
              <a:rPr lang="en-GB" i="1" dirty="0" err="1" smtClean="0"/>
              <a:t>p</a:t>
            </a:r>
            <a:r>
              <a:rPr lang="en-GB" dirty="0" smtClean="0"/>
              <a:t> </a:t>
            </a:r>
            <a:r>
              <a:rPr lang="en-GB" dirty="0" err="1" smtClean="0"/>
              <a:t>d.o.f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00151"/>
            <a:ext cx="8915400" cy="4525963"/>
          </a:xfrm>
        </p:spPr>
        <p:txBody>
          <a:bodyPr/>
          <a:lstStyle/>
          <a:p>
            <a:r>
              <a:rPr lang="en-GB" sz="2600" dirty="0" smtClean="0"/>
              <a:t>For a </a:t>
            </a:r>
            <a:r>
              <a:rPr lang="en-GB" sz="2600" dirty="0" smtClean="0">
                <a:latin typeface="Symbol" charset="2"/>
                <a:cs typeface="Symbol" charset="2"/>
              </a:rPr>
              <a:t>c</a:t>
            </a:r>
            <a:r>
              <a:rPr lang="en-GB" sz="2600" baseline="30000" dirty="0" smtClean="0"/>
              <a:t>2</a:t>
            </a:r>
            <a:r>
              <a:rPr lang="en-GB" sz="2600" dirty="0" smtClean="0"/>
              <a:t> with </a:t>
            </a:r>
            <a:r>
              <a:rPr lang="en-GB" sz="2600" i="1" dirty="0" err="1" smtClean="0"/>
              <a:t>p</a:t>
            </a:r>
            <a:r>
              <a:rPr lang="en-GB" sz="2600" dirty="0" smtClean="0"/>
              <a:t> </a:t>
            </a:r>
            <a:r>
              <a:rPr lang="en-GB" sz="2600" dirty="0" err="1" smtClean="0"/>
              <a:t>d.o.f</a:t>
            </a:r>
            <a:r>
              <a:rPr lang="en-GB" sz="2600" dirty="0" smtClean="0"/>
              <a:t> we have from the convergence condition, it belongs to the </a:t>
            </a:r>
            <a:r>
              <a:rPr lang="en-GB" sz="2600" dirty="0" err="1" smtClean="0"/>
              <a:t>Gumbel</a:t>
            </a:r>
            <a:r>
              <a:rPr lang="en-GB" sz="2600" dirty="0" smtClean="0"/>
              <a:t> family</a:t>
            </a:r>
          </a:p>
          <a:p>
            <a:r>
              <a:rPr lang="en-GB" sz="2600" dirty="0" smtClean="0"/>
              <a:t>Black (</a:t>
            </a:r>
            <a:r>
              <a:rPr lang="en-GB" sz="2600" dirty="0" err="1" smtClean="0"/>
              <a:t>dof</a:t>
            </a:r>
            <a:r>
              <a:rPr lang="en-GB" sz="2600" dirty="0" smtClean="0"/>
              <a:t>=2), </a:t>
            </a:r>
            <a:r>
              <a:rPr lang="en-GB" sz="2600" dirty="0" smtClean="0">
                <a:solidFill>
                  <a:srgbClr val="008000"/>
                </a:solidFill>
              </a:rPr>
              <a:t>Green</a:t>
            </a:r>
            <a:r>
              <a:rPr lang="en-GB" sz="2600" dirty="0" smtClean="0"/>
              <a:t> (</a:t>
            </a:r>
            <a:r>
              <a:rPr lang="en-GB" sz="2600" dirty="0" err="1" smtClean="0"/>
              <a:t>dof</a:t>
            </a:r>
            <a:r>
              <a:rPr lang="en-GB" sz="2600" dirty="0" smtClean="0"/>
              <a:t>=10), </a:t>
            </a:r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GB" sz="2600" dirty="0" smtClean="0"/>
              <a:t> (</a:t>
            </a:r>
            <a:r>
              <a:rPr lang="en-GB" sz="2600" dirty="0" err="1" smtClean="0"/>
              <a:t>dof</a:t>
            </a:r>
            <a:r>
              <a:rPr lang="en-GB" sz="2600" dirty="0" smtClean="0"/>
              <a:t>=100)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14" name="Image 13" descr="Pseudo_me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579" t="10000" r="10375" b="11111"/>
              <a:stretch>
                <a:fillRect/>
              </a:stretch>
            </p:blipFill>
          </mc:Choice>
          <mc:Fallback>
            <p:blipFill>
              <a:blip r:embed="rId3"/>
              <a:srcRect l="12579" t="10000" r="10375" b="11111"/>
              <a:stretch>
                <a:fillRect/>
              </a:stretch>
            </p:blipFill>
          </mc:Fallback>
        </mc:AlternateContent>
        <p:spPr>
          <a:xfrm rot="5400000">
            <a:off x="1186884" y="2196838"/>
            <a:ext cx="2910991" cy="4217958"/>
          </a:xfrm>
          <a:prstGeom prst="rect">
            <a:avLst/>
          </a:prstGeom>
        </p:spPr>
      </p:pic>
      <p:pic>
        <p:nvPicPr>
          <p:cNvPr id="15" name="Image 14" descr="Pseudo_rm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0691" t="11111" r="9119" b="12222"/>
              <a:stretch>
                <a:fillRect/>
              </a:stretch>
            </p:blipFill>
          </mc:Choice>
          <mc:Fallback>
            <p:blipFill>
              <a:blip r:embed="rId5"/>
              <a:srcRect l="10691" t="11111" r="9119" b="12222"/>
              <a:stretch>
                <a:fillRect/>
              </a:stretch>
            </p:blipFill>
          </mc:Fallback>
        </mc:AlternateContent>
        <p:spPr>
          <a:xfrm rot="5400000">
            <a:off x="5655733" y="2239433"/>
            <a:ext cx="3029779" cy="409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Question...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19200"/>
            <a:ext cx="8915400" cy="4525963"/>
          </a:xfrm>
        </p:spPr>
        <p:txBody>
          <a:bodyPr/>
          <a:lstStyle/>
          <a:p>
            <a:r>
              <a:rPr lang="en-GB" dirty="0" smtClean="0"/>
              <a:t>What is the probability that the maximum of an ensemble of </a:t>
            </a:r>
            <a:r>
              <a:rPr lang="en-GB" i="1" dirty="0" err="1" smtClean="0"/>
              <a:t>n</a:t>
            </a:r>
            <a:r>
              <a:rPr lang="en-GB" dirty="0" smtClean="0"/>
              <a:t> </a:t>
            </a:r>
            <a:r>
              <a:rPr lang="en-GB" dirty="0" err="1" smtClean="0"/>
              <a:t>i.i.d</a:t>
            </a:r>
            <a:r>
              <a:rPr lang="en-GB" dirty="0" smtClean="0"/>
              <a:t> with </a:t>
            </a:r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 with 2 </a:t>
            </a:r>
            <a:r>
              <a:rPr lang="en-GB" dirty="0" err="1" smtClean="0"/>
              <a:t>d.o.f</a:t>
            </a:r>
            <a:r>
              <a:rPr lang="en-GB" dirty="0" smtClean="0"/>
              <a:t> go over the </a:t>
            </a:r>
            <a:r>
              <a:rPr lang="en-GB" dirty="0" smtClean="0">
                <a:solidFill>
                  <a:srgbClr val="A3ECA0"/>
                </a:solidFill>
              </a:rPr>
              <a:t>10%</a:t>
            </a:r>
            <a:r>
              <a:rPr lang="en-GB" dirty="0" smtClean="0"/>
              <a:t> and 1% probability levels set for a single bin?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 descr="Proba_ma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0" y="2209800"/>
            <a:ext cx="6469956" cy="4572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15200" y="33528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10 bins, 65% of the times, it is over the 10% level, while it is 10% of the times for the 1%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600" y="1724818"/>
            <a:ext cx="8915400" cy="4525963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 are available for making a 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collapsogramme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(folding in rotational splitting)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/>
              <a:t>Typical relative frequency variation is a few % (1% is 1800 bins at 260 </a:t>
            </a:r>
            <a:r>
              <a:rPr lang="en-GB" sz="2600" dirty="0" err="1" smtClean="0">
                <a:latin typeface="Symbol" charset="2"/>
                <a:cs typeface="Symbol" charset="2"/>
              </a:rPr>
              <a:t>m</a:t>
            </a:r>
            <a:r>
              <a:rPr lang="en-GB" sz="2600" dirty="0" err="1" smtClean="0"/>
              <a:t>Hz</a:t>
            </a:r>
            <a:r>
              <a:rPr lang="en-GB" sz="2600" dirty="0" smtClean="0"/>
              <a:t> for 22 years...)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for 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collpasogramme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"fixed" theoretical frequencies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known (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c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whatever </a:t>
            </a:r>
            <a:r>
              <a:rPr kumimoji="0" lang="en-GB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dof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...)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/>
              <a:t>Statistics for </a:t>
            </a:r>
            <a:r>
              <a:rPr lang="en-GB" sz="2600" dirty="0" err="1" smtClean="0"/>
              <a:t>collpasogramme</a:t>
            </a:r>
            <a:r>
              <a:rPr lang="en-GB" sz="2600" dirty="0" smtClean="0"/>
              <a:t> for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"dithered" theoretical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frequencies is known (maximum of </a:t>
            </a:r>
            <a:r>
              <a:rPr kumimoji="0" lang="en-GB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600" dirty="0" smtClean="0">
                <a:latin typeface="Symbol" charset="2"/>
                <a:cs typeface="Symbol" charset="2"/>
              </a:rPr>
              <a:t>c</a:t>
            </a:r>
            <a:r>
              <a:rPr lang="en-GB" sz="2600" baseline="30000" dirty="0" smtClean="0"/>
              <a:t>2</a:t>
            </a:r>
            <a:r>
              <a:rPr lang="en-GB" sz="2600" dirty="0" smtClean="0"/>
              <a:t> with whatever </a:t>
            </a:r>
            <a:r>
              <a:rPr lang="en-GB" sz="2600" dirty="0" err="1" smtClean="0"/>
              <a:t>dof</a:t>
            </a:r>
            <a:r>
              <a:rPr lang="en-GB" sz="2600" dirty="0" smtClean="0"/>
              <a:t>..., </a:t>
            </a:r>
            <a:r>
              <a:rPr lang="en-GB" sz="2600" i="1" dirty="0" err="1" smtClean="0"/>
              <a:t>n</a:t>
            </a:r>
            <a:r>
              <a:rPr lang="en-GB" sz="2600" dirty="0" smtClean="0"/>
              <a:t> being not too large...)  (dithering cannot be large.</a:t>
            </a:r>
            <a:r>
              <a:rPr lang="en-GB" sz="2600" smtClean="0"/>
              <a:t>..10...)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Asymptotic periods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8156" y="1143000"/>
            <a:ext cx="7409688" cy="14594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94400" y="2336800"/>
            <a:ext cx="249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After Provost and </a:t>
            </a:r>
            <a:r>
              <a:rPr lang="en-GB" sz="1200" dirty="0" err="1" smtClean="0"/>
              <a:t>Berthomieu</a:t>
            </a:r>
            <a:r>
              <a:rPr lang="en-GB" sz="1200" dirty="0" smtClean="0"/>
              <a:t> (1986)</a:t>
            </a:r>
            <a:endParaRPr lang="en-GB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19200" y="3405251"/>
            <a:ext cx="2975102" cy="13191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3700" y="2514600"/>
            <a:ext cx="875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If you don't know the periods, we can rewrite the above for solving it for    :</a:t>
            </a:r>
            <a:endParaRPr lang="en-GB" sz="3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19200" y="4572000"/>
            <a:ext cx="4434586" cy="15998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33696" r="79937" b="34534"/>
              <a:stretch>
                <a:fillRect/>
              </a:stretch>
            </p:blipFill>
          </mc:Choice>
          <mc:Fallback>
            <p:blipFill>
              <a:blip r:embed="rId5"/>
              <a:srcRect t="33696" r="79937" b="34534"/>
              <a:stretch>
                <a:fillRect/>
              </a:stretch>
            </p:blipFill>
          </mc:Fallback>
        </mc:AlternateContent>
        <p:spPr>
          <a:xfrm>
            <a:off x="3670300" y="3035300"/>
            <a:ext cx="5969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8941" y="76200"/>
            <a:ext cx="7512050" cy="1143000"/>
          </a:xfrm>
        </p:spPr>
        <p:txBody>
          <a:bodyPr/>
          <a:lstStyle/>
          <a:p>
            <a:r>
              <a:rPr lang="en-GB" dirty="0" smtClean="0"/>
              <a:t>Patterns: What are the </a:t>
            </a:r>
            <a:r>
              <a:rPr lang="en-GB" dirty="0" err="1" smtClean="0"/>
              <a:t>g</a:t>
            </a:r>
            <a:r>
              <a:rPr lang="en-GB" dirty="0" smtClean="0"/>
              <a:t>-mode detection schemes?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050" y="1295400"/>
            <a:ext cx="9105900" cy="4525963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Calibri"/>
                <a:cs typeface="Calibri"/>
              </a:rPr>
              <a:t>Examples using the rotational splitting frequencies:</a:t>
            </a:r>
          </a:p>
          <a:p>
            <a:pPr lvl="1"/>
            <a:r>
              <a:rPr lang="en-GB" sz="2400" dirty="0" err="1" smtClean="0">
                <a:latin typeface="Calibri"/>
                <a:cs typeface="Calibri"/>
              </a:rPr>
              <a:t>Collapsogramme</a:t>
            </a:r>
            <a:r>
              <a:rPr lang="en-GB" sz="2400" dirty="0" smtClean="0">
                <a:latin typeface="Calibri"/>
                <a:cs typeface="Calibri"/>
              </a:rPr>
              <a:t> using the 2</a:t>
            </a:r>
            <a:r>
              <a:rPr lang="en-GB" sz="2400" i="1" dirty="0" smtClean="0">
                <a:latin typeface="Calibri"/>
                <a:cs typeface="Calibri"/>
              </a:rPr>
              <a:t>l</a:t>
            </a:r>
            <a:r>
              <a:rPr lang="en-GB" sz="2400" dirty="0" smtClean="0">
                <a:latin typeface="Calibri"/>
                <a:cs typeface="Calibri"/>
              </a:rPr>
              <a:t>+1 signals (Appourchaux et al., 2000)</a:t>
            </a:r>
          </a:p>
          <a:p>
            <a:pPr lvl="1"/>
            <a:r>
              <a:rPr lang="en-GB" sz="2400" dirty="0" err="1" smtClean="0">
                <a:latin typeface="Calibri"/>
                <a:cs typeface="Calibri"/>
              </a:rPr>
              <a:t>Overlapogramme</a:t>
            </a:r>
            <a:r>
              <a:rPr lang="en-GB" sz="2400" dirty="0" smtClean="0">
                <a:latin typeface="Calibri"/>
                <a:cs typeface="Calibri"/>
              </a:rPr>
              <a:t> using the </a:t>
            </a:r>
            <a:r>
              <a:rPr lang="en-GB" sz="2400" i="1" dirty="0" smtClean="0">
                <a:latin typeface="Calibri"/>
                <a:cs typeface="Calibri"/>
              </a:rPr>
              <a:t>l</a:t>
            </a:r>
            <a:r>
              <a:rPr lang="en-GB" sz="2400" dirty="0" smtClean="0">
                <a:latin typeface="Calibri"/>
                <a:cs typeface="Calibri"/>
              </a:rPr>
              <a:t>+1 signals (Salabert and Garcia, 2008)</a:t>
            </a:r>
          </a:p>
          <a:p>
            <a:pPr lvl="1"/>
            <a:r>
              <a:rPr lang="en-GB" sz="2400" dirty="0" err="1" smtClean="0">
                <a:latin typeface="Calibri"/>
                <a:cs typeface="Calibri"/>
              </a:rPr>
              <a:t>Multiplets</a:t>
            </a:r>
            <a:r>
              <a:rPr lang="en-GB" sz="2400" dirty="0" smtClean="0">
                <a:latin typeface="Calibri"/>
                <a:cs typeface="Calibri"/>
              </a:rPr>
              <a:t> (</a:t>
            </a:r>
            <a:r>
              <a:rPr lang="en-GB" sz="2400" dirty="0" smtClean="0">
                <a:cs typeface="Calibri"/>
              </a:rPr>
              <a:t>Chaplin et al., 2002; </a:t>
            </a:r>
            <a:r>
              <a:rPr lang="en-GB" sz="2400" dirty="0" err="1" smtClean="0">
                <a:latin typeface="Calibri"/>
                <a:cs typeface="Calibri"/>
              </a:rPr>
              <a:t>Turck-Chièze</a:t>
            </a:r>
            <a:r>
              <a:rPr lang="en-GB" sz="2400" dirty="0" smtClean="0">
                <a:latin typeface="Calibri"/>
                <a:cs typeface="Calibri"/>
              </a:rPr>
              <a:t> et al., 2004)</a:t>
            </a:r>
          </a:p>
          <a:p>
            <a:r>
              <a:rPr lang="en-GB" sz="2600" dirty="0" smtClean="0">
                <a:latin typeface="Calibri"/>
                <a:cs typeface="Calibri"/>
              </a:rPr>
              <a:t>Examples using the asymptotic period sequencing:</a:t>
            </a:r>
          </a:p>
          <a:p>
            <a:pPr lvl="1"/>
            <a:r>
              <a:rPr lang="en-GB" sz="2400" dirty="0" smtClean="0">
                <a:latin typeface="Calibri"/>
                <a:cs typeface="Calibri"/>
              </a:rPr>
              <a:t>Exact Fraction Technique (van </a:t>
            </a:r>
            <a:r>
              <a:rPr lang="en-GB" sz="2400" dirty="0" err="1" smtClean="0">
                <a:latin typeface="Calibri"/>
                <a:cs typeface="Calibri"/>
              </a:rPr>
              <a:t>der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Raay</a:t>
            </a:r>
            <a:r>
              <a:rPr lang="en-GB" sz="2400" dirty="0" smtClean="0">
                <a:latin typeface="Calibri"/>
                <a:cs typeface="Calibri"/>
              </a:rPr>
              <a:t>, 1986): </a:t>
            </a:r>
            <a:r>
              <a:rPr lang="en-GB" sz="2400" dirty="0" err="1" smtClean="0">
                <a:latin typeface="Calibri"/>
                <a:cs typeface="Calibri"/>
              </a:rPr>
              <a:t>échelle</a:t>
            </a:r>
            <a:r>
              <a:rPr lang="en-GB" sz="2400" dirty="0" smtClean="0">
                <a:latin typeface="Calibri"/>
                <a:cs typeface="Calibri"/>
              </a:rPr>
              <a:t>-diagram like but in periods </a:t>
            </a:r>
            <a:r>
              <a:rPr lang="en-GB" sz="2400" dirty="0" err="1" smtClean="0">
                <a:latin typeface="Symbol" charset="2"/>
                <a:cs typeface="Symbol" charset="2"/>
              </a:rPr>
              <a:t>Dn</a:t>
            </a:r>
            <a:r>
              <a:rPr lang="en-GB" sz="2400" dirty="0" smtClean="0">
                <a:latin typeface="Calibri"/>
                <a:cs typeface="Calibri"/>
              </a:rPr>
              <a:t> being replaced by </a:t>
            </a:r>
          </a:p>
          <a:p>
            <a:pPr lvl="1"/>
            <a:r>
              <a:rPr lang="en-GB" sz="2400" dirty="0" smtClean="0">
                <a:latin typeface="Calibri"/>
                <a:cs typeface="Calibri"/>
              </a:rPr>
              <a:t>Coherence (</a:t>
            </a:r>
            <a:r>
              <a:rPr lang="en-GB" sz="2400" dirty="0" err="1" smtClean="0">
                <a:latin typeface="Calibri"/>
                <a:cs typeface="Calibri"/>
              </a:rPr>
              <a:t>Fröhlich</a:t>
            </a:r>
            <a:r>
              <a:rPr lang="en-GB" sz="2400" dirty="0" smtClean="0">
                <a:latin typeface="Calibri"/>
                <a:cs typeface="Calibri"/>
              </a:rPr>
              <a:t> and </a:t>
            </a:r>
            <a:r>
              <a:rPr lang="en-GB" sz="2400" dirty="0" err="1" smtClean="0">
                <a:latin typeface="Calibri"/>
                <a:cs typeface="Calibri"/>
              </a:rPr>
              <a:t>Delache</a:t>
            </a:r>
            <a:r>
              <a:rPr lang="en-GB" sz="2400" dirty="0" smtClean="0">
                <a:latin typeface="Calibri"/>
                <a:cs typeface="Calibri"/>
              </a:rPr>
              <a:t>, 1984; </a:t>
            </a:r>
            <a:r>
              <a:rPr lang="en-GB" sz="2400" dirty="0" err="1" smtClean="0">
                <a:latin typeface="Calibri"/>
                <a:cs typeface="Calibri"/>
              </a:rPr>
              <a:t>Fröhlich</a:t>
            </a:r>
            <a:r>
              <a:rPr lang="en-GB" sz="2400" dirty="0" smtClean="0">
                <a:latin typeface="Calibri"/>
                <a:cs typeface="Calibri"/>
              </a:rPr>
              <a:t> and Andersen, 1995)</a:t>
            </a:r>
          </a:p>
          <a:p>
            <a:pPr lvl="1"/>
            <a:r>
              <a:rPr lang="en-GB" sz="2400" dirty="0" err="1" smtClean="0">
                <a:latin typeface="Calibri"/>
                <a:cs typeface="Calibri"/>
              </a:rPr>
              <a:t>Periodogram</a:t>
            </a:r>
            <a:r>
              <a:rPr lang="en-GB" sz="2400" dirty="0" smtClean="0">
                <a:latin typeface="Calibri"/>
                <a:cs typeface="Calibri"/>
              </a:rPr>
              <a:t> of the Fourier spectrum expressed in time (</a:t>
            </a:r>
            <a:r>
              <a:rPr lang="en-GB" sz="2400" dirty="0" err="1" smtClean="0">
                <a:latin typeface="Calibri"/>
                <a:cs typeface="Calibri"/>
              </a:rPr>
              <a:t>periodogram</a:t>
            </a:r>
            <a:r>
              <a:rPr lang="en-GB" sz="2400" dirty="0" smtClean="0">
                <a:latin typeface="Calibri"/>
                <a:cs typeface="Calibri"/>
              </a:rPr>
              <a:t> of the </a:t>
            </a:r>
            <a:r>
              <a:rPr lang="en-GB" sz="2400" dirty="0" err="1" smtClean="0">
                <a:latin typeface="Calibri"/>
                <a:cs typeface="Calibri"/>
              </a:rPr>
              <a:t>periodogram</a:t>
            </a:r>
            <a:r>
              <a:rPr lang="en-GB" sz="2400" dirty="0" smtClean="0">
                <a:latin typeface="Calibri"/>
                <a:cs typeface="Calibri"/>
              </a:rPr>
              <a:t>) (Garcia et al., 2007)</a:t>
            </a:r>
          </a:p>
          <a:p>
            <a:pPr lvl="1"/>
            <a:r>
              <a:rPr lang="en-GB" sz="2400" dirty="0" smtClean="0">
                <a:latin typeface="Calibri"/>
                <a:cs typeface="Calibri"/>
              </a:rPr>
              <a:t>Guided search (Broomhall et al., 2007)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3297" r="56458"/>
              <a:stretch>
                <a:fillRect/>
              </a:stretch>
            </p:blipFill>
          </mc:Choice>
          <mc:Fallback>
            <p:blipFill>
              <a:blip r:embed="rId3"/>
              <a:srcRect l="33297" r="56458"/>
              <a:stretch>
                <a:fillRect/>
              </a:stretch>
            </p:blipFill>
          </mc:Fallback>
        </mc:AlternateContent>
        <p:spPr>
          <a:xfrm>
            <a:off x="6172200" y="3481451"/>
            <a:ext cx="304800" cy="131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Collapsogramme</a:t>
            </a:r>
            <a:r>
              <a:rPr lang="en-GB" dirty="0" smtClean="0"/>
              <a:t> for </a:t>
            </a:r>
            <a:r>
              <a:rPr lang="en-GB" dirty="0" err="1" smtClean="0"/>
              <a:t>g</a:t>
            </a:r>
            <a:r>
              <a:rPr lang="en-GB" dirty="0" smtClean="0"/>
              <a:t> modes (I)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534318"/>
            <a:ext cx="9410700" cy="4525963"/>
          </a:xfrm>
        </p:spPr>
        <p:txBody>
          <a:bodyPr/>
          <a:lstStyle/>
          <a:p>
            <a:r>
              <a:rPr lang="en-GB" sz="2600" dirty="0" err="1" smtClean="0"/>
              <a:t>Collapsogramme</a:t>
            </a:r>
            <a:r>
              <a:rPr lang="en-GB" sz="2600" dirty="0" smtClean="0"/>
              <a:t> for </a:t>
            </a:r>
            <a:r>
              <a:rPr lang="en-GB" sz="2600" dirty="0" err="1" smtClean="0"/>
              <a:t>p</a:t>
            </a:r>
            <a:r>
              <a:rPr lang="en-GB" sz="2600" dirty="0" smtClean="0"/>
              <a:t> modes: use the splitting pattern</a:t>
            </a:r>
          </a:p>
          <a:p>
            <a:r>
              <a:rPr lang="en-GB" sz="2600" dirty="0" err="1" smtClean="0"/>
              <a:t>Collapsogramme</a:t>
            </a:r>
            <a:r>
              <a:rPr lang="en-GB" sz="2600" dirty="0" smtClean="0"/>
              <a:t> for </a:t>
            </a:r>
            <a:r>
              <a:rPr lang="en-GB" sz="2600" dirty="0" err="1" smtClean="0"/>
              <a:t>g</a:t>
            </a:r>
            <a:r>
              <a:rPr lang="en-GB" sz="2600" dirty="0" smtClean="0"/>
              <a:t> modes: use of the asymptotic period pattern (not really new but...)</a:t>
            </a:r>
          </a:p>
          <a:p>
            <a:pPr lvl="1"/>
            <a:r>
              <a:rPr lang="en-GB" sz="2400" dirty="0" smtClean="0"/>
              <a:t>Select </a:t>
            </a:r>
            <a:r>
              <a:rPr lang="en-GB" sz="2400" i="1" dirty="0" err="1" smtClean="0"/>
              <a:t>n</a:t>
            </a:r>
            <a:r>
              <a:rPr lang="en-GB" sz="2400" dirty="0" smtClean="0"/>
              <a:t> orders with theoretical frequencies (includes splitting)</a:t>
            </a:r>
          </a:p>
          <a:p>
            <a:pPr lvl="1"/>
            <a:r>
              <a:rPr lang="en-GB" sz="2400" dirty="0" smtClean="0"/>
              <a:t>Use a window of so-many bins around the frequency</a:t>
            </a:r>
          </a:p>
          <a:p>
            <a:pPr lvl="1"/>
            <a:r>
              <a:rPr lang="en-GB" sz="2400" dirty="0" smtClean="0"/>
              <a:t>Cut the power spectrum in </a:t>
            </a:r>
            <a:r>
              <a:rPr lang="en-GB" sz="2400" i="1" dirty="0" err="1" smtClean="0"/>
              <a:t>n</a:t>
            </a:r>
            <a:r>
              <a:rPr lang="en-GB" sz="2400" dirty="0" smtClean="0"/>
              <a:t> chunks (normalize)</a:t>
            </a:r>
          </a:p>
          <a:p>
            <a:pPr lvl="1"/>
            <a:r>
              <a:rPr lang="en-GB" sz="2400" dirty="0" smtClean="0"/>
              <a:t>Co-add the </a:t>
            </a:r>
            <a:r>
              <a:rPr lang="en-GB" sz="2400" i="1" dirty="0" err="1" smtClean="0"/>
              <a:t>n</a:t>
            </a:r>
            <a:r>
              <a:rPr lang="en-GB" sz="2400" dirty="0" smtClean="0"/>
              <a:t> windows</a:t>
            </a:r>
          </a:p>
          <a:p>
            <a:pPr lvl="1"/>
            <a:r>
              <a:rPr lang="en-GB" sz="2400" dirty="0" smtClean="0"/>
              <a:t>Detect using a </a:t>
            </a:r>
            <a:r>
              <a:rPr lang="en-GB" sz="2400" dirty="0" smtClean="0">
                <a:latin typeface="Symbol" charset="2"/>
                <a:cs typeface="Symbol" charset="2"/>
              </a:rPr>
              <a:t>c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with 2</a:t>
            </a:r>
            <a:r>
              <a:rPr lang="en-GB" sz="2400" i="1" dirty="0" smtClean="0"/>
              <a:t>n</a:t>
            </a:r>
            <a:r>
              <a:rPr lang="en-GB" sz="2400" dirty="0" smtClean="0"/>
              <a:t> </a:t>
            </a:r>
            <a:r>
              <a:rPr lang="en-GB" sz="2400" dirty="0" err="1" smtClean="0"/>
              <a:t>d.o.f</a:t>
            </a:r>
            <a:r>
              <a:rPr lang="en-GB" sz="2400" dirty="0" smtClean="0"/>
              <a:t> statistics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Collapsogramme</a:t>
            </a:r>
            <a:r>
              <a:rPr lang="en-GB" dirty="0" smtClean="0"/>
              <a:t> for </a:t>
            </a:r>
            <a:r>
              <a:rPr lang="en-GB" dirty="0" err="1" smtClean="0"/>
              <a:t>g</a:t>
            </a:r>
            <a:r>
              <a:rPr lang="en-GB" dirty="0" smtClean="0"/>
              <a:t> modes (II)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050" y="1295400"/>
            <a:ext cx="9105900" cy="4525963"/>
          </a:xfrm>
        </p:spPr>
        <p:txBody>
          <a:bodyPr/>
          <a:lstStyle/>
          <a:p>
            <a:r>
              <a:rPr lang="en-GB" sz="2600" dirty="0" smtClean="0"/>
              <a:t>Difficulties with this approach:</a:t>
            </a:r>
          </a:p>
          <a:p>
            <a:pPr lvl="1"/>
            <a:r>
              <a:rPr lang="en-GB" sz="2400" dirty="0" smtClean="0"/>
              <a:t>with a resolution of 1.4 </a:t>
            </a:r>
            <a:r>
              <a:rPr lang="en-GB" sz="2400" dirty="0" err="1" smtClean="0"/>
              <a:t>nHz</a:t>
            </a:r>
            <a:r>
              <a:rPr lang="en-GB" sz="2400" dirty="0" smtClean="0"/>
              <a:t>, modes if restricted to one bin are easy to be missed</a:t>
            </a:r>
          </a:p>
          <a:p>
            <a:pPr lvl="1"/>
            <a:r>
              <a:rPr lang="en-GB" sz="2400" dirty="0" smtClean="0"/>
              <a:t>mode lifetimes are supposed to be over several decades (or so...)</a:t>
            </a:r>
          </a:p>
          <a:p>
            <a:pPr lvl="1"/>
            <a:r>
              <a:rPr lang="en-GB" sz="2400" dirty="0" smtClean="0"/>
              <a:t>exact frequencies not known (this is the goal...)</a:t>
            </a:r>
          </a:p>
          <a:p>
            <a:r>
              <a:rPr lang="en-GB" sz="2600" dirty="0" smtClean="0"/>
              <a:t>Possible solutions:</a:t>
            </a:r>
          </a:p>
          <a:p>
            <a:pPr lvl="1"/>
            <a:r>
              <a:rPr lang="en-GB" sz="2400" dirty="0" smtClean="0"/>
              <a:t>smoothing over some bins (See </a:t>
            </a:r>
            <a:r>
              <a:rPr lang="en-GB" sz="2400" dirty="0" err="1" smtClean="0"/>
              <a:t>Fossat</a:t>
            </a:r>
            <a:r>
              <a:rPr lang="en-GB" sz="2400" dirty="0" smtClean="0"/>
              <a:t> et al., 2017) with a known statistics</a:t>
            </a:r>
          </a:p>
          <a:p>
            <a:pPr lvl="1"/>
            <a:r>
              <a:rPr lang="en-GB" sz="2400" dirty="0" smtClean="0"/>
              <a:t>optimize location of the theoretical frequencies (dithering) with a statistics to be derived...</a:t>
            </a:r>
          </a:p>
          <a:p>
            <a:pPr lvl="1"/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spread </a:t>
            </a:r>
            <a:r>
              <a:rPr lang="en-GB" dirty="0" err="1" smtClean="0"/>
              <a:t>vs</a:t>
            </a:r>
            <a:r>
              <a:rPr lang="en-GB" dirty="0" smtClean="0"/>
              <a:t> model # (</a:t>
            </a:r>
            <a:r>
              <a:rPr lang="en-GB" i="1" dirty="0" err="1" smtClean="0"/>
              <a:t>l</a:t>
            </a:r>
            <a:r>
              <a:rPr lang="en-GB" dirty="0" smtClean="0"/>
              <a:t>=1)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4600" y="1371600"/>
            <a:ext cx="95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=1...30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5181600" y="1371600"/>
            <a:ext cx="18675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GB" dirty="0" smtClean="0"/>
              <a:t>1-24 	JCD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25     	Provost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26 	Provost_86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27-28	</a:t>
            </a:r>
            <a:r>
              <a:rPr lang="en-GB" dirty="0" err="1" smtClean="0"/>
              <a:t>Buldgen</a:t>
            </a:r>
            <a:endParaRPr lang="en-GB" dirty="0" smtClean="0"/>
          </a:p>
          <a:p>
            <a:pPr>
              <a:tabLst>
                <a:tab pos="622300" algn="l"/>
              </a:tabLst>
            </a:pPr>
            <a:r>
              <a:rPr lang="en-GB" dirty="0" smtClean="0"/>
              <a:t>29-30	Mathur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31 	</a:t>
            </a:r>
            <a:r>
              <a:rPr lang="en-GB" dirty="0" smtClean="0"/>
              <a:t>Bigot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32-34	Lebreton</a:t>
            </a:r>
            <a:endParaRPr lang="en-GB" dirty="0"/>
          </a:p>
        </p:txBody>
      </p:sp>
      <p:pic>
        <p:nvPicPr>
          <p:cNvPr id="10" name="Image 9" descr="Comparaison_model_spre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889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spread </a:t>
            </a:r>
            <a:r>
              <a:rPr lang="en-GB" dirty="0" err="1" smtClean="0"/>
              <a:t>vs</a:t>
            </a:r>
            <a:r>
              <a:rPr lang="en-GB" dirty="0" smtClean="0"/>
              <a:t> model # (</a:t>
            </a:r>
            <a:r>
              <a:rPr lang="en-GB" i="1" dirty="0" err="1" smtClean="0"/>
              <a:t>l</a:t>
            </a:r>
            <a:r>
              <a:rPr lang="en-GB" dirty="0" smtClean="0"/>
              <a:t>=2)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4600" y="1371600"/>
            <a:ext cx="95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=1...30</a:t>
            </a:r>
            <a:endParaRPr lang="en-GB" dirty="0"/>
          </a:p>
        </p:txBody>
      </p:sp>
      <p:pic>
        <p:nvPicPr>
          <p:cNvPr id="12" name="Image 11" descr="Comparaison_model_spread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88900"/>
            <a:ext cx="10058400" cy="77724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81600" y="1371600"/>
            <a:ext cx="18675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GB" dirty="0" smtClean="0"/>
              <a:t>1-24 	JCD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25     	Provost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26 	Provost_86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27-28	</a:t>
            </a:r>
            <a:r>
              <a:rPr lang="en-GB" dirty="0" err="1" smtClean="0"/>
              <a:t>Buldgen</a:t>
            </a:r>
            <a:endParaRPr lang="en-GB" dirty="0" smtClean="0"/>
          </a:p>
          <a:p>
            <a:pPr>
              <a:tabLst>
                <a:tab pos="622300" algn="l"/>
              </a:tabLst>
            </a:pPr>
            <a:r>
              <a:rPr lang="en-GB" dirty="0" smtClean="0"/>
              <a:t>29-30	Mathur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31 	</a:t>
            </a:r>
            <a:r>
              <a:rPr lang="en-GB" dirty="0" smtClean="0"/>
              <a:t>Bigot</a:t>
            </a:r>
          </a:p>
          <a:p>
            <a:pPr>
              <a:tabLst>
                <a:tab pos="622300" algn="l"/>
              </a:tabLst>
            </a:pPr>
            <a:r>
              <a:rPr lang="en-GB" dirty="0" smtClean="0"/>
              <a:t>32-34	Lebreton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spread </a:t>
            </a:r>
            <a:r>
              <a:rPr lang="en-GB" dirty="0" err="1" smtClean="0"/>
              <a:t>vs</a:t>
            </a:r>
            <a:r>
              <a:rPr lang="en-GB" dirty="0" smtClean="0"/>
              <a:t> frequency (</a:t>
            </a:r>
            <a:r>
              <a:rPr lang="en-GB" i="1" dirty="0" err="1" smtClean="0"/>
              <a:t>l</a:t>
            </a:r>
            <a:r>
              <a:rPr lang="en-GB" dirty="0" smtClean="0"/>
              <a:t>=1)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ISSI 2019, 11-15 March 2019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4600" y="1371600"/>
            <a:ext cx="95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n</a:t>
            </a:r>
            <a:r>
              <a:rPr lang="en-GB" dirty="0" smtClean="0"/>
              <a:t>=1...30</a:t>
            </a:r>
            <a:endParaRPr lang="en-GB" dirty="0"/>
          </a:p>
        </p:txBody>
      </p:sp>
      <p:pic>
        <p:nvPicPr>
          <p:cNvPr id="9" name="Image 8" descr="Comparaison_model_order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889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98805</TotalTime>
  <Words>1691</Words>
  <Application>Microsoft Office PowerPoint</Application>
  <PresentationFormat>Format A4 (210 x 297 mm)</PresentationFormat>
  <Paragraphs>234</Paragraphs>
  <Slides>26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g-mode detection: collapsogramme, models, extremes and all that</vt:lpstr>
      <vt:lpstr>Outline</vt:lpstr>
      <vt:lpstr>Asymptotic periods</vt:lpstr>
      <vt:lpstr>Patterns: What are the g-mode detection schemes?</vt:lpstr>
      <vt:lpstr>Collapsogramme for g modes (I)</vt:lpstr>
      <vt:lpstr>Collapsogramme for g modes (II)</vt:lpstr>
      <vt:lpstr>Frequency spread vs model # (l=1)</vt:lpstr>
      <vt:lpstr>Frequency spread vs model # (l=2)</vt:lpstr>
      <vt:lpstr>Frequency spread vs frequency (l=1)</vt:lpstr>
      <vt:lpstr>Frequency spread vs frequency (l=2)</vt:lpstr>
      <vt:lpstr>Asymptotic periods</vt:lpstr>
      <vt:lpstr>P0 for various model (l=1,2)</vt:lpstr>
      <vt:lpstr>Vl for various model (l=1,2)</vt:lpstr>
      <vt:lpstr>q for various models (l=1,2)</vt:lpstr>
      <vt:lpstr>Model comparison: conclusion</vt:lpstr>
      <vt:lpstr>Why the statistics of extreme?</vt:lpstr>
      <vt:lpstr>Extreme value theory</vt:lpstr>
      <vt:lpstr>Floods</vt:lpstr>
      <vt:lpstr>Waves</vt:lpstr>
      <vt:lpstr>Statistics of the maximum</vt:lpstr>
      <vt:lpstr>Fisher–Tippett–Gnedenko theorem</vt:lpstr>
      <vt:lpstr>Convergence conditions</vt:lpstr>
      <vt:lpstr>Case of c2 with 2 d.o.f</vt:lpstr>
      <vt:lpstr>Case of c2 with p d.o.f</vt:lpstr>
      <vt:lpstr>Question...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Jean-Jacques Fourmond</dc:creator>
  <cp:lastModifiedBy>Thierry Appourchaux</cp:lastModifiedBy>
  <cp:revision>913</cp:revision>
  <cp:lastPrinted>2018-11-22T14:49:53Z</cp:lastPrinted>
  <dcterms:created xsi:type="dcterms:W3CDTF">2019-03-13T17:36:46Z</dcterms:created>
  <dcterms:modified xsi:type="dcterms:W3CDTF">2019-03-13T21:52:33Z</dcterms:modified>
</cp:coreProperties>
</file>