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34.xml" ContentType="application/vnd.openxmlformats-officedocument.presentationml.slide+xml"/>
  <Default Extension="jpeg" ContentType="image/jpeg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pdf" ContentType="application/pdf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61" r:id="rId2"/>
    <p:sldId id="327" r:id="rId3"/>
    <p:sldId id="341" r:id="rId4"/>
    <p:sldId id="328" r:id="rId5"/>
    <p:sldId id="338" r:id="rId6"/>
    <p:sldId id="329" r:id="rId7"/>
    <p:sldId id="330" r:id="rId8"/>
    <p:sldId id="316" r:id="rId9"/>
    <p:sldId id="317" r:id="rId10"/>
    <p:sldId id="318" r:id="rId11"/>
    <p:sldId id="319" r:id="rId12"/>
    <p:sldId id="320" r:id="rId13"/>
    <p:sldId id="321" r:id="rId14"/>
    <p:sldId id="322" r:id="rId15"/>
    <p:sldId id="332" r:id="rId16"/>
    <p:sldId id="340" r:id="rId17"/>
    <p:sldId id="331" r:id="rId18"/>
    <p:sldId id="307" r:id="rId19"/>
    <p:sldId id="339" r:id="rId20"/>
    <p:sldId id="308" r:id="rId21"/>
    <p:sldId id="310" r:id="rId22"/>
    <p:sldId id="304" r:id="rId23"/>
    <p:sldId id="305" r:id="rId24"/>
    <p:sldId id="306" r:id="rId25"/>
    <p:sldId id="303" r:id="rId26"/>
    <p:sldId id="335" r:id="rId27"/>
    <p:sldId id="336" r:id="rId28"/>
    <p:sldId id="342" r:id="rId29"/>
    <p:sldId id="343" r:id="rId30"/>
    <p:sldId id="311" r:id="rId31"/>
    <p:sldId id="312" r:id="rId32"/>
    <p:sldId id="313" r:id="rId33"/>
    <p:sldId id="314" r:id="rId34"/>
    <p:sldId id="315" r:id="rId35"/>
    <p:sldId id="333" r:id="rId36"/>
    <p:sldId id="334" r:id="rId37"/>
  </p:sldIdLst>
  <p:sldSz cx="9906000" cy="6858000" type="A4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A3ECA0"/>
    <a:srgbClr val="458B0C"/>
    <a:srgbClr val="FD6E5C"/>
    <a:srgbClr val="12FF23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3477" autoAdjust="0"/>
    <p:restoredTop sz="94680" autoAdjust="0"/>
  </p:normalViewPr>
  <p:slideViewPr>
    <p:cSldViewPr>
      <p:cViewPr>
        <p:scale>
          <a:sx n="100" d="100"/>
          <a:sy n="100" d="100"/>
        </p:scale>
        <p:origin x="-888" y="-360"/>
      </p:cViewPr>
      <p:guideLst>
        <p:guide orient="horz" pos="952"/>
        <p:guide pos="28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>
      <p:cViewPr varScale="1">
        <p:scale>
          <a:sx n="104" d="100"/>
          <a:sy n="104" d="100"/>
        </p:scale>
        <p:origin x="-2552" y="-11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E070BA-D047-4BEF-A6DE-5D2809A7E8D6}" type="datetimeFigureOut">
              <a:rPr lang="fr-FR" smtClean="0"/>
              <a:pPr/>
              <a:t>13/03/19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6F4D1C-2BB5-42F0-8EDB-1300C4E46456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D427BB-D46A-4FDE-96C8-332252EA2410}" type="datetimeFigureOut">
              <a:rPr lang="fr-FR" smtClean="0"/>
              <a:pPr/>
              <a:t>13/03/19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8CC911-00FC-4AB6-A6D9-9B530B38B65C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247650" y="6356351"/>
            <a:ext cx="3549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SOHO29, 27 November 2018, Nice</a:t>
            </a:r>
            <a:endParaRPr lang="fr-F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247650" y="6356351"/>
            <a:ext cx="3549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SOHO29, 27 November 2018, Nice</a:t>
            </a:r>
            <a:endParaRPr lang="fr-F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247650" y="6356351"/>
            <a:ext cx="3549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SOHO29, 27 November 2018, Nice</a:t>
            </a:r>
            <a:endParaRPr lang="fr-F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247650" y="6356351"/>
            <a:ext cx="3549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SOHO29, 27 November 2018, Nice</a:t>
            </a:r>
            <a:endParaRPr lang="fr-F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13"/>
          </p:nvPr>
        </p:nvSpPr>
        <p:spPr>
          <a:xfrm>
            <a:off x="247650" y="6356351"/>
            <a:ext cx="3549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SOHO29, 27 November 2018, Nice</a:t>
            </a:r>
            <a:endParaRPr lang="fr-F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0" name="Espace réservé de la date 3"/>
          <p:cNvSpPr>
            <a:spLocks noGrp="1"/>
          </p:cNvSpPr>
          <p:nvPr>
            <p:ph type="dt" sz="half" idx="13"/>
          </p:nvPr>
        </p:nvSpPr>
        <p:spPr>
          <a:xfrm>
            <a:off x="247650" y="6356351"/>
            <a:ext cx="3549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SOHO29, 27 November 2018, Nice</a:t>
            </a:r>
            <a:endParaRPr lang="fr-F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6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247650" y="6356351"/>
            <a:ext cx="3549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SOHO29, 27 November 2018, Nice</a:t>
            </a:r>
            <a:endParaRPr lang="fr-F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247650" y="6356351"/>
            <a:ext cx="3549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SOHO29, 27 November 2018, Nice</a:t>
            </a:r>
            <a:endParaRPr lang="fr-F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13"/>
          </p:nvPr>
        </p:nvSpPr>
        <p:spPr>
          <a:xfrm>
            <a:off x="247650" y="6356351"/>
            <a:ext cx="3549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SOHO29, 27 November 2018, Nice</a:t>
            </a:r>
            <a:endParaRPr lang="fr-F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13"/>
          </p:nvPr>
        </p:nvSpPr>
        <p:spPr>
          <a:xfrm>
            <a:off x="247650" y="6356351"/>
            <a:ext cx="3549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SOHO29, 27 November 2018, Nice</a:t>
            </a:r>
            <a:endParaRPr lang="fr-F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198941" y="0"/>
            <a:ext cx="751205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247650" y="6356351"/>
            <a:ext cx="3549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SOHO29, 27 November 2018, Nice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34695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DD0899-3342-401C-B4FF-07EB89ECE854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0" name="Image 9" descr="IAS_principal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365449" y="127000"/>
            <a:ext cx="1497783" cy="990600"/>
          </a:xfrm>
          <a:prstGeom prst="rect">
            <a:avLst/>
          </a:prstGeom>
        </p:spPr>
      </p:pic>
      <p:pic>
        <p:nvPicPr>
          <p:cNvPr id="16" name="Image 15" descr="Screen Shot 2013-05-08 at 8.28.10 PM.pn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1437" y="79374"/>
            <a:ext cx="1254125" cy="113665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df"/><Relationship Id="rId5" Type="http://schemas.openxmlformats.org/officeDocument/2006/relationships/image" Target="../media/image26.png"/><Relationship Id="rId6" Type="http://schemas.openxmlformats.org/officeDocument/2006/relationships/image" Target="../media/image27.pdf"/><Relationship Id="rId7" Type="http://schemas.openxmlformats.org/officeDocument/2006/relationships/image" Target="../media/image28.png"/><Relationship Id="rId8" Type="http://schemas.openxmlformats.org/officeDocument/2006/relationships/image" Target="../media/image29.pdf"/><Relationship Id="rId9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d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df"/><Relationship Id="rId5" Type="http://schemas.openxmlformats.org/officeDocument/2006/relationships/image" Target="../media/image30.png"/><Relationship Id="rId6" Type="http://schemas.openxmlformats.org/officeDocument/2006/relationships/image" Target="../media/image31.pdf"/><Relationship Id="rId7" Type="http://schemas.openxmlformats.org/officeDocument/2006/relationships/image" Target="../media/image32.png"/><Relationship Id="rId8" Type="http://schemas.openxmlformats.org/officeDocument/2006/relationships/image" Target="../media/image33.pdf"/><Relationship Id="rId9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d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df"/><Relationship Id="rId5" Type="http://schemas.openxmlformats.org/officeDocument/2006/relationships/image" Target="../media/image38.png"/><Relationship Id="rId6" Type="http://schemas.openxmlformats.org/officeDocument/2006/relationships/image" Target="../media/image31.pdf"/><Relationship Id="rId7" Type="http://schemas.openxmlformats.org/officeDocument/2006/relationships/image" Target="../media/image32.png"/><Relationship Id="rId8" Type="http://schemas.openxmlformats.org/officeDocument/2006/relationships/image" Target="../media/image33.pdf"/><Relationship Id="rId9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d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7.pdf"/><Relationship Id="rId5" Type="http://schemas.openxmlformats.org/officeDocument/2006/relationships/image" Target="../media/image18.png"/><Relationship Id="rId6" Type="http://schemas.openxmlformats.org/officeDocument/2006/relationships/image" Target="../media/image39.pdf"/><Relationship Id="rId7" Type="http://schemas.openxmlformats.org/officeDocument/2006/relationships/image" Target="../media/image40.png"/><Relationship Id="rId8" Type="http://schemas.openxmlformats.org/officeDocument/2006/relationships/image" Target="../media/image41.pdf"/><Relationship Id="rId9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d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7.pdf"/><Relationship Id="rId5" Type="http://schemas.openxmlformats.org/officeDocument/2006/relationships/image" Target="../media/image18.png"/><Relationship Id="rId6" Type="http://schemas.openxmlformats.org/officeDocument/2006/relationships/image" Target="../media/image43.pdf"/><Relationship Id="rId7" Type="http://schemas.openxmlformats.org/officeDocument/2006/relationships/image" Target="../media/image44.png"/><Relationship Id="rId8" Type="http://schemas.openxmlformats.org/officeDocument/2006/relationships/image" Target="../media/image45.pdf"/><Relationship Id="rId9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d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df"/><Relationship Id="rId5" Type="http://schemas.openxmlformats.org/officeDocument/2006/relationships/image" Target="../media/image50.png"/><Relationship Id="rId6" Type="http://schemas.openxmlformats.org/officeDocument/2006/relationships/image" Target="../media/image51.pdf"/><Relationship Id="rId7" Type="http://schemas.openxmlformats.org/officeDocument/2006/relationships/image" Target="../media/image52.png"/><Relationship Id="rId8" Type="http://schemas.openxmlformats.org/officeDocument/2006/relationships/image" Target="../media/image53.pdf"/><Relationship Id="rId9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d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df"/><Relationship Id="rId3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df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d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df"/><Relationship Id="rId5" Type="http://schemas.openxmlformats.org/officeDocument/2006/relationships/image" Target="../media/image68.png"/><Relationship Id="rId6" Type="http://schemas.openxmlformats.org/officeDocument/2006/relationships/image" Target="../media/image69.pdf"/><Relationship Id="rId7" Type="http://schemas.openxmlformats.org/officeDocument/2006/relationships/image" Target="../media/image70.png"/><Relationship Id="rId8" Type="http://schemas.openxmlformats.org/officeDocument/2006/relationships/image" Target="../media/image71.pdf"/><Relationship Id="rId9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d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df"/><Relationship Id="rId5" Type="http://schemas.openxmlformats.org/officeDocument/2006/relationships/image" Target="../media/image76.png"/><Relationship Id="rId6" Type="http://schemas.openxmlformats.org/officeDocument/2006/relationships/image" Target="../media/image77.pdf"/><Relationship Id="rId7" Type="http://schemas.openxmlformats.org/officeDocument/2006/relationships/image" Target="../media/image78.png"/><Relationship Id="rId8" Type="http://schemas.openxmlformats.org/officeDocument/2006/relationships/image" Target="../media/image79.pdf"/><Relationship Id="rId9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d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df"/><Relationship Id="rId5" Type="http://schemas.openxmlformats.org/officeDocument/2006/relationships/image" Target="../media/image84.png"/><Relationship Id="rId6" Type="http://schemas.openxmlformats.org/officeDocument/2006/relationships/image" Target="../media/image85.pdf"/><Relationship Id="rId7" Type="http://schemas.openxmlformats.org/officeDocument/2006/relationships/image" Target="../media/image86.png"/><Relationship Id="rId8" Type="http://schemas.openxmlformats.org/officeDocument/2006/relationships/image" Target="../media/image87.pdf"/><Relationship Id="rId9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d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df"/><Relationship Id="rId5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d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df"/><Relationship Id="rId5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d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8.pdf"/><Relationship Id="rId5" Type="http://schemas.openxmlformats.org/officeDocument/2006/relationships/image" Target="../media/image99.png"/><Relationship Id="rId6" Type="http://schemas.openxmlformats.org/officeDocument/2006/relationships/image" Target="../media/image96.pdf"/><Relationship Id="rId7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d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df"/><Relationship Id="rId3" Type="http://schemas.openxmlformats.org/officeDocument/2006/relationships/image" Target="../media/image10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pdf"/><Relationship Id="rId3" Type="http://schemas.openxmlformats.org/officeDocument/2006/relationships/image" Target="../media/image10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df"/><Relationship Id="rId3" Type="http://schemas.openxmlformats.org/officeDocument/2006/relationships/image" Target="../media/image10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df"/><Relationship Id="rId3" Type="http://schemas.openxmlformats.org/officeDocument/2006/relationships/image" Target="../media/image10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8.pdf"/><Relationship Id="rId3" Type="http://schemas.openxmlformats.org/officeDocument/2006/relationships/image" Target="../media/image10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df"/><Relationship Id="rId5" Type="http://schemas.openxmlformats.org/officeDocument/2006/relationships/image" Target="../media/image14.png"/><Relationship Id="rId6" Type="http://schemas.openxmlformats.org/officeDocument/2006/relationships/image" Target="../media/image15.pdf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d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3.pdf"/><Relationship Id="rId5" Type="http://schemas.openxmlformats.org/officeDocument/2006/relationships/image" Target="../media/image14.png"/><Relationship Id="rId6" Type="http://schemas.openxmlformats.org/officeDocument/2006/relationships/image" Target="../media/image15.pdf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d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df"/><Relationship Id="rId5" Type="http://schemas.openxmlformats.org/officeDocument/2006/relationships/image" Target="../media/image22.png"/><Relationship Id="rId6" Type="http://schemas.openxmlformats.org/officeDocument/2006/relationships/image" Target="../media/image11.pdf"/><Relationship Id="rId7" Type="http://schemas.openxmlformats.org/officeDocument/2006/relationships/image" Target="../media/image12.png"/><Relationship Id="rId8" Type="http://schemas.openxmlformats.org/officeDocument/2006/relationships/image" Target="../media/image17.pdf"/><Relationship Id="rId9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d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7.pdf"/><Relationship Id="rId5" Type="http://schemas.openxmlformats.org/officeDocument/2006/relationships/image" Target="../media/image18.png"/><Relationship Id="rId6" Type="http://schemas.openxmlformats.org/officeDocument/2006/relationships/image" Target="../media/image23.pdf"/><Relationship Id="rId7" Type="http://schemas.openxmlformats.org/officeDocument/2006/relationships/image" Target="../media/image24.png"/><Relationship Id="rId8" Type="http://schemas.openxmlformats.org/officeDocument/2006/relationships/image" Target="../media/image25.pdf"/><Relationship Id="rId9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d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54025" y="1371601"/>
            <a:ext cx="8997950" cy="1470025"/>
          </a:xfrm>
        </p:spPr>
        <p:txBody>
          <a:bodyPr/>
          <a:lstStyle/>
          <a:p>
            <a:r>
              <a:rPr lang="en-US" dirty="0" err="1" smtClean="0"/>
              <a:t>g</a:t>
            </a:r>
            <a:r>
              <a:rPr lang="en-US" dirty="0" smtClean="0"/>
              <a:t>-mode detection: the tale of two tails</a:t>
            </a:r>
            <a:endParaRPr lang="en-US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30200" y="3505200"/>
            <a:ext cx="9245600" cy="1600200"/>
          </a:xfrm>
        </p:spPr>
        <p:txBody>
          <a:bodyPr>
            <a:normAutofit fontScale="77500" lnSpcReduction="20000"/>
          </a:bodyPr>
          <a:lstStyle/>
          <a:p>
            <a:r>
              <a:rPr lang="en-US" sz="3097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T. Appourchaux</a:t>
            </a:r>
            <a:endParaRPr lang="en-US" sz="3097" baseline="300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514350" indent="-514350"/>
            <a:endParaRPr lang="en-US" sz="3097" dirty="0" smtClean="0"/>
          </a:p>
          <a:p>
            <a:pPr marL="514350" indent="-514350"/>
            <a:r>
              <a:rPr lang="en-US" sz="3097" dirty="0" smtClean="0"/>
              <a:t>Institut d’Astrophysique </a:t>
            </a:r>
            <a:r>
              <a:rPr lang="en-US" sz="3097" dirty="0" err="1" smtClean="0"/>
              <a:t>Spatiale</a:t>
            </a:r>
            <a:r>
              <a:rPr lang="en-US" sz="3097" dirty="0" smtClean="0"/>
              <a:t>, </a:t>
            </a:r>
            <a:r>
              <a:rPr lang="en-US" sz="3097" dirty="0" err="1" smtClean="0"/>
              <a:t>Orsay</a:t>
            </a:r>
            <a:endParaRPr lang="en-US" sz="3097" dirty="0" smtClean="0"/>
          </a:p>
          <a:p>
            <a:pPr marL="514350" indent="-514350"/>
            <a:endParaRPr lang="en-US" sz="1806" dirty="0" smtClean="0"/>
          </a:p>
        </p:txBody>
      </p:sp>
      <p:pic>
        <p:nvPicPr>
          <p:cNvPr id="4" name="Image 3" descr="long-tail-keyword.jpg"/>
          <p:cNvPicPr>
            <a:picLocks noChangeAspect="1"/>
          </p:cNvPicPr>
          <p:nvPr/>
        </p:nvPicPr>
        <p:blipFill>
          <a:blip r:embed="rId2"/>
          <a:srcRect l="14815"/>
          <a:stretch>
            <a:fillRect/>
          </a:stretch>
        </p:blipFill>
        <p:spPr>
          <a:xfrm>
            <a:off x="0" y="4944428"/>
            <a:ext cx="1752600" cy="1380172"/>
          </a:xfrm>
          <a:prstGeom prst="rect">
            <a:avLst/>
          </a:prstGeom>
        </p:spPr>
      </p:pic>
      <p:pic>
        <p:nvPicPr>
          <p:cNvPr id="5" name="Image 4" descr="downloa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4400" y="6090441"/>
            <a:ext cx="946150" cy="7675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New GOLF: 20 </a:t>
            </a:r>
            <a:r>
              <a:rPr lang="en-GB" dirty="0" err="1" smtClean="0"/>
              <a:t>s</a:t>
            </a:r>
            <a:r>
              <a:rPr lang="en-GB" dirty="0" smtClean="0"/>
              <a:t> </a:t>
            </a:r>
            <a:r>
              <a:rPr lang="en-GB" dirty="0" err="1" smtClean="0"/>
              <a:t>vs</a:t>
            </a:r>
            <a:r>
              <a:rPr lang="en-GB" dirty="0" smtClean="0"/>
              <a:t> 60 </a:t>
            </a:r>
            <a:r>
              <a:rPr lang="en-GB" dirty="0" err="1" smtClean="0"/>
              <a:t>s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SOHO29, 27 November 2018, Nice</a:t>
            </a:r>
            <a:endParaRPr lang="fr-FR" dirty="0"/>
          </a:p>
        </p:txBody>
      </p:sp>
      <p:pic>
        <p:nvPicPr>
          <p:cNvPr id="11" name="Image 10" descr="Fig.10_paper_20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939800" y="914400"/>
            <a:ext cx="4023360" cy="3108960"/>
          </a:xfrm>
          <a:prstGeom prst="rect">
            <a:avLst/>
          </a:prstGeom>
        </p:spPr>
      </p:pic>
      <p:pic>
        <p:nvPicPr>
          <p:cNvPr id="12" name="Image 11" descr="Fig.16_paper_20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876800" y="916940"/>
            <a:ext cx="4023360" cy="3108960"/>
          </a:xfrm>
          <a:prstGeom prst="rect">
            <a:avLst/>
          </a:prstGeom>
        </p:spPr>
      </p:pic>
      <p:pic>
        <p:nvPicPr>
          <p:cNvPr id="13" name="Image 12" descr="Fig.10_paper_60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939800" y="3568700"/>
            <a:ext cx="4023360" cy="3108960"/>
          </a:xfrm>
          <a:prstGeom prst="rect">
            <a:avLst/>
          </a:prstGeom>
        </p:spPr>
      </p:pic>
      <p:pic>
        <p:nvPicPr>
          <p:cNvPr id="14" name="Image 13" descr="Fig.16_paper_60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4876800" y="3568700"/>
            <a:ext cx="4023360" cy="3108960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4559300" y="1371600"/>
            <a:ext cx="7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20 sec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4533900" y="4025900"/>
            <a:ext cx="7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60 sec</a:t>
            </a:r>
            <a:endParaRPr lang="en-GB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New GOLF: PM1 vs. average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SOHO29, 27 November 2018, Nice</a:t>
            </a:r>
            <a:endParaRPr lang="fr-FR" dirty="0"/>
          </a:p>
        </p:txBody>
      </p:sp>
      <p:pic>
        <p:nvPicPr>
          <p:cNvPr id="13" name="Image 12" descr="Fig.10_paper_60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939800" y="3568700"/>
            <a:ext cx="4023360" cy="3108960"/>
          </a:xfrm>
          <a:prstGeom prst="rect">
            <a:avLst/>
          </a:prstGeom>
        </p:spPr>
      </p:pic>
      <p:pic>
        <p:nvPicPr>
          <p:cNvPr id="14" name="Image 13" descr="Fig.16_paper_60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876800" y="3568700"/>
            <a:ext cx="4023360" cy="3108960"/>
          </a:xfrm>
          <a:prstGeom prst="rect">
            <a:avLst/>
          </a:prstGeom>
        </p:spPr>
      </p:pic>
      <p:pic>
        <p:nvPicPr>
          <p:cNvPr id="9" name="Image 8" descr="Fig.10_paper_60_pm1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939800" y="916940"/>
            <a:ext cx="4023360" cy="3108960"/>
          </a:xfrm>
          <a:prstGeom prst="rect">
            <a:avLst/>
          </a:prstGeom>
        </p:spPr>
      </p:pic>
      <p:pic>
        <p:nvPicPr>
          <p:cNvPr id="10" name="Image 9" descr="Fig.16_paper_60_pm1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4876800" y="916940"/>
            <a:ext cx="4023360" cy="3108960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4559300" y="1371600"/>
            <a:ext cx="618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PM1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4533900" y="4025900"/>
            <a:ext cx="938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Average</a:t>
            </a:r>
            <a:endParaRPr lang="en-GB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New GOLF: PM1 vs. PM2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12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SOHO29, 27 November 2018, Nice</a:t>
            </a:r>
            <a:endParaRPr lang="fr-FR" dirty="0"/>
          </a:p>
        </p:txBody>
      </p:sp>
      <p:pic>
        <p:nvPicPr>
          <p:cNvPr id="9" name="Image 8" descr="Fig.10_paper_60_pm2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939800" y="3568700"/>
            <a:ext cx="4023360" cy="3108960"/>
          </a:xfrm>
          <a:prstGeom prst="rect">
            <a:avLst/>
          </a:prstGeom>
        </p:spPr>
      </p:pic>
      <p:pic>
        <p:nvPicPr>
          <p:cNvPr id="10" name="Image 9" descr="Fig.16_paper_60_pm2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876800" y="3568700"/>
            <a:ext cx="4023360" cy="3108960"/>
          </a:xfrm>
          <a:prstGeom prst="rect">
            <a:avLst/>
          </a:prstGeom>
        </p:spPr>
      </p:pic>
      <p:pic>
        <p:nvPicPr>
          <p:cNvPr id="15" name="Image 14" descr="Fig.10_paper_60_pm1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939800" y="916940"/>
            <a:ext cx="4023360" cy="3108960"/>
          </a:xfrm>
          <a:prstGeom prst="rect">
            <a:avLst/>
          </a:prstGeom>
        </p:spPr>
      </p:pic>
      <p:pic>
        <p:nvPicPr>
          <p:cNvPr id="16" name="Image 15" descr="Fig.16_paper_60_pm1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4876800" y="916940"/>
            <a:ext cx="4023360" cy="3108960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4559300" y="1371600"/>
            <a:ext cx="618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PM1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4533900" y="4025900"/>
            <a:ext cx="618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PM2</a:t>
            </a:r>
            <a:endParaRPr lang="en-GB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Start: </a:t>
            </a:r>
            <a:r>
              <a:rPr lang="en-GB" dirty="0" err="1" smtClean="0"/>
              <a:t>unshifted</a:t>
            </a:r>
            <a:r>
              <a:rPr lang="en-GB" dirty="0" smtClean="0"/>
              <a:t> vs. shifted by 2 hours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SOHO29, 27 November 2018, Nice</a:t>
            </a:r>
            <a:endParaRPr lang="fr-FR" dirty="0"/>
          </a:p>
        </p:txBody>
      </p:sp>
      <p:pic>
        <p:nvPicPr>
          <p:cNvPr id="9" name="Image 8" descr="Fig.10_paper_80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929640" y="3568700"/>
            <a:ext cx="4023360" cy="3108960"/>
          </a:xfrm>
          <a:prstGeom prst="rect">
            <a:avLst/>
          </a:prstGeom>
        </p:spPr>
      </p:pic>
      <p:pic>
        <p:nvPicPr>
          <p:cNvPr id="10" name="Image 9" descr="Fig.16_paper_80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876800" y="3568700"/>
            <a:ext cx="4023360" cy="3108960"/>
          </a:xfrm>
          <a:prstGeom prst="rect">
            <a:avLst/>
          </a:prstGeom>
        </p:spPr>
      </p:pic>
      <p:pic>
        <p:nvPicPr>
          <p:cNvPr id="11" name="Image 10" descr="Fig.10_paper_80_2h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939800" y="914400"/>
            <a:ext cx="4023360" cy="3108960"/>
          </a:xfrm>
          <a:prstGeom prst="rect">
            <a:avLst/>
          </a:prstGeom>
        </p:spPr>
      </p:pic>
      <p:pic>
        <p:nvPicPr>
          <p:cNvPr id="12" name="Image 11" descr="Fig.16_paper_80_2h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4876800" y="914400"/>
            <a:ext cx="4023360" cy="310896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304800" y="1524000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0000FF"/>
                </a:solidFill>
              </a:rPr>
              <a:t>Shifted by 2 hours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04800" y="41148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 smtClean="0">
                <a:solidFill>
                  <a:srgbClr val="0000FF"/>
                </a:solidFill>
              </a:rPr>
              <a:t>Unshifted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04800" y="2235200"/>
            <a:ext cx="1166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New GOLF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304800" y="4648200"/>
            <a:ext cx="1166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New GOLF</a:t>
            </a:r>
            <a:endParaRPr lang="en-GB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New GOLF: 16.5 years vs. 22 years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SOHO29, 27 November 2018, Nice</a:t>
            </a:r>
            <a:endParaRPr lang="fr-FR" dirty="0"/>
          </a:p>
        </p:txBody>
      </p:sp>
      <p:pic>
        <p:nvPicPr>
          <p:cNvPr id="9" name="Image 8" descr="Fig.10_paper_80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929640" y="3568700"/>
            <a:ext cx="4023360" cy="3108960"/>
          </a:xfrm>
          <a:prstGeom prst="rect">
            <a:avLst/>
          </a:prstGeom>
        </p:spPr>
      </p:pic>
      <p:pic>
        <p:nvPicPr>
          <p:cNvPr id="10" name="Image 9" descr="Fig.16_paper_80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876800" y="3568700"/>
            <a:ext cx="4023360" cy="3108960"/>
          </a:xfrm>
          <a:prstGeom prst="rect">
            <a:avLst/>
          </a:prstGeom>
        </p:spPr>
      </p:pic>
      <p:pic>
        <p:nvPicPr>
          <p:cNvPr id="15" name="Image 14" descr="Fig.10_paper_80_22y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929640" y="914400"/>
            <a:ext cx="4023360" cy="3108960"/>
          </a:xfrm>
          <a:prstGeom prst="rect">
            <a:avLst/>
          </a:prstGeom>
        </p:spPr>
      </p:pic>
      <p:pic>
        <p:nvPicPr>
          <p:cNvPr id="16" name="Image 15" descr="Fig.16_paper_80_22y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4876800" y="914400"/>
            <a:ext cx="4023360" cy="3108960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4470400" y="13589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0000FF"/>
                </a:solidFill>
              </a:rPr>
              <a:t>22 years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4470400" y="40259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0000FF"/>
                </a:solidFill>
              </a:rPr>
              <a:t>16.5 years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04800" y="2235200"/>
            <a:ext cx="1166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New GOLF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04800" y="4648200"/>
            <a:ext cx="1166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New GOLF</a:t>
            </a:r>
            <a:endParaRPr lang="en-GB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New GOLF: Subseries of 11 years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SOHO29, 27 November 2018, Nice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4470400" y="1358900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0000FF"/>
                </a:solidFill>
              </a:rPr>
              <a:t>First 11 years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4470400" y="4025900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0000FF"/>
                </a:solidFill>
              </a:rPr>
              <a:t>Last 11 years</a:t>
            </a:r>
            <a:endParaRPr lang="en-GB" dirty="0">
              <a:solidFill>
                <a:srgbClr val="0000FF"/>
              </a:solidFill>
            </a:endParaRPr>
          </a:p>
        </p:txBody>
      </p:sp>
      <p:pic>
        <p:nvPicPr>
          <p:cNvPr id="12" name="Image 11" descr="Fig.16_paper_80_22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876800" y="3568700"/>
            <a:ext cx="4023360" cy="3108960"/>
          </a:xfrm>
          <a:prstGeom prst="rect">
            <a:avLst/>
          </a:prstGeom>
        </p:spPr>
      </p:pic>
      <p:pic>
        <p:nvPicPr>
          <p:cNvPr id="13" name="Image 12" descr="Fig.10_paper_80_21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929640" y="914400"/>
            <a:ext cx="4023360" cy="3108960"/>
          </a:xfrm>
          <a:prstGeom prst="rect">
            <a:avLst/>
          </a:prstGeom>
        </p:spPr>
      </p:pic>
      <p:pic>
        <p:nvPicPr>
          <p:cNvPr id="14" name="Image 13" descr="Fig.16_paper_80_21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4876800" y="914400"/>
            <a:ext cx="4023360" cy="3108960"/>
          </a:xfrm>
          <a:prstGeom prst="rect">
            <a:avLst/>
          </a:prstGeom>
        </p:spPr>
      </p:pic>
      <p:pic>
        <p:nvPicPr>
          <p:cNvPr id="19" name="Image 18" descr="Fig.10_paper_80_22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929640" y="3568700"/>
            <a:ext cx="4023360" cy="3108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Screen Shot 2018-11-26 at 10.45.0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0300" y="1143000"/>
            <a:ext cx="4516148" cy="5169516"/>
          </a:xfrm>
          <a:prstGeom prst="rect">
            <a:avLst/>
          </a:prstGeom>
        </p:spPr>
      </p:pic>
      <p:grpSp>
        <p:nvGrpSpPr>
          <p:cNvPr id="10" name="Grouper 9"/>
          <p:cNvGrpSpPr/>
          <p:nvPr/>
        </p:nvGrpSpPr>
        <p:grpSpPr>
          <a:xfrm>
            <a:off x="552863" y="1168400"/>
            <a:ext cx="4450937" cy="5461000"/>
            <a:chOff x="4356100" y="1168400"/>
            <a:chExt cx="5092700" cy="6248400"/>
          </a:xfrm>
        </p:grpSpPr>
        <p:pic>
          <p:nvPicPr>
            <p:cNvPr id="7" name="Image 6" descr="Screen Shot 2018-11-26 at 10.44.11.png"/>
            <p:cNvPicPr>
              <a:picLocks noChangeAspect="1"/>
            </p:cNvPicPr>
            <p:nvPr/>
          </p:nvPicPr>
          <p:blipFill>
            <a:blip r:embed="rId3"/>
            <a:srcRect t="37660" b="44570"/>
            <a:stretch>
              <a:fillRect/>
            </a:stretch>
          </p:blipFill>
          <p:spPr>
            <a:xfrm>
              <a:off x="4381500" y="1168400"/>
              <a:ext cx="5054600" cy="1866900"/>
            </a:xfrm>
            <a:prstGeom prst="rect">
              <a:avLst/>
            </a:prstGeom>
          </p:spPr>
        </p:pic>
        <p:pic>
          <p:nvPicPr>
            <p:cNvPr id="8" name="Image 7" descr="Screen Shot 2018-11-26 at 10.44.11.png"/>
            <p:cNvPicPr>
              <a:picLocks noChangeAspect="1"/>
            </p:cNvPicPr>
            <p:nvPr/>
          </p:nvPicPr>
          <p:blipFill>
            <a:blip r:embed="rId3"/>
            <a:srcRect t="55430" b="26655"/>
            <a:stretch>
              <a:fillRect/>
            </a:stretch>
          </p:blipFill>
          <p:spPr>
            <a:xfrm>
              <a:off x="4368799" y="2971800"/>
              <a:ext cx="5080001" cy="1892300"/>
            </a:xfrm>
            <a:prstGeom prst="rect">
              <a:avLst/>
            </a:prstGeom>
          </p:spPr>
        </p:pic>
        <p:pic>
          <p:nvPicPr>
            <p:cNvPr id="9" name="Image 8" descr="Screen Shot 2018-11-26 at 10.44.11.png"/>
            <p:cNvPicPr>
              <a:picLocks noChangeAspect="1"/>
            </p:cNvPicPr>
            <p:nvPr/>
          </p:nvPicPr>
          <p:blipFill>
            <a:blip r:embed="rId3"/>
            <a:srcRect t="73200"/>
            <a:stretch>
              <a:fillRect/>
            </a:stretch>
          </p:blipFill>
          <p:spPr>
            <a:xfrm>
              <a:off x="4356100" y="4800600"/>
              <a:ext cx="5092700" cy="2616200"/>
            </a:xfrm>
            <a:prstGeom prst="rect">
              <a:avLst/>
            </a:prstGeom>
          </p:spPr>
        </p:pic>
      </p:grp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Findings of </a:t>
            </a:r>
            <a:r>
              <a:rPr lang="en-GB" dirty="0" err="1" smtClean="0"/>
              <a:t>Schunker</a:t>
            </a:r>
            <a:r>
              <a:rPr lang="en-GB" dirty="0" smtClean="0"/>
              <a:t> et al (2018)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16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>
          <a:xfrm>
            <a:off x="565150" y="6356351"/>
            <a:ext cx="3549650" cy="365125"/>
          </a:xfrm>
        </p:spPr>
        <p:txBody>
          <a:bodyPr/>
          <a:lstStyle/>
          <a:p>
            <a:r>
              <a:rPr lang="fr-FR" smtClean="0"/>
              <a:t>SOHO29, 27 November 2018, Nice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 on Paper I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5300" y="1066800"/>
            <a:ext cx="8890000" cy="2971799"/>
          </a:xfrm>
        </p:spPr>
        <p:txBody>
          <a:bodyPr/>
          <a:lstStyle/>
          <a:p>
            <a:r>
              <a:rPr lang="en-GB" sz="2400" b="1" dirty="0" smtClean="0"/>
              <a:t>Sampling</a:t>
            </a:r>
            <a:r>
              <a:rPr lang="en-GB" sz="2400" dirty="0" smtClean="0"/>
              <a:t>: Might or might not affect detection, to be debated..:</a:t>
            </a:r>
          </a:p>
          <a:p>
            <a:pPr lvl="1"/>
            <a:r>
              <a:rPr lang="en-GB" sz="2400" dirty="0" smtClean="0"/>
              <a:t>Heights of the three peaks depend on sampling</a:t>
            </a:r>
          </a:p>
          <a:p>
            <a:pPr lvl="1"/>
            <a:r>
              <a:rPr lang="en-GB" sz="2400" dirty="0" smtClean="0"/>
              <a:t>Rotation peak height (1280 </a:t>
            </a:r>
            <a:r>
              <a:rPr lang="en-GB" sz="2400" dirty="0" err="1" smtClean="0"/>
              <a:t>nHz</a:t>
            </a:r>
            <a:r>
              <a:rPr lang="en-GB" sz="2400" dirty="0" smtClean="0"/>
              <a:t>) less dependent on sampling</a:t>
            </a:r>
          </a:p>
          <a:p>
            <a:r>
              <a:rPr lang="en-GB" sz="2400" b="1" dirty="0" smtClean="0"/>
              <a:t>Photomultipliers</a:t>
            </a:r>
            <a:r>
              <a:rPr lang="en-GB" sz="2400" dirty="0" smtClean="0"/>
              <a:t>: no confirmed detection (any sampling)</a:t>
            </a:r>
          </a:p>
          <a:p>
            <a:r>
              <a:rPr lang="en-GB" sz="2400" b="1" dirty="0" smtClean="0"/>
              <a:t>Sub series of 11 years</a:t>
            </a:r>
            <a:r>
              <a:rPr lang="en-GB" sz="2400" dirty="0" smtClean="0"/>
              <a:t>: no confirmed detection </a:t>
            </a:r>
          </a:p>
          <a:p>
            <a:r>
              <a:rPr lang="en-GB" sz="2400" b="1" dirty="0" smtClean="0"/>
              <a:t>Longer time series</a:t>
            </a:r>
            <a:r>
              <a:rPr lang="en-GB" sz="2400" dirty="0" smtClean="0"/>
              <a:t>: no confirmed detection.  Rotation peak appears elsewhere at 0.9 </a:t>
            </a:r>
            <a:r>
              <a:rPr lang="en-GB" sz="2400" dirty="0" err="1" smtClean="0">
                <a:latin typeface="Symbol" charset="2"/>
                <a:cs typeface="Symbol" charset="2"/>
              </a:rPr>
              <a:t>m</a:t>
            </a:r>
            <a:r>
              <a:rPr lang="en-GB" sz="2400" dirty="0" err="1" smtClean="0"/>
              <a:t>Hz</a:t>
            </a:r>
            <a:r>
              <a:rPr lang="en-GB" sz="2400" dirty="0" smtClean="0"/>
              <a:t> </a:t>
            </a:r>
          </a:p>
          <a:p>
            <a:r>
              <a:rPr lang="en-GB" sz="2400" b="1" dirty="0" smtClean="0"/>
              <a:t>Shifted start time by 2 hours</a:t>
            </a:r>
            <a:r>
              <a:rPr lang="en-GB" sz="2400" dirty="0" smtClean="0"/>
              <a:t>: no confirmed detection (as in </a:t>
            </a:r>
            <a:r>
              <a:rPr lang="en-GB" sz="2400" dirty="0" err="1" smtClean="0"/>
              <a:t>Schunker</a:t>
            </a:r>
            <a:r>
              <a:rPr lang="en-GB" sz="2400" dirty="0" smtClean="0"/>
              <a:t> et al., 2018)</a:t>
            </a:r>
          </a:p>
          <a:p>
            <a:r>
              <a:rPr lang="en-GB" sz="2400" b="1" dirty="0" smtClean="0"/>
              <a:t>Cadence different to 4 </a:t>
            </a:r>
            <a:r>
              <a:rPr lang="en-GB" sz="2400" b="1" dirty="0" err="1" smtClean="0"/>
              <a:t>h</a:t>
            </a:r>
            <a:r>
              <a:rPr lang="en-GB" sz="2400" dirty="0" smtClean="0"/>
              <a:t>: no confirmed detection (</a:t>
            </a:r>
            <a:r>
              <a:rPr lang="en-GB" sz="2400" dirty="0" err="1" smtClean="0"/>
              <a:t>Schunker</a:t>
            </a:r>
            <a:r>
              <a:rPr lang="en-GB" sz="2400" dirty="0" smtClean="0"/>
              <a:t> et al., 2018)</a:t>
            </a:r>
          </a:p>
          <a:p>
            <a:r>
              <a:rPr lang="en-GB" sz="2400" b="1" dirty="0" smtClean="0"/>
              <a:t>Different function for peak fit / Smoothing</a:t>
            </a:r>
            <a:r>
              <a:rPr lang="en-GB" sz="2400" dirty="0" smtClean="0"/>
              <a:t>: no confirmed detection (</a:t>
            </a:r>
            <a:r>
              <a:rPr lang="en-GB" sz="2400" dirty="0" err="1" smtClean="0"/>
              <a:t>Schunker</a:t>
            </a:r>
            <a:r>
              <a:rPr lang="en-GB" sz="2400" dirty="0" smtClean="0"/>
              <a:t> et al., 2018) </a:t>
            </a:r>
          </a:p>
          <a:p>
            <a:endParaRPr lang="en-GB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17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SOHO29, 27 November 2018, Nice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method of </a:t>
            </a:r>
            <a:br>
              <a:rPr lang="en-GB" dirty="0" smtClean="0"/>
            </a:br>
            <a:r>
              <a:rPr lang="en-GB" dirty="0" err="1" smtClean="0"/>
              <a:t>Fossat</a:t>
            </a:r>
            <a:r>
              <a:rPr lang="en-GB" dirty="0" smtClean="0"/>
              <a:t> and Schmider (2018)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68300" y="1686718"/>
            <a:ext cx="9220200" cy="4525963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2400" dirty="0" smtClean="0"/>
              <a:t>Get data power spectrum using Steps 1 to 10 (Slide 4) 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 smtClean="0"/>
              <a:t>Make model spectrum using asymptotic </a:t>
            </a:r>
            <a:r>
              <a:rPr lang="en-GB" sz="2400" dirty="0" err="1" smtClean="0"/>
              <a:t>g</a:t>
            </a:r>
            <a:r>
              <a:rPr lang="en-GB" sz="2400" dirty="0" smtClean="0"/>
              <a:t>-mode periods as:</a:t>
            </a:r>
          </a:p>
          <a:p>
            <a:pPr marL="457200" indent="-457200">
              <a:buFont typeface="+mj-lt"/>
              <a:buAutoNum type="arabicPeriod"/>
            </a:pPr>
            <a:endParaRPr lang="en-GB" sz="2400" dirty="0" smtClean="0"/>
          </a:p>
          <a:p>
            <a:pPr marL="457200" indent="-457200">
              <a:buFont typeface="+mj-lt"/>
              <a:buAutoNum type="arabicPeriod"/>
            </a:pPr>
            <a:endParaRPr lang="en-GB" sz="2400" dirty="0" smtClean="0"/>
          </a:p>
          <a:p>
            <a:pPr marL="857250" lvl="1" indent="-457200">
              <a:buNone/>
            </a:pPr>
            <a:r>
              <a:rPr lang="en-GB" sz="2200" i="1" dirty="0" err="1" smtClean="0"/>
              <a:t>n</a:t>
            </a:r>
            <a:r>
              <a:rPr lang="en-GB" sz="2200" dirty="0" smtClean="0"/>
              <a:t> is the order, </a:t>
            </a:r>
            <a:r>
              <a:rPr lang="en-GB" sz="2200" i="1" dirty="0" smtClean="0"/>
              <a:t>P</a:t>
            </a:r>
            <a:r>
              <a:rPr lang="en-GB" sz="2200" baseline="-25000" dirty="0" smtClean="0"/>
              <a:t>0</a:t>
            </a:r>
            <a:r>
              <a:rPr lang="en-GB" sz="2200" dirty="0" smtClean="0"/>
              <a:t> the asymptotic separation, </a:t>
            </a:r>
            <a:r>
              <a:rPr lang="en-GB" sz="2200" dirty="0" smtClean="0">
                <a:latin typeface="Symbol" charset="2"/>
                <a:cs typeface="Symbol" charset="2"/>
              </a:rPr>
              <a:t>n</a:t>
            </a:r>
            <a:r>
              <a:rPr lang="en-GB" sz="2200" baseline="-25000" dirty="0" smtClean="0"/>
              <a:t>s</a:t>
            </a:r>
            <a:r>
              <a:rPr lang="en-GB" sz="2200" dirty="0" smtClean="0"/>
              <a:t> the rotational splitting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 smtClean="0"/>
              <a:t>Use range </a:t>
            </a:r>
            <a:r>
              <a:rPr lang="en-GB" sz="2400" i="1" dirty="0" err="1" smtClean="0"/>
              <a:t>n</a:t>
            </a:r>
            <a:r>
              <a:rPr lang="en-GB" sz="2400" dirty="0" smtClean="0"/>
              <a:t>=[22,94] for </a:t>
            </a:r>
            <a:r>
              <a:rPr lang="en-GB" sz="2400" i="1" dirty="0" err="1" smtClean="0"/>
              <a:t>l</a:t>
            </a:r>
            <a:r>
              <a:rPr lang="en-GB" sz="2400" dirty="0" smtClean="0"/>
              <a:t>=1, and </a:t>
            </a:r>
            <a:r>
              <a:rPr lang="en-GB" sz="2400" i="1" dirty="0" err="1" smtClean="0"/>
              <a:t>n</a:t>
            </a:r>
            <a:r>
              <a:rPr lang="en-GB" sz="2400" dirty="0" smtClean="0"/>
              <a:t>=[36,144] for </a:t>
            </a:r>
            <a:r>
              <a:rPr lang="en-GB" sz="2400" i="1" dirty="0" err="1" smtClean="0"/>
              <a:t>l</a:t>
            </a:r>
            <a:r>
              <a:rPr lang="en-GB" sz="2400" dirty="0" smtClean="0"/>
              <a:t>=2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 smtClean="0"/>
              <a:t>Smooth both spectra using this filter: [0.25, 0.5, 0.25]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400" dirty="0" smtClean="0"/>
              <a:t>Compute correlation of model spectrum with the power spectrum for </a:t>
            </a:r>
            <a:r>
              <a:rPr lang="en-GB" sz="2400" i="1" dirty="0" err="1" smtClean="0"/>
              <a:t>l</a:t>
            </a:r>
            <a:r>
              <a:rPr lang="en-GB" sz="2400" dirty="0" smtClean="0"/>
              <a:t>=1 and </a:t>
            </a:r>
            <a:r>
              <a:rPr lang="en-GB" sz="2400" i="1" dirty="0" err="1" smtClean="0"/>
              <a:t>l</a:t>
            </a:r>
            <a:r>
              <a:rPr lang="en-GB" sz="2400" dirty="0" smtClean="0"/>
              <a:t>=2</a:t>
            </a:r>
          </a:p>
          <a:p>
            <a:pPr>
              <a:buNone/>
            </a:pPr>
            <a:endParaRPr lang="en-GB" sz="2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18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SOHO29, 27 November 2018, Nice</a:t>
            </a:r>
            <a:endParaRPr lang="fr-FR" dirty="0"/>
          </a:p>
        </p:txBody>
      </p:sp>
      <p:pic>
        <p:nvPicPr>
          <p:cNvPr id="8" name="Image 7" descr="Asymptotic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497932" y="2279650"/>
            <a:ext cx="7188868" cy="1517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results of </a:t>
            </a:r>
            <a:br>
              <a:rPr lang="en-GB" dirty="0" smtClean="0"/>
            </a:br>
            <a:r>
              <a:rPr lang="en-GB" dirty="0" err="1" smtClean="0"/>
              <a:t>Fossat</a:t>
            </a:r>
            <a:r>
              <a:rPr lang="en-GB" dirty="0" smtClean="0"/>
              <a:t> and Schmider (2018)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19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SOHO29, 27 November 2018, Nice</a:t>
            </a:r>
            <a:endParaRPr lang="fr-FR" dirty="0"/>
          </a:p>
        </p:txBody>
      </p:sp>
      <p:pic>
        <p:nvPicPr>
          <p:cNvPr id="6" name="Image 5" descr="Screen Shot 2018-11-26 at 10.28.4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1219200"/>
            <a:ext cx="9525000" cy="42923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82600" y="2209800"/>
            <a:ext cx="8915400" cy="2387599"/>
          </a:xfrm>
        </p:spPr>
        <p:txBody>
          <a:bodyPr/>
          <a:lstStyle/>
          <a:p>
            <a:r>
              <a:rPr lang="en-GB" dirty="0" smtClean="0"/>
              <a:t>Reproduction of </a:t>
            </a:r>
            <a:r>
              <a:rPr lang="en-GB" dirty="0" err="1" smtClean="0"/>
              <a:t>Fossat</a:t>
            </a:r>
            <a:r>
              <a:rPr lang="en-GB" dirty="0" smtClean="0"/>
              <a:t> et al (2017) (Paper I)</a:t>
            </a:r>
          </a:p>
          <a:p>
            <a:r>
              <a:rPr lang="en-GB" dirty="0" smtClean="0"/>
              <a:t>What to conclude from Paper I?</a:t>
            </a:r>
          </a:p>
          <a:p>
            <a:r>
              <a:rPr lang="en-GB" dirty="0" smtClean="0"/>
              <a:t>Reproduction of </a:t>
            </a:r>
            <a:r>
              <a:rPr lang="en-GB" dirty="0" err="1" smtClean="0"/>
              <a:t>Fossat</a:t>
            </a:r>
            <a:r>
              <a:rPr lang="en-GB" dirty="0" smtClean="0"/>
              <a:t> and Schmider (2018) (Paper II)</a:t>
            </a:r>
          </a:p>
          <a:p>
            <a:r>
              <a:rPr lang="en-GB" dirty="0" smtClean="0"/>
              <a:t>What to conclude from Paper II?</a:t>
            </a:r>
          </a:p>
          <a:p>
            <a:r>
              <a:rPr lang="en-GB" dirty="0" smtClean="0"/>
              <a:t>Conclusion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SOHO29, 27 November 2018, Nice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Optimisation of correlation (I)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20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SOHO29, 27 November 2018, Nice</a:t>
            </a:r>
            <a:endParaRPr lang="fr-FR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7920" y="1830595"/>
            <a:ext cx="6780959" cy="4238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ZoneTexte 13"/>
          <p:cNvSpPr txBox="1"/>
          <p:nvPr/>
        </p:nvSpPr>
        <p:spPr>
          <a:xfrm>
            <a:off x="2571750" y="990600"/>
            <a:ext cx="4813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GB" dirty="0" smtClean="0"/>
              <a:t> 5 parameters to be optimized for </a:t>
            </a:r>
            <a:r>
              <a:rPr lang="en-GB" i="1" dirty="0" err="1" smtClean="0"/>
              <a:t>l</a:t>
            </a:r>
            <a:r>
              <a:rPr lang="en-GB" dirty="0" smtClean="0"/>
              <a:t>=1 (6 for </a:t>
            </a:r>
            <a:r>
              <a:rPr lang="en-GB" i="1" dirty="0" err="1" smtClean="0"/>
              <a:t>l</a:t>
            </a:r>
            <a:r>
              <a:rPr lang="en-GB" dirty="0" smtClean="0"/>
              <a:t>=2)</a:t>
            </a:r>
          </a:p>
          <a:p>
            <a:pPr>
              <a:buFont typeface="Arial"/>
              <a:buChar char="•"/>
            </a:pPr>
            <a:r>
              <a:rPr lang="en-GB" dirty="0" smtClean="0"/>
              <a:t> Regular optimization code fails (see the grass...)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Optimisation of correlation (II)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SOHO29, 27 November 2018, Nice</a:t>
            </a:r>
            <a:endParaRPr lang="fr-FR" dirty="0"/>
          </a:p>
        </p:txBody>
      </p:sp>
      <p:pic>
        <p:nvPicPr>
          <p:cNvPr id="9" name="Image 8" descr="correlation_max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76200" y="2554069"/>
            <a:ext cx="5029200" cy="3886200"/>
          </a:xfrm>
          <a:prstGeom prst="rect">
            <a:avLst/>
          </a:prstGeom>
        </p:spPr>
      </p:pic>
      <p:pic>
        <p:nvPicPr>
          <p:cNvPr id="11" name="Image 10" descr="correlation_median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572000" y="2554069"/>
            <a:ext cx="5029200" cy="388620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2819400" y="5983069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458B0C"/>
              </a:buClr>
              <a:buFont typeface="Arial"/>
              <a:buChar char="•"/>
            </a:pPr>
            <a:r>
              <a:rPr lang="en-GB" dirty="0" smtClean="0"/>
              <a:t> In </a:t>
            </a:r>
            <a:r>
              <a:rPr lang="en-GB" dirty="0" smtClean="0">
                <a:solidFill>
                  <a:srgbClr val="458B0C"/>
                </a:solidFill>
              </a:rPr>
              <a:t>green</a:t>
            </a:r>
            <a:r>
              <a:rPr lang="en-GB" dirty="0" smtClean="0"/>
              <a:t>: the un-optimized correlation for </a:t>
            </a:r>
            <a:r>
              <a:rPr lang="en-GB" i="1" dirty="0" err="1" smtClean="0"/>
              <a:t>l</a:t>
            </a:r>
            <a:r>
              <a:rPr lang="en-GB" dirty="0" smtClean="0"/>
              <a:t>=1 </a:t>
            </a:r>
          </a:p>
          <a:p>
            <a:pPr>
              <a:buFont typeface="Arial"/>
              <a:buChar char="•"/>
            </a:pPr>
            <a:r>
              <a:rPr lang="en-GB" dirty="0" smtClean="0"/>
              <a:t> In black: the optimized correlation for </a:t>
            </a:r>
            <a:r>
              <a:rPr lang="en-GB" i="1" dirty="0" err="1" smtClean="0"/>
              <a:t>l</a:t>
            </a:r>
            <a:r>
              <a:rPr lang="en-GB" dirty="0" smtClean="0"/>
              <a:t>=1</a:t>
            </a:r>
            <a:endParaRPr lang="en-GB" dirty="0"/>
          </a:p>
        </p:txBody>
      </p:sp>
      <p:sp>
        <p:nvSpPr>
          <p:cNvPr id="10" name="ZoneTexte 9"/>
          <p:cNvSpPr txBox="1"/>
          <p:nvPr/>
        </p:nvSpPr>
        <p:spPr>
          <a:xfrm>
            <a:off x="889000" y="988873"/>
            <a:ext cx="8178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/>
              <a:buChar char="•"/>
            </a:pPr>
            <a:r>
              <a:rPr lang="en-GB" smtClean="0"/>
              <a:t>Shoot 5 </a:t>
            </a:r>
            <a:r>
              <a:rPr lang="en-GB" dirty="0" smtClean="0"/>
              <a:t>millions times at random the 5 (6) parameters within a given </a:t>
            </a:r>
            <a:r>
              <a:rPr lang="en-GB" dirty="0" err="1" smtClean="0"/>
              <a:t>hypersphere</a:t>
            </a:r>
            <a:endParaRPr lang="en-GB" dirty="0" smtClean="0"/>
          </a:p>
          <a:p>
            <a:pPr>
              <a:buFont typeface="Arial"/>
              <a:buChar char="•"/>
            </a:pPr>
            <a:r>
              <a:rPr lang="en-GB" dirty="0" smtClean="0"/>
              <a:t> Compute the sum of the correlations at lag=0 and at lag=</a:t>
            </a:r>
            <a:r>
              <a:rPr lang="en-GB" dirty="0" smtClean="0">
                <a:latin typeface="Symbol" charset="2"/>
                <a:cs typeface="Symbol" charset="2"/>
              </a:rPr>
              <a:t>n</a:t>
            </a:r>
            <a:r>
              <a:rPr lang="en-GB" baseline="-25000" dirty="0" smtClean="0"/>
              <a:t>s</a:t>
            </a:r>
          </a:p>
          <a:p>
            <a:pPr marL="88900" indent="-88900">
              <a:buFont typeface="Arial"/>
              <a:buChar char="•"/>
            </a:pPr>
            <a:r>
              <a:rPr lang="en-GB" dirty="0" smtClean="0"/>
              <a:t> Keep shooting until the maximum is reduced by 0.5% (make sure you shoot at least 100000 times).  Reduce </a:t>
            </a:r>
            <a:r>
              <a:rPr lang="en-GB" dirty="0" err="1" smtClean="0"/>
              <a:t>hypersphere</a:t>
            </a:r>
            <a:r>
              <a:rPr lang="en-GB" dirty="0" smtClean="0"/>
              <a:t> by 10% when a lower value is found during the shooting</a:t>
            </a:r>
          </a:p>
          <a:p>
            <a:pPr>
              <a:buFont typeface="Arial"/>
              <a:buChar char="•"/>
            </a:pPr>
            <a:r>
              <a:rPr lang="en-GB" dirty="0" smtClean="0"/>
              <a:t> Do it a thousand times for the simulation...(one time for the data)</a:t>
            </a:r>
          </a:p>
          <a:p>
            <a:pPr>
              <a:buFont typeface="Arial"/>
              <a:buChar char="•"/>
            </a:pPr>
            <a:r>
              <a:rPr lang="en-GB" dirty="0" smtClean="0"/>
              <a:t> Simulation is a flat </a:t>
            </a:r>
            <a:r>
              <a:rPr lang="en-GB" dirty="0" smtClean="0">
                <a:latin typeface="Symbol" charset="2"/>
                <a:cs typeface="Symbol" charset="2"/>
              </a:rPr>
              <a:t>c</a:t>
            </a:r>
            <a:r>
              <a:rPr lang="en-GB" baseline="30000" dirty="0" smtClean="0"/>
              <a:t>2</a:t>
            </a:r>
            <a:r>
              <a:rPr lang="en-GB" dirty="0" smtClean="0"/>
              <a:t> with 2 </a:t>
            </a:r>
            <a:r>
              <a:rPr lang="en-GB" dirty="0" err="1" smtClean="0"/>
              <a:t>d.o.f</a:t>
            </a:r>
            <a:endParaRPr lang="en-GB" dirty="0"/>
          </a:p>
        </p:txBody>
      </p:sp>
      <p:cxnSp>
        <p:nvCxnSpPr>
          <p:cNvPr id="18" name="Connecteur droit avec flèche 17"/>
          <p:cNvCxnSpPr/>
          <p:nvPr/>
        </p:nvCxnSpPr>
        <p:spPr>
          <a:xfrm rot="10800000" flipV="1">
            <a:off x="2895600" y="3392269"/>
            <a:ext cx="457200" cy="76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 rot="10800000" flipV="1">
            <a:off x="3048000" y="3773269"/>
            <a:ext cx="685800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3352800" y="3201769"/>
            <a:ext cx="688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lag=0</a:t>
            </a:r>
            <a:endParaRPr lang="en-GB" dirty="0"/>
          </a:p>
        </p:txBody>
      </p:sp>
      <p:sp>
        <p:nvSpPr>
          <p:cNvPr id="24" name="ZoneTexte 23"/>
          <p:cNvSpPr txBox="1"/>
          <p:nvPr/>
        </p:nvSpPr>
        <p:spPr>
          <a:xfrm>
            <a:off x="3721100" y="3595469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lag=</a:t>
            </a:r>
            <a:r>
              <a:rPr lang="en-GB" dirty="0" smtClean="0">
                <a:latin typeface="Symbol" charset="2"/>
                <a:cs typeface="Symbol" charset="2"/>
              </a:rPr>
              <a:t>n</a:t>
            </a:r>
            <a:r>
              <a:rPr lang="en-GB" baseline="-25000" dirty="0" smtClean="0"/>
              <a:t>s</a:t>
            </a:r>
            <a:endParaRPr lang="en-GB" baseline="-25000" dirty="0"/>
          </a:p>
        </p:txBody>
      </p:sp>
      <p:cxnSp>
        <p:nvCxnSpPr>
          <p:cNvPr id="25" name="Connecteur droit avec flèche 24"/>
          <p:cNvCxnSpPr>
            <a:stCxn id="27" idx="1"/>
          </p:cNvCxnSpPr>
          <p:nvPr/>
        </p:nvCxnSpPr>
        <p:spPr>
          <a:xfrm rot="10800000" flipV="1">
            <a:off x="7391400" y="3576935"/>
            <a:ext cx="393700" cy="2862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 rot="10800000" flipV="1">
            <a:off x="7480300" y="4026237"/>
            <a:ext cx="685800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7785100" y="3392269"/>
            <a:ext cx="688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lag=0</a:t>
            </a:r>
            <a:endParaRPr lang="en-GB" dirty="0"/>
          </a:p>
        </p:txBody>
      </p:sp>
      <p:sp>
        <p:nvSpPr>
          <p:cNvPr id="28" name="ZoneTexte 27"/>
          <p:cNvSpPr txBox="1"/>
          <p:nvPr/>
        </p:nvSpPr>
        <p:spPr>
          <a:xfrm>
            <a:off x="8153400" y="3848437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lag=</a:t>
            </a:r>
            <a:r>
              <a:rPr lang="en-GB" dirty="0" smtClean="0">
                <a:latin typeface="Symbol" charset="2"/>
                <a:cs typeface="Symbol" charset="2"/>
              </a:rPr>
              <a:t>n</a:t>
            </a:r>
            <a:r>
              <a:rPr lang="en-GB" baseline="-25000" dirty="0" smtClean="0"/>
              <a:t>s</a:t>
            </a:r>
            <a:endParaRPr lang="en-GB" baseline="-25000" dirty="0"/>
          </a:p>
        </p:txBody>
      </p:sp>
      <p:sp>
        <p:nvSpPr>
          <p:cNvPr id="31" name="ZoneTexte 30"/>
          <p:cNvSpPr txBox="1"/>
          <p:nvPr/>
        </p:nvSpPr>
        <p:spPr>
          <a:xfrm>
            <a:off x="1270000" y="3227169"/>
            <a:ext cx="1133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Maximum</a:t>
            </a:r>
            <a:endParaRPr lang="en-GB" dirty="0"/>
          </a:p>
        </p:txBody>
      </p:sp>
      <p:sp>
        <p:nvSpPr>
          <p:cNvPr id="32" name="ZoneTexte 31"/>
          <p:cNvSpPr txBox="1"/>
          <p:nvPr/>
        </p:nvSpPr>
        <p:spPr>
          <a:xfrm>
            <a:off x="5791200" y="3239869"/>
            <a:ext cx="902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Median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Simulation: </a:t>
            </a:r>
            <a:r>
              <a:rPr lang="en-GB" i="1" dirty="0" smtClean="0"/>
              <a:t>P</a:t>
            </a:r>
            <a:r>
              <a:rPr lang="en-GB" baseline="-25000" dirty="0" smtClean="0"/>
              <a:t>0</a:t>
            </a:r>
            <a:r>
              <a:rPr lang="en-GB" dirty="0" smtClean="0"/>
              <a:t> and </a:t>
            </a:r>
            <a:r>
              <a:rPr lang="en-GB" i="1" dirty="0" err="1" smtClean="0"/>
              <a:t>P</a:t>
            </a:r>
            <a:r>
              <a:rPr lang="en-GB" baseline="-25000" dirty="0" err="1" smtClean="0"/>
              <a:t>init</a:t>
            </a:r>
            <a:r>
              <a:rPr lang="en-GB" dirty="0" smtClean="0"/>
              <a:t> (</a:t>
            </a:r>
            <a:r>
              <a:rPr lang="en-GB" dirty="0" err="1" smtClean="0"/>
              <a:t>n</a:t>
            </a:r>
            <a:r>
              <a:rPr lang="en-GB" dirty="0" smtClean="0"/>
              <a:t>=22)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22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SOHO29, 27 November 2018, Nice</a:t>
            </a:r>
            <a:endParaRPr lang="fr-FR" dirty="0"/>
          </a:p>
        </p:txBody>
      </p:sp>
      <p:pic>
        <p:nvPicPr>
          <p:cNvPr id="13" name="Image 12" descr="Simulation_GOLF 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100328" y="914400"/>
            <a:ext cx="4023360" cy="3108960"/>
          </a:xfrm>
          <a:prstGeom prst="rect">
            <a:avLst/>
          </a:prstGeom>
        </p:spPr>
      </p:pic>
      <p:pic>
        <p:nvPicPr>
          <p:cNvPr id="14" name="Image 13" descr="Simulation_GOLF 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419600" y="914400"/>
            <a:ext cx="4023360" cy="3108960"/>
          </a:xfrm>
          <a:prstGeom prst="rect">
            <a:avLst/>
          </a:prstGeom>
        </p:spPr>
      </p:pic>
      <p:pic>
        <p:nvPicPr>
          <p:cNvPr id="15" name="Image 14" descr="Simulation_GOLF 9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1100328" y="3596640"/>
            <a:ext cx="4023360" cy="3108960"/>
          </a:xfrm>
          <a:prstGeom prst="rect">
            <a:avLst/>
          </a:prstGeom>
        </p:spPr>
      </p:pic>
      <p:pic>
        <p:nvPicPr>
          <p:cNvPr id="16" name="Image 15" descr="Simulation_GOLF 10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4419600" y="3596640"/>
            <a:ext cx="4023360" cy="3108960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2590800" y="2831068"/>
            <a:ext cx="108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2041.86 </a:t>
            </a:r>
            <a:r>
              <a:rPr lang="en-GB" dirty="0" err="1" smtClean="0"/>
              <a:t>s</a:t>
            </a:r>
            <a:endParaRPr lang="en-GB" dirty="0"/>
          </a:p>
        </p:txBody>
      </p:sp>
      <p:cxnSp>
        <p:nvCxnSpPr>
          <p:cNvPr id="19" name="Connecteur droit avec flèche 18"/>
          <p:cNvCxnSpPr/>
          <p:nvPr/>
        </p:nvCxnSpPr>
        <p:spPr>
          <a:xfrm rot="5400000">
            <a:off x="2997200" y="3263900"/>
            <a:ext cx="228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2755900" y="5498068"/>
            <a:ext cx="108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2039.94 </a:t>
            </a:r>
            <a:r>
              <a:rPr lang="en-GB" dirty="0" err="1" smtClean="0"/>
              <a:t>s</a:t>
            </a:r>
            <a:endParaRPr lang="en-GB" dirty="0"/>
          </a:p>
        </p:txBody>
      </p:sp>
      <p:cxnSp>
        <p:nvCxnSpPr>
          <p:cNvPr id="21" name="Connecteur droit avec flèche 20"/>
          <p:cNvCxnSpPr/>
          <p:nvPr/>
        </p:nvCxnSpPr>
        <p:spPr>
          <a:xfrm rot="5400000">
            <a:off x="3175000" y="5930900"/>
            <a:ext cx="228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6005865" y="2804874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33252 </a:t>
            </a:r>
            <a:r>
              <a:rPr lang="en-GB" dirty="0" err="1" smtClean="0"/>
              <a:t>s</a:t>
            </a:r>
            <a:endParaRPr lang="en-GB" dirty="0"/>
          </a:p>
        </p:txBody>
      </p:sp>
      <p:cxnSp>
        <p:nvCxnSpPr>
          <p:cNvPr id="24" name="Connecteur droit avec flèche 23"/>
          <p:cNvCxnSpPr/>
          <p:nvPr/>
        </p:nvCxnSpPr>
        <p:spPr>
          <a:xfrm rot="5400000">
            <a:off x="6348765" y="3237706"/>
            <a:ext cx="228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6038850" y="5556250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31884 </a:t>
            </a:r>
            <a:r>
              <a:rPr lang="en-GB" dirty="0" err="1" smtClean="0"/>
              <a:t>s</a:t>
            </a:r>
            <a:endParaRPr lang="en-GB" dirty="0"/>
          </a:p>
        </p:txBody>
      </p:sp>
      <p:cxnSp>
        <p:nvCxnSpPr>
          <p:cNvPr id="28" name="Connecteur droit avec flèche 27"/>
          <p:cNvCxnSpPr/>
          <p:nvPr/>
        </p:nvCxnSpPr>
        <p:spPr>
          <a:xfrm rot="5400000">
            <a:off x="6381750" y="5989082"/>
            <a:ext cx="228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ZoneTexte 28"/>
          <p:cNvSpPr txBox="1"/>
          <p:nvPr/>
        </p:nvSpPr>
        <p:spPr>
          <a:xfrm>
            <a:off x="228600" y="3200400"/>
            <a:ext cx="114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Start guess indicated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Simulation: </a:t>
            </a:r>
            <a:r>
              <a:rPr lang="en-GB" dirty="0" smtClean="0">
                <a:latin typeface="Symbol" charset="2"/>
                <a:cs typeface="Symbol" charset="2"/>
              </a:rPr>
              <a:t>n</a:t>
            </a:r>
            <a:r>
              <a:rPr lang="en-GB" baseline="-25000" dirty="0" smtClean="0"/>
              <a:t>s</a:t>
            </a:r>
            <a:r>
              <a:rPr lang="en-GB" dirty="0" smtClean="0"/>
              <a:t> and </a:t>
            </a:r>
            <a:r>
              <a:rPr lang="en-GB" dirty="0" smtClean="0">
                <a:latin typeface="Symbol" charset="2"/>
                <a:cs typeface="Symbol" charset="2"/>
              </a:rPr>
              <a:t>a</a:t>
            </a:r>
            <a:endParaRPr lang="en-GB" dirty="0">
              <a:latin typeface="Symbol" charset="2"/>
              <a:cs typeface="Symbol" charset="2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23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 smtClean="0"/>
              <a:t>SOHO29, 27 </a:t>
            </a:r>
            <a:r>
              <a:rPr lang="fr-FR" dirty="0" err="1" smtClean="0"/>
              <a:t>November</a:t>
            </a:r>
            <a:r>
              <a:rPr lang="fr-FR" dirty="0" smtClean="0"/>
              <a:t> 2018, Nice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2863850" y="2870200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0.209 </a:t>
            </a:r>
            <a:r>
              <a:rPr lang="en-GB" dirty="0" err="1" smtClean="0">
                <a:latin typeface="Symbol" charset="2"/>
                <a:cs typeface="Symbol" charset="2"/>
              </a:rPr>
              <a:t>m</a:t>
            </a:r>
            <a:r>
              <a:rPr lang="en-GB" dirty="0" err="1" smtClean="0"/>
              <a:t>Hz</a:t>
            </a:r>
            <a:endParaRPr lang="en-GB" dirty="0"/>
          </a:p>
        </p:txBody>
      </p:sp>
      <p:cxnSp>
        <p:nvCxnSpPr>
          <p:cNvPr id="19" name="Connecteur droit avec flèche 18"/>
          <p:cNvCxnSpPr/>
          <p:nvPr/>
        </p:nvCxnSpPr>
        <p:spPr>
          <a:xfrm rot="5400000">
            <a:off x="3314700" y="3303032"/>
            <a:ext cx="228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ZoneTexte 22"/>
          <p:cNvSpPr txBox="1"/>
          <p:nvPr/>
        </p:nvSpPr>
        <p:spPr>
          <a:xfrm>
            <a:off x="6013450" y="2844800"/>
            <a:ext cx="108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1338.73 </a:t>
            </a:r>
            <a:r>
              <a:rPr lang="en-GB" dirty="0" err="1" smtClean="0"/>
              <a:t>s</a:t>
            </a:r>
            <a:endParaRPr lang="en-GB" dirty="0"/>
          </a:p>
        </p:txBody>
      </p:sp>
      <p:cxnSp>
        <p:nvCxnSpPr>
          <p:cNvPr id="24" name="Connecteur droit avec flèche 23"/>
          <p:cNvCxnSpPr/>
          <p:nvPr/>
        </p:nvCxnSpPr>
        <p:spPr>
          <a:xfrm rot="5400000">
            <a:off x="6438900" y="3277632"/>
            <a:ext cx="228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ZoneTexte 28"/>
          <p:cNvSpPr txBox="1"/>
          <p:nvPr/>
        </p:nvSpPr>
        <p:spPr>
          <a:xfrm>
            <a:off x="228600" y="3200400"/>
            <a:ext cx="114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Start guess indicated</a:t>
            </a:r>
            <a:endParaRPr lang="en-GB" dirty="0"/>
          </a:p>
        </p:txBody>
      </p:sp>
      <p:pic>
        <p:nvPicPr>
          <p:cNvPr id="18" name="Image 17" descr="Simulation_GOLF 4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104900" y="914400"/>
            <a:ext cx="4023360" cy="3108960"/>
          </a:xfrm>
          <a:prstGeom prst="rect">
            <a:avLst/>
          </a:prstGeom>
        </p:spPr>
      </p:pic>
      <p:pic>
        <p:nvPicPr>
          <p:cNvPr id="22" name="Image 21" descr="Simulation_GOLF 3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406900" y="914400"/>
            <a:ext cx="4023360" cy="3108960"/>
          </a:xfrm>
          <a:prstGeom prst="rect">
            <a:avLst/>
          </a:prstGeom>
        </p:spPr>
      </p:pic>
      <p:pic>
        <p:nvPicPr>
          <p:cNvPr id="25" name="Image 24" descr="Simulation_GOLF 1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1092200" y="3609340"/>
            <a:ext cx="4023360" cy="3108960"/>
          </a:xfrm>
          <a:prstGeom prst="rect">
            <a:avLst/>
          </a:prstGeom>
        </p:spPr>
      </p:pic>
      <p:pic>
        <p:nvPicPr>
          <p:cNvPr id="26" name="Image 25" descr="Simulation_GOLF 1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4406900" y="3609340"/>
            <a:ext cx="4023360" cy="3108960"/>
          </a:xfrm>
          <a:prstGeom prst="rect">
            <a:avLst/>
          </a:prstGeom>
        </p:spPr>
      </p:pic>
      <p:sp>
        <p:nvSpPr>
          <p:cNvPr id="30" name="ZoneTexte 29"/>
          <p:cNvSpPr txBox="1"/>
          <p:nvPr/>
        </p:nvSpPr>
        <p:spPr>
          <a:xfrm>
            <a:off x="2736850" y="5568950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0.628 </a:t>
            </a:r>
            <a:r>
              <a:rPr lang="en-GB" dirty="0" err="1" smtClean="0">
                <a:latin typeface="Symbol" charset="2"/>
                <a:cs typeface="Symbol" charset="2"/>
              </a:rPr>
              <a:t>m</a:t>
            </a:r>
            <a:r>
              <a:rPr lang="en-GB" dirty="0" err="1" smtClean="0"/>
              <a:t>Hz</a:t>
            </a:r>
            <a:endParaRPr lang="en-GB" dirty="0"/>
          </a:p>
        </p:txBody>
      </p:sp>
      <p:cxnSp>
        <p:nvCxnSpPr>
          <p:cNvPr id="31" name="Connecteur droit avec flèche 30"/>
          <p:cNvCxnSpPr/>
          <p:nvPr/>
        </p:nvCxnSpPr>
        <p:spPr>
          <a:xfrm rot="5400000">
            <a:off x="3187700" y="6001782"/>
            <a:ext cx="228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ZoneTexte 31"/>
          <p:cNvSpPr txBox="1"/>
          <p:nvPr/>
        </p:nvSpPr>
        <p:spPr>
          <a:xfrm>
            <a:off x="6013450" y="5579824"/>
            <a:ext cx="108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1319.44 </a:t>
            </a:r>
            <a:r>
              <a:rPr lang="en-GB" dirty="0" err="1" smtClean="0"/>
              <a:t>s</a:t>
            </a:r>
            <a:endParaRPr lang="en-GB" dirty="0"/>
          </a:p>
        </p:txBody>
      </p:sp>
      <p:cxnSp>
        <p:nvCxnSpPr>
          <p:cNvPr id="33" name="Connecteur droit avec flèche 32"/>
          <p:cNvCxnSpPr/>
          <p:nvPr/>
        </p:nvCxnSpPr>
        <p:spPr>
          <a:xfrm rot="5400000">
            <a:off x="6438900" y="6012656"/>
            <a:ext cx="228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Simulation: </a:t>
            </a:r>
            <a:r>
              <a:rPr lang="en-GB" dirty="0" smtClean="0">
                <a:latin typeface="Calibri (Titres)"/>
                <a:cs typeface="Calibri (Titres)"/>
              </a:rPr>
              <a:t>a tale of two tails...</a:t>
            </a:r>
            <a:endParaRPr lang="en-GB" dirty="0">
              <a:latin typeface="Calibri (Titres)"/>
              <a:cs typeface="Calibri (Titres)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24</a:t>
            </a:fld>
            <a:endParaRPr lang="fr-FR"/>
          </a:p>
        </p:txBody>
      </p:sp>
      <p:pic>
        <p:nvPicPr>
          <p:cNvPr id="20" name="Image 19" descr="Simulation_GOLF 5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448300" y="3530600"/>
            <a:ext cx="4023360" cy="3108960"/>
          </a:xfrm>
          <a:prstGeom prst="rect">
            <a:avLst/>
          </a:prstGeom>
        </p:spPr>
      </p:pic>
      <p:sp>
        <p:nvSpPr>
          <p:cNvPr id="36" name="Espace réservé de la date 4"/>
          <p:cNvSpPr>
            <a:spLocks noGrp="1"/>
          </p:cNvSpPr>
          <p:nvPr>
            <p:ph type="dt" sz="half" idx="2"/>
          </p:nvPr>
        </p:nvSpPr>
        <p:spPr>
          <a:xfrm>
            <a:off x="247650" y="6356351"/>
            <a:ext cx="3549650" cy="365125"/>
          </a:xfrm>
        </p:spPr>
        <p:txBody>
          <a:bodyPr/>
          <a:lstStyle/>
          <a:p>
            <a:r>
              <a:rPr lang="fr-FR" dirty="0" smtClean="0"/>
              <a:t>SOHO29, 27 </a:t>
            </a:r>
            <a:r>
              <a:rPr lang="fr-FR" dirty="0" err="1" smtClean="0"/>
              <a:t>November</a:t>
            </a:r>
            <a:r>
              <a:rPr lang="fr-FR" dirty="0" smtClean="0"/>
              <a:t> 2018, Nice</a:t>
            </a:r>
            <a:endParaRPr lang="fr-FR" dirty="0"/>
          </a:p>
        </p:txBody>
      </p:sp>
      <p:grpSp>
        <p:nvGrpSpPr>
          <p:cNvPr id="41" name="Grouper 40"/>
          <p:cNvGrpSpPr/>
          <p:nvPr/>
        </p:nvGrpSpPr>
        <p:grpSpPr>
          <a:xfrm>
            <a:off x="5447317" y="915091"/>
            <a:ext cx="4001483" cy="3098109"/>
            <a:chOff x="533400" y="838200"/>
            <a:chExt cx="3549650" cy="2743200"/>
          </a:xfrm>
        </p:grpSpPr>
        <p:pic>
          <p:nvPicPr>
            <p:cNvPr id="28" name="Image 27" descr="Simulation_GOLF 8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4"/>
                <a:srcRect t="12616"/>
                <a:stretch>
                  <a:fillRect/>
                </a:stretch>
              </p:blipFill>
            </mc:Choice>
            <mc:Fallback>
              <p:blipFill>
                <a:blip r:embed="rId5"/>
                <a:srcRect t="12616"/>
                <a:stretch>
                  <a:fillRect/>
                </a:stretch>
              </p:blipFill>
            </mc:Fallback>
          </mc:AlternateContent>
          <p:spPr>
            <a:xfrm>
              <a:off x="533400" y="1184275"/>
              <a:ext cx="3549650" cy="2397125"/>
            </a:xfrm>
            <a:prstGeom prst="rect">
              <a:avLst/>
            </a:prstGeom>
          </p:spPr>
        </p:pic>
        <p:pic>
          <p:nvPicPr>
            <p:cNvPr id="37" name="Image 36" descr="Simulation_GOLF 5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2"/>
                <a:srcRect l="43828" t="7407" r="51073" b="86574"/>
                <a:stretch>
                  <a:fillRect/>
                </a:stretch>
              </p:blipFill>
            </mc:Choice>
            <mc:Fallback>
              <p:blipFill>
                <a:blip r:embed="rId3"/>
                <a:srcRect l="43828" t="7407" r="51073" b="86574"/>
                <a:stretch>
                  <a:fillRect/>
                </a:stretch>
              </p:blipFill>
            </mc:Fallback>
          </mc:AlternateContent>
          <p:spPr>
            <a:xfrm>
              <a:off x="2568575" y="1041400"/>
              <a:ext cx="180975" cy="165100"/>
            </a:xfrm>
            <a:prstGeom prst="rect">
              <a:avLst/>
            </a:prstGeom>
          </p:spPr>
        </p:pic>
        <p:pic>
          <p:nvPicPr>
            <p:cNvPr id="38" name="Image 37" descr="Simulation_GOLF 8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4"/>
                <a:srcRect r="42576" b="86690"/>
                <a:stretch>
                  <a:fillRect/>
                </a:stretch>
              </p:blipFill>
            </mc:Choice>
            <mc:Fallback>
              <p:blipFill>
                <a:blip r:embed="rId5"/>
                <a:srcRect r="42576" b="86690"/>
                <a:stretch>
                  <a:fillRect/>
                </a:stretch>
              </p:blipFill>
            </mc:Fallback>
          </mc:AlternateContent>
          <p:spPr>
            <a:xfrm>
              <a:off x="533400" y="838200"/>
              <a:ext cx="2038350" cy="365125"/>
            </a:xfrm>
            <a:prstGeom prst="rect">
              <a:avLst/>
            </a:prstGeom>
          </p:spPr>
        </p:pic>
        <p:pic>
          <p:nvPicPr>
            <p:cNvPr id="39" name="Image 38" descr="Simulation_GOLF 8.pdf"/>
            <p:cNvPicPr>
              <a:picLocks noChangeAspect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4"/>
                <a:srcRect l="60912" t="8217" b="86690"/>
                <a:stretch>
                  <a:fillRect/>
                </a:stretch>
              </p:blipFill>
            </mc:Choice>
            <mc:Fallback>
              <p:blipFill>
                <a:blip r:embed="rId5"/>
                <a:srcRect l="60912" t="8217" b="86690"/>
                <a:stretch>
                  <a:fillRect/>
                </a:stretch>
              </p:blipFill>
            </mc:Fallback>
          </mc:AlternateContent>
          <p:spPr>
            <a:xfrm>
              <a:off x="2695575" y="1063625"/>
              <a:ext cx="1387475" cy="139700"/>
            </a:xfrm>
            <a:prstGeom prst="rect">
              <a:avLst/>
            </a:prstGeom>
          </p:spPr>
        </p:pic>
      </p:grpSp>
      <p:pic>
        <p:nvPicPr>
          <p:cNvPr id="42" name="Image 41" descr="Simulation_correlation_stat 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685800" y="878840"/>
            <a:ext cx="4023360" cy="3108960"/>
          </a:xfrm>
          <a:prstGeom prst="rect">
            <a:avLst/>
          </a:prstGeom>
        </p:spPr>
      </p:pic>
      <p:pic>
        <p:nvPicPr>
          <p:cNvPr id="43" name="Image 42" descr="Simulation_correlation_stat 3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685800" y="3517900"/>
            <a:ext cx="4023360" cy="3108960"/>
          </a:xfrm>
          <a:prstGeom prst="rect">
            <a:avLst/>
          </a:prstGeom>
        </p:spPr>
      </p:pic>
      <p:sp>
        <p:nvSpPr>
          <p:cNvPr id="44" name="ZoneTexte 43"/>
          <p:cNvSpPr txBox="1"/>
          <p:nvPr/>
        </p:nvSpPr>
        <p:spPr>
          <a:xfrm>
            <a:off x="2730500" y="1320800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Histogram of correlation for lag ≠ 0</a:t>
            </a:r>
            <a:endParaRPr lang="en-GB" dirty="0"/>
          </a:p>
        </p:txBody>
      </p:sp>
      <p:sp>
        <p:nvSpPr>
          <p:cNvPr id="45" name="ZoneTexte 44"/>
          <p:cNvSpPr txBox="1"/>
          <p:nvPr/>
        </p:nvSpPr>
        <p:spPr>
          <a:xfrm>
            <a:off x="2730500" y="3987800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Normalized Histogram of correlation</a:t>
            </a:r>
            <a:endParaRPr lang="en-GB" dirty="0"/>
          </a:p>
        </p:txBody>
      </p:sp>
      <p:sp>
        <p:nvSpPr>
          <p:cNvPr id="46" name="ZoneTexte 45"/>
          <p:cNvSpPr txBox="1"/>
          <p:nvPr/>
        </p:nvSpPr>
        <p:spPr>
          <a:xfrm>
            <a:off x="2994025" y="2819400"/>
            <a:ext cx="1449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[0.055-0.145]</a:t>
            </a:r>
            <a:endParaRPr lang="en-GB" dirty="0"/>
          </a:p>
        </p:txBody>
      </p:sp>
      <p:cxnSp>
        <p:nvCxnSpPr>
          <p:cNvPr id="47" name="Connecteur droit avec flèche 46"/>
          <p:cNvCxnSpPr/>
          <p:nvPr/>
        </p:nvCxnSpPr>
        <p:spPr>
          <a:xfrm rot="5400000">
            <a:off x="3606800" y="3303032"/>
            <a:ext cx="228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/>
          <p:cNvCxnSpPr/>
          <p:nvPr/>
        </p:nvCxnSpPr>
        <p:spPr>
          <a:xfrm flipV="1">
            <a:off x="3321050" y="3197226"/>
            <a:ext cx="800100" cy="317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/>
          <p:cNvCxnSpPr>
            <a:endCxn id="46" idx="3"/>
          </p:cNvCxnSpPr>
          <p:nvPr/>
        </p:nvCxnSpPr>
        <p:spPr>
          <a:xfrm rot="10800000" flipV="1">
            <a:off x="4443424" y="2438400"/>
            <a:ext cx="2033577" cy="5656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ZoneTexte 52"/>
          <p:cNvSpPr txBox="1"/>
          <p:nvPr/>
        </p:nvSpPr>
        <p:spPr>
          <a:xfrm>
            <a:off x="3315316" y="5426075"/>
            <a:ext cx="1215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[3.89-8.66]</a:t>
            </a:r>
            <a:endParaRPr lang="en-GB" dirty="0"/>
          </a:p>
        </p:txBody>
      </p:sp>
      <p:cxnSp>
        <p:nvCxnSpPr>
          <p:cNvPr id="54" name="Connecteur droit avec flèche 53"/>
          <p:cNvCxnSpPr/>
          <p:nvPr/>
        </p:nvCxnSpPr>
        <p:spPr>
          <a:xfrm rot="5400000">
            <a:off x="3806825" y="5909707"/>
            <a:ext cx="2286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/>
          <p:cNvCxnSpPr/>
          <p:nvPr/>
        </p:nvCxnSpPr>
        <p:spPr>
          <a:xfrm flipV="1">
            <a:off x="3467100" y="5797550"/>
            <a:ext cx="885825" cy="63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/>
          <p:cNvCxnSpPr/>
          <p:nvPr/>
        </p:nvCxnSpPr>
        <p:spPr>
          <a:xfrm rot="10800000" flipV="1">
            <a:off x="4495800" y="5029200"/>
            <a:ext cx="2033577" cy="5656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Two tails or two tales?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25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SOHO29, 27 November 2018, Nice</a:t>
            </a:r>
            <a:endParaRPr lang="fr-FR" dirty="0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2514599"/>
            <a:ext cx="7924800" cy="3748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7" name="Tableau 6"/>
          <p:cNvGraphicFramePr>
            <a:graphicFrameLocks noGrp="1"/>
          </p:cNvGraphicFramePr>
          <p:nvPr/>
        </p:nvGraphicFramePr>
        <p:xfrm>
          <a:off x="228600" y="1371600"/>
          <a:ext cx="3429000" cy="1864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/>
                <a:gridCol w="1143000"/>
                <a:gridCol w="1143000"/>
              </a:tblGrid>
              <a:tr h="584200">
                <a:tc>
                  <a:txBody>
                    <a:bodyPr/>
                    <a:lstStyle/>
                    <a:p>
                      <a:pPr algn="ctr"/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H</a:t>
                      </a:r>
                      <a:r>
                        <a:rPr lang="en-GB" baseline="-250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 is true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H</a:t>
                      </a:r>
                      <a:r>
                        <a:rPr lang="en-GB" baseline="-250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 is false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84200"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H</a:t>
                      </a:r>
                      <a:r>
                        <a:rPr lang="en-GB" b="1" baseline="-250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 rejected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Type I error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6E5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Correct decision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ECA0"/>
                    </a:solidFill>
                  </a:tcPr>
                </a:tc>
              </a:tr>
              <a:tr h="584200"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H</a:t>
                      </a:r>
                      <a:r>
                        <a:rPr lang="en-GB" b="1" baseline="-2500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 accepted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Correct decision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3EC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 smtClean="0">
                          <a:solidFill>
                            <a:schemeClr val="tx1"/>
                          </a:solidFill>
                        </a:rPr>
                        <a:t>Type II error</a:t>
                      </a:r>
                      <a:endParaRPr lang="en-GB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6E5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Where is the H</a:t>
            </a:r>
            <a:r>
              <a:rPr lang="en-GB" baseline="-25000" dirty="0" smtClean="0"/>
              <a:t>0</a:t>
            </a:r>
            <a:r>
              <a:rPr lang="en-GB" dirty="0" smtClean="0"/>
              <a:t> hypothesis?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95400"/>
            <a:ext cx="8915400" cy="4525963"/>
          </a:xfrm>
        </p:spPr>
        <p:txBody>
          <a:bodyPr>
            <a:normAutofit/>
          </a:bodyPr>
          <a:lstStyle/>
          <a:p>
            <a:r>
              <a:rPr lang="en-GB" sz="2800" dirty="0" smtClean="0"/>
              <a:t>The statistics at lag=0 are </a:t>
            </a:r>
            <a:r>
              <a:rPr lang="en-GB" sz="2800" b="1" dirty="0" smtClean="0">
                <a:solidFill>
                  <a:srgbClr val="FF0000"/>
                </a:solidFill>
              </a:rPr>
              <a:t>not</a:t>
            </a:r>
            <a:r>
              <a:rPr lang="en-GB" sz="2800" b="1" dirty="0" smtClean="0"/>
              <a:t> </a:t>
            </a:r>
            <a:r>
              <a:rPr lang="en-GB" sz="2800" dirty="0" smtClean="0"/>
              <a:t>comparable with the statistics at lag ≠ 0</a:t>
            </a:r>
          </a:p>
          <a:p>
            <a:r>
              <a:rPr lang="en-GB" sz="2800" dirty="0" smtClean="0">
                <a:solidFill>
                  <a:srgbClr val="000000"/>
                </a:solidFill>
              </a:rPr>
              <a:t>The problem is the same as the statistics of the maximum of a random variable:</a:t>
            </a:r>
          </a:p>
          <a:p>
            <a:pPr lvl="1"/>
            <a:r>
              <a:rPr lang="en-GB" dirty="0" smtClean="0">
                <a:solidFill>
                  <a:srgbClr val="000000"/>
                </a:solidFill>
              </a:rPr>
              <a:t>For lag≠0, this is the regular statistics of the sum of N random variable with a given statistics</a:t>
            </a:r>
          </a:p>
          <a:p>
            <a:pPr lvl="1"/>
            <a:r>
              <a:rPr lang="en-GB" dirty="0" smtClean="0">
                <a:solidFill>
                  <a:srgbClr val="000000"/>
                </a:solidFill>
              </a:rPr>
              <a:t>For lag=0, this is the statistics of the sum of the </a:t>
            </a:r>
            <a:r>
              <a:rPr lang="en-GB" i="1" dirty="0" smtClean="0">
                <a:solidFill>
                  <a:srgbClr val="000000"/>
                </a:solidFill>
              </a:rPr>
              <a:t>maximum</a:t>
            </a:r>
            <a:r>
              <a:rPr lang="en-GB" dirty="0" smtClean="0">
                <a:solidFill>
                  <a:srgbClr val="000000"/>
                </a:solidFill>
              </a:rPr>
              <a:t> of N random variable with the same given statistics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26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SOHO29, 27 November 2018, Nice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Statistics of the maximum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5300" y="1295400"/>
            <a:ext cx="89154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en-GB" sz="2800" dirty="0" smtClean="0"/>
              <a:t>The Probability Distribution Function (PDF) of the maximum </a:t>
            </a:r>
            <a:r>
              <a:rPr lang="en-GB" sz="2800" i="1" dirty="0" smtClean="0"/>
              <a:t>Y</a:t>
            </a:r>
            <a:r>
              <a:rPr lang="en-GB" sz="2800" dirty="0" smtClean="0"/>
              <a:t> of </a:t>
            </a:r>
            <a:r>
              <a:rPr lang="en-GB" sz="2800" i="1" dirty="0" err="1" smtClean="0"/>
              <a:t>n</a:t>
            </a:r>
            <a:r>
              <a:rPr lang="en-GB" sz="2800" dirty="0" smtClean="0"/>
              <a:t> random variable </a:t>
            </a:r>
            <a:r>
              <a:rPr lang="en-GB" sz="2800" i="1" dirty="0" smtClean="0"/>
              <a:t>X</a:t>
            </a:r>
            <a:r>
              <a:rPr lang="en-GB" sz="2800" dirty="0" smtClean="0"/>
              <a:t> with the same PDF is given by:</a:t>
            </a:r>
          </a:p>
          <a:p>
            <a:pPr>
              <a:buNone/>
            </a:pPr>
            <a:endParaRPr lang="en-GB" sz="2800" dirty="0" smtClean="0"/>
          </a:p>
          <a:p>
            <a:pPr>
              <a:buNone/>
            </a:pPr>
            <a:endParaRPr lang="en-GB" sz="2800" dirty="0" smtClean="0"/>
          </a:p>
          <a:p>
            <a:pPr marL="0" indent="0">
              <a:buNone/>
            </a:pPr>
            <a:r>
              <a:rPr lang="en-GB" sz="2800" dirty="0" smtClean="0"/>
              <a:t>where CDF is the Cumulative Distribution Function, very clearly:</a:t>
            </a:r>
          </a:p>
          <a:p>
            <a:pPr marL="0" indent="0">
              <a:buNone/>
            </a:pPr>
            <a:endParaRPr lang="en-GB" sz="2800" dirty="0" smtClean="0"/>
          </a:p>
          <a:p>
            <a:pPr marL="0" indent="0">
              <a:buNone/>
            </a:pPr>
            <a:endParaRPr lang="en-GB" sz="2800" dirty="0" smtClean="0"/>
          </a:p>
          <a:p>
            <a:pPr marL="0" indent="0">
              <a:buNone/>
            </a:pPr>
            <a:r>
              <a:rPr lang="en-GB" sz="2800" dirty="0" smtClean="0"/>
              <a:t>The statistics at lag=0 are </a:t>
            </a:r>
            <a:r>
              <a:rPr lang="en-GB" sz="2800" b="1" dirty="0" smtClean="0">
                <a:solidFill>
                  <a:srgbClr val="FF0000"/>
                </a:solidFill>
              </a:rPr>
              <a:t>not</a:t>
            </a:r>
            <a:r>
              <a:rPr lang="en-GB" sz="2800" b="1" dirty="0" smtClean="0"/>
              <a:t> </a:t>
            </a:r>
            <a:r>
              <a:rPr lang="en-GB" sz="2800" dirty="0" smtClean="0"/>
              <a:t>comparable with the statistics at lag ≠ 0</a:t>
            </a:r>
          </a:p>
          <a:p>
            <a:pPr marL="0" indent="0">
              <a:buNone/>
            </a:pPr>
            <a:endParaRPr lang="en-GB" sz="2800" dirty="0" smtClean="0"/>
          </a:p>
          <a:p>
            <a:pPr marL="0" indent="0">
              <a:buNone/>
            </a:pPr>
            <a:endParaRPr lang="en-GB" dirty="0" smtClean="0"/>
          </a:p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27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SOHO29, 27 November 2018, Nice</a:t>
            </a:r>
            <a:endParaRPr lang="fr-FR" dirty="0"/>
          </a:p>
        </p:txBody>
      </p:sp>
      <p:pic>
        <p:nvPicPr>
          <p:cNvPr id="6" name="Image 5" descr="stat_max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035050" y="2209799"/>
            <a:ext cx="7810500" cy="1143000"/>
          </a:xfrm>
          <a:prstGeom prst="rect">
            <a:avLst/>
          </a:prstGeom>
        </p:spPr>
      </p:pic>
      <p:pic>
        <p:nvPicPr>
          <p:cNvPr id="7" name="Image 6" descr="stat_max_different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066800" y="4229099"/>
            <a:ext cx="4254500" cy="1047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Statistics of the maximum:</a:t>
            </a:r>
            <a:br>
              <a:rPr lang="en-GB" dirty="0" smtClean="0"/>
            </a:br>
            <a:r>
              <a:rPr lang="en-GB" dirty="0" smtClean="0"/>
              <a:t>an example for </a:t>
            </a:r>
            <a:r>
              <a:rPr lang="en-GB" dirty="0" smtClean="0">
                <a:latin typeface="Symbol" charset="2"/>
                <a:cs typeface="Symbol" charset="2"/>
              </a:rPr>
              <a:t>c</a:t>
            </a:r>
            <a:r>
              <a:rPr lang="en-GB" baseline="30000" dirty="0" smtClean="0"/>
              <a:t>2</a:t>
            </a:r>
            <a:r>
              <a:rPr lang="en-GB" dirty="0" smtClean="0"/>
              <a:t> with 2 </a:t>
            </a:r>
            <a:r>
              <a:rPr lang="en-GB" dirty="0" err="1" smtClean="0"/>
              <a:t>d.o.f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28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SOHO29, 27 November 2018, Nice</a:t>
            </a:r>
            <a:endParaRPr lang="fr-FR" dirty="0"/>
          </a:p>
        </p:txBody>
      </p:sp>
      <p:pic>
        <p:nvPicPr>
          <p:cNvPr id="10" name="Image 9" descr="statistics_of_maximum copy 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572000" y="2220191"/>
            <a:ext cx="5410200" cy="4180609"/>
          </a:xfrm>
          <a:prstGeom prst="rect">
            <a:avLst/>
          </a:prstGeom>
        </p:spPr>
      </p:pic>
      <p:pic>
        <p:nvPicPr>
          <p:cNvPr id="9" name="Image 8" descr="statistics_of_maximum copy 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-355600" y="2220191"/>
            <a:ext cx="5410200" cy="4180609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279400" y="1524000"/>
            <a:ext cx="4083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Sum of</a:t>
            </a:r>
            <a:r>
              <a:rPr lang="en-GB" dirty="0" smtClean="0"/>
              <a:t> </a:t>
            </a:r>
            <a:r>
              <a:rPr lang="en-GB" dirty="0" smtClean="0"/>
              <a:t>73</a:t>
            </a:r>
            <a:r>
              <a:rPr lang="en-GB" dirty="0" smtClean="0"/>
              <a:t> </a:t>
            </a:r>
            <a:r>
              <a:rPr lang="en-GB" dirty="0" smtClean="0"/>
              <a:t>peaks at </a:t>
            </a:r>
            <a:r>
              <a:rPr lang="en-GB" dirty="0" smtClean="0"/>
              <a:t>random summed </a:t>
            </a:r>
            <a:r>
              <a:rPr lang="en-GB" dirty="0" smtClean="0"/>
              <a:t>over</a:t>
            </a:r>
          </a:p>
          <a:p>
            <a:r>
              <a:rPr lang="en-GB" i="1" dirty="0" smtClean="0"/>
              <a:t>m</a:t>
            </a:r>
            <a:r>
              <a:rPr lang="en-GB" dirty="0" smtClean="0"/>
              <a:t>=0 </a:t>
            </a:r>
            <a:r>
              <a:rPr lang="en-GB" smtClean="0"/>
              <a:t>and </a:t>
            </a:r>
            <a:r>
              <a:rPr lang="en-GB" i="1" smtClean="0"/>
              <a:t>m</a:t>
            </a:r>
            <a:r>
              <a:rPr lang="en-GB" smtClean="0"/>
              <a:t>=</a:t>
            </a:r>
            <a:r>
              <a:rPr lang="en-GB" dirty="0" smtClean="0"/>
              <a:t>±1 (weights=0.6)</a:t>
            </a:r>
            <a:endParaRPr lang="en-GB" dirty="0"/>
          </a:p>
        </p:txBody>
      </p:sp>
      <p:sp>
        <p:nvSpPr>
          <p:cNvPr id="16" name="ZoneTexte 15"/>
          <p:cNvSpPr txBox="1"/>
          <p:nvPr/>
        </p:nvSpPr>
        <p:spPr>
          <a:xfrm>
            <a:off x="5410200" y="1524000"/>
            <a:ext cx="396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Sum of</a:t>
            </a:r>
            <a:r>
              <a:rPr lang="en-GB" dirty="0" smtClean="0"/>
              <a:t> </a:t>
            </a:r>
            <a:r>
              <a:rPr lang="en-GB" dirty="0" smtClean="0"/>
              <a:t>73</a:t>
            </a:r>
            <a:r>
              <a:rPr lang="en-GB" dirty="0" smtClean="0"/>
              <a:t> </a:t>
            </a:r>
            <a:r>
              <a:rPr lang="en-GB" dirty="0" smtClean="0"/>
              <a:t>maximum peaks taken </a:t>
            </a:r>
            <a:r>
              <a:rPr lang="en-GB" dirty="0" smtClean="0"/>
              <a:t>from</a:t>
            </a:r>
            <a:r>
              <a:rPr lang="en-GB" dirty="0" smtClean="0"/>
              <a:t> </a:t>
            </a:r>
            <a:r>
              <a:rPr lang="en-GB" dirty="0" smtClean="0"/>
              <a:t>73</a:t>
            </a:r>
            <a:r>
              <a:rPr lang="en-GB" dirty="0" smtClean="0"/>
              <a:t> </a:t>
            </a:r>
            <a:r>
              <a:rPr lang="en-GB" dirty="0" smtClean="0"/>
              <a:t>windows of 26 </a:t>
            </a:r>
            <a:r>
              <a:rPr lang="en-GB" dirty="0" smtClean="0"/>
              <a:t>bins </a:t>
            </a:r>
          </a:p>
          <a:p>
            <a:r>
              <a:rPr lang="en-GB" dirty="0" smtClean="0"/>
              <a:t>(</a:t>
            </a:r>
            <a:r>
              <a:rPr lang="en-GB" dirty="0" smtClean="0"/>
              <a:t>simulating splitting)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Statistics of the maximum:</a:t>
            </a:r>
            <a:br>
              <a:rPr lang="en-GB" dirty="0" smtClean="0"/>
            </a:br>
            <a:r>
              <a:rPr lang="en-GB" dirty="0" smtClean="0"/>
              <a:t>an example for </a:t>
            </a:r>
            <a:r>
              <a:rPr lang="en-GB" dirty="0" smtClean="0">
                <a:latin typeface="Symbol" charset="2"/>
                <a:cs typeface="Symbol" charset="2"/>
              </a:rPr>
              <a:t>c</a:t>
            </a:r>
            <a:r>
              <a:rPr lang="en-GB" baseline="30000" dirty="0" smtClean="0"/>
              <a:t>2</a:t>
            </a:r>
            <a:r>
              <a:rPr lang="en-GB" dirty="0" smtClean="0"/>
              <a:t> with 2 </a:t>
            </a:r>
            <a:r>
              <a:rPr lang="en-GB" dirty="0" err="1" smtClean="0"/>
              <a:t>d.o.f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29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dirty="0" smtClean="0"/>
              <a:t>SOHO29, 27 </a:t>
            </a:r>
            <a:r>
              <a:rPr lang="fr-FR" dirty="0" err="1" smtClean="0"/>
              <a:t>November</a:t>
            </a:r>
            <a:r>
              <a:rPr lang="fr-FR" dirty="0" smtClean="0"/>
              <a:t> 2018, Nice</a:t>
            </a:r>
            <a:endParaRPr lang="fr-FR" dirty="0"/>
          </a:p>
        </p:txBody>
      </p:sp>
      <p:pic>
        <p:nvPicPr>
          <p:cNvPr id="10" name="Image 9" descr="statistics_of_maximum copy 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81000" y="1381991"/>
            <a:ext cx="5410200" cy="4180609"/>
          </a:xfrm>
          <a:prstGeom prst="rect">
            <a:avLst/>
          </a:prstGeom>
        </p:spPr>
      </p:pic>
      <p:pic>
        <p:nvPicPr>
          <p:cNvPr id="11" name="Image 10" descr="statistics_of_maximum copy 3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779264" y="1378204"/>
            <a:ext cx="5431536" cy="4197096"/>
          </a:xfrm>
          <a:prstGeom prst="rect">
            <a:avLst/>
          </a:prstGeom>
        </p:spPr>
      </p:pic>
      <p:pic>
        <p:nvPicPr>
          <p:cNvPr id="9" name="Image 8" descr="statistics_of_maximum copy 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-355600" y="1381991"/>
            <a:ext cx="5410200" cy="41806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Screen Shot 2018-11-26 at 11.07.17.png"/>
          <p:cNvPicPr>
            <a:picLocks noChangeAspect="1"/>
          </p:cNvPicPr>
          <p:nvPr/>
        </p:nvPicPr>
        <p:blipFill>
          <a:blip r:embed="rId2"/>
          <a:srcRect r="2021" b="3947"/>
          <a:stretch>
            <a:fillRect/>
          </a:stretch>
        </p:blipFill>
        <p:spPr>
          <a:xfrm>
            <a:off x="4991987" y="762000"/>
            <a:ext cx="3694813" cy="2781300"/>
          </a:xfrm>
          <a:prstGeom prst="rect">
            <a:avLst/>
          </a:prstGeom>
        </p:spPr>
      </p:pic>
      <p:pic>
        <p:nvPicPr>
          <p:cNvPr id="8" name="Image 7" descr="Screen Shot 2018-11-26 at 11.07.3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3580997"/>
            <a:ext cx="3784600" cy="2832503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SOHO29, 27 November 2018, Nice</a:t>
            </a:r>
            <a:endParaRPr lang="fr-FR" dirty="0"/>
          </a:p>
        </p:txBody>
      </p:sp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1198941" y="0"/>
            <a:ext cx="7512050" cy="1143000"/>
          </a:xfrm>
        </p:spPr>
        <p:txBody>
          <a:bodyPr/>
          <a:lstStyle/>
          <a:p>
            <a:r>
              <a:rPr lang="en-GB" dirty="0" smtClean="0"/>
              <a:t>The method of </a:t>
            </a:r>
            <a:r>
              <a:rPr lang="en-GB" dirty="0" err="1" smtClean="0"/>
              <a:t>Fossat</a:t>
            </a:r>
            <a:r>
              <a:rPr lang="en-GB" dirty="0" smtClean="0"/>
              <a:t> et al. (2017)</a:t>
            </a:r>
            <a:endParaRPr lang="en-GB" dirty="0"/>
          </a:p>
        </p:txBody>
      </p:sp>
      <p:pic>
        <p:nvPicPr>
          <p:cNvPr id="12" name="Image 11" descr="Screen Shot 2018-11-26 at 11.07.2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484" y="3603018"/>
            <a:ext cx="3880316" cy="2886682"/>
          </a:xfrm>
          <a:prstGeom prst="rect">
            <a:avLst/>
          </a:prstGeom>
        </p:spPr>
      </p:pic>
      <p:pic>
        <p:nvPicPr>
          <p:cNvPr id="13" name="Image 12" descr="Screen Shot 2018-11-26 at 11.07.00.png"/>
          <p:cNvPicPr>
            <a:picLocks noChangeAspect="1"/>
          </p:cNvPicPr>
          <p:nvPr/>
        </p:nvPicPr>
        <p:blipFill>
          <a:blip r:embed="rId5"/>
          <a:srcRect l="3356" t="868" b="6207"/>
          <a:stretch>
            <a:fillRect/>
          </a:stretch>
        </p:blipFill>
        <p:spPr>
          <a:xfrm>
            <a:off x="1219200" y="838200"/>
            <a:ext cx="3657600" cy="2717800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7391400" y="1371600"/>
            <a:ext cx="232099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Mean power spectrum</a:t>
            </a:r>
            <a:endParaRPr lang="en-GB" dirty="0"/>
          </a:p>
        </p:txBody>
      </p:sp>
      <p:sp>
        <p:nvSpPr>
          <p:cNvPr id="16" name="ZoneTexte 15"/>
          <p:cNvSpPr txBox="1"/>
          <p:nvPr/>
        </p:nvSpPr>
        <p:spPr>
          <a:xfrm>
            <a:off x="228600" y="2438400"/>
            <a:ext cx="171810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Power spectrum</a:t>
            </a:r>
            <a:endParaRPr lang="en-GB" dirty="0"/>
          </a:p>
        </p:txBody>
      </p:sp>
      <p:sp>
        <p:nvSpPr>
          <p:cNvPr id="17" name="ZoneTexte 16"/>
          <p:cNvSpPr txBox="1"/>
          <p:nvPr/>
        </p:nvSpPr>
        <p:spPr>
          <a:xfrm>
            <a:off x="152400" y="3606800"/>
            <a:ext cx="269688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Normalized and windowed</a:t>
            </a:r>
          </a:p>
          <a:p>
            <a:r>
              <a:rPr lang="en-GB" dirty="0" smtClean="0"/>
              <a:t>power spectrum</a:t>
            </a:r>
            <a:endParaRPr lang="en-GB" dirty="0"/>
          </a:p>
        </p:txBody>
      </p:sp>
      <p:sp>
        <p:nvSpPr>
          <p:cNvPr id="18" name="ZoneTexte 17"/>
          <p:cNvSpPr txBox="1"/>
          <p:nvPr/>
        </p:nvSpPr>
        <p:spPr>
          <a:xfrm>
            <a:off x="4279900" y="3784600"/>
            <a:ext cx="183678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Fourier transform</a:t>
            </a:r>
            <a:endParaRPr lang="en-GB" dirty="0"/>
          </a:p>
        </p:txBody>
      </p:sp>
      <p:cxnSp>
        <p:nvCxnSpPr>
          <p:cNvPr id="20" name="Connecteur droit avec flèche 19"/>
          <p:cNvCxnSpPr/>
          <p:nvPr/>
        </p:nvCxnSpPr>
        <p:spPr>
          <a:xfrm>
            <a:off x="4191000" y="4229100"/>
            <a:ext cx="20574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>
            <a:stCxn id="25" idx="0"/>
          </p:cNvCxnSpPr>
          <p:nvPr/>
        </p:nvCxnSpPr>
        <p:spPr>
          <a:xfrm rot="16200000" flipV="1">
            <a:off x="7658100" y="3467100"/>
            <a:ext cx="381000" cy="1066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ZoneTexte 24"/>
          <p:cNvSpPr txBox="1"/>
          <p:nvPr/>
        </p:nvSpPr>
        <p:spPr>
          <a:xfrm>
            <a:off x="7620000" y="4191000"/>
            <a:ext cx="15240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Time travel of </a:t>
            </a:r>
            <a:r>
              <a:rPr lang="en-GB" dirty="0" err="1" smtClean="0"/>
              <a:t>p</a:t>
            </a:r>
            <a:r>
              <a:rPr lang="en-GB" dirty="0" smtClean="0"/>
              <a:t>-mode wave packet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Data: same parameters as</a:t>
            </a:r>
            <a:br>
              <a:rPr lang="en-GB" dirty="0" smtClean="0"/>
            </a:br>
            <a:r>
              <a:rPr lang="en-GB" dirty="0" err="1" smtClean="0"/>
              <a:t>Fossat</a:t>
            </a:r>
            <a:r>
              <a:rPr lang="en-GB" dirty="0" smtClean="0"/>
              <a:t> and Schmider (2018)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30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SOHO29, 27 November 2018, Nice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228600" y="33528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Large </a:t>
            </a:r>
            <a:r>
              <a:rPr lang="en-GB" dirty="0" err="1" smtClean="0"/>
              <a:t>hypersphere</a:t>
            </a:r>
            <a:endParaRPr lang="en-GB" dirty="0"/>
          </a:p>
        </p:txBody>
      </p:sp>
      <p:pic>
        <p:nvPicPr>
          <p:cNvPr id="8" name="Image 7" descr="Fig.1_2_II_GOLF_series_Fossat_et_al.fits_optim_1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41337" y="596900"/>
            <a:ext cx="887412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Data: same parameters as</a:t>
            </a:r>
            <a:br>
              <a:rPr lang="en-GB" dirty="0" smtClean="0"/>
            </a:br>
            <a:r>
              <a:rPr lang="en-GB" dirty="0" err="1" smtClean="0"/>
              <a:t>Fossat</a:t>
            </a:r>
            <a:r>
              <a:rPr lang="en-GB" dirty="0" smtClean="0"/>
              <a:t> and Schmider (2018)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31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SOHO29, 27 November 2018, Nice</a:t>
            </a:r>
            <a:endParaRPr lang="fr-FR" dirty="0"/>
          </a:p>
        </p:txBody>
      </p:sp>
      <p:pic>
        <p:nvPicPr>
          <p:cNvPr id="7" name="Image 6" descr="Fig.1_2_II_GOLF_series_Fossat_et_al.fits_optim_2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41337" y="596900"/>
            <a:ext cx="8874126" cy="68580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228600" y="33528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Small </a:t>
            </a:r>
            <a:r>
              <a:rPr lang="en-GB" dirty="0" err="1" smtClean="0"/>
              <a:t>hypersphere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Data: </a:t>
            </a:r>
            <a:r>
              <a:rPr lang="en-GB" i="1" dirty="0" smtClean="0"/>
              <a:t>different</a:t>
            </a:r>
            <a:r>
              <a:rPr lang="en-GB" dirty="0" smtClean="0"/>
              <a:t> parameters from</a:t>
            </a:r>
            <a:br>
              <a:rPr lang="en-GB" dirty="0" smtClean="0"/>
            </a:br>
            <a:r>
              <a:rPr lang="en-GB" dirty="0" err="1" smtClean="0"/>
              <a:t>Fossat</a:t>
            </a:r>
            <a:r>
              <a:rPr lang="en-GB" dirty="0" smtClean="0"/>
              <a:t> and Schmider (2018)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32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SOHO29, 27 November 2018, Nice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28600" y="3352800"/>
            <a:ext cx="167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 err="1" smtClean="0"/>
              <a:t>P</a:t>
            </a:r>
            <a:r>
              <a:rPr lang="en-GB" baseline="-25000" dirty="0" err="1" smtClean="0"/>
              <a:t>init</a:t>
            </a:r>
            <a:r>
              <a:rPr lang="en-GB" dirty="0" smtClean="0"/>
              <a:t> shifted by 700 </a:t>
            </a:r>
            <a:r>
              <a:rPr lang="en-GB" dirty="0" err="1" smtClean="0"/>
              <a:t>s</a:t>
            </a:r>
            <a:r>
              <a:rPr lang="en-GB" dirty="0" smtClean="0"/>
              <a:t> (</a:t>
            </a:r>
            <a:r>
              <a:rPr lang="en-GB" i="1" dirty="0" err="1" smtClean="0"/>
              <a:t>l</a:t>
            </a:r>
            <a:r>
              <a:rPr lang="en-GB" dirty="0" smtClean="0"/>
              <a:t>=1) and 420 </a:t>
            </a:r>
            <a:r>
              <a:rPr lang="en-GB" dirty="0" err="1" smtClean="0"/>
              <a:t>s</a:t>
            </a:r>
            <a:r>
              <a:rPr lang="en-GB" dirty="0" smtClean="0"/>
              <a:t> (</a:t>
            </a:r>
            <a:r>
              <a:rPr lang="en-GB" i="1" dirty="0" err="1" smtClean="0"/>
              <a:t>l</a:t>
            </a:r>
            <a:r>
              <a:rPr lang="en-GB" dirty="0" smtClean="0"/>
              <a:t>=2) </a:t>
            </a:r>
            <a:endParaRPr lang="en-GB" dirty="0"/>
          </a:p>
        </p:txBody>
      </p:sp>
      <p:pic>
        <p:nvPicPr>
          <p:cNvPr id="9" name="Image 8" descr="Fig.1_2_II_GOLF_series_Fossat_et_al.fits_optim_5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41337" y="596900"/>
            <a:ext cx="887412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Data: </a:t>
            </a:r>
            <a:r>
              <a:rPr lang="en-GB" i="1" dirty="0" smtClean="0"/>
              <a:t>different</a:t>
            </a:r>
            <a:r>
              <a:rPr lang="en-GB" dirty="0" smtClean="0"/>
              <a:t> parameters from</a:t>
            </a:r>
            <a:br>
              <a:rPr lang="en-GB" dirty="0" smtClean="0"/>
            </a:br>
            <a:r>
              <a:rPr lang="en-GB" dirty="0" err="1" smtClean="0"/>
              <a:t>Fossat</a:t>
            </a:r>
            <a:r>
              <a:rPr lang="en-GB" dirty="0" smtClean="0"/>
              <a:t> and Schmider (2018)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33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SOHO29, 27 November 2018, Nice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28600" y="335280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 smtClean="0"/>
              <a:t>P</a:t>
            </a:r>
            <a:r>
              <a:rPr lang="en-GB" baseline="-25000" dirty="0" smtClean="0"/>
              <a:t>0</a:t>
            </a:r>
            <a:r>
              <a:rPr lang="en-GB" dirty="0" smtClean="0"/>
              <a:t> increased by 25% </a:t>
            </a:r>
            <a:endParaRPr lang="en-GB" dirty="0"/>
          </a:p>
        </p:txBody>
      </p:sp>
      <p:pic>
        <p:nvPicPr>
          <p:cNvPr id="7" name="Image 6" descr="Fig.1_2_II_GOLF_series_Fossat_et_al.fits_optim_6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41337" y="596900"/>
            <a:ext cx="887412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Data: </a:t>
            </a:r>
            <a:r>
              <a:rPr lang="en-GB" i="1" dirty="0" smtClean="0"/>
              <a:t>different</a:t>
            </a:r>
            <a:r>
              <a:rPr lang="en-GB" dirty="0" smtClean="0"/>
              <a:t> parameters from</a:t>
            </a:r>
            <a:br>
              <a:rPr lang="en-GB" dirty="0" smtClean="0"/>
            </a:br>
            <a:r>
              <a:rPr lang="en-GB" dirty="0" err="1" smtClean="0"/>
              <a:t>Fossat</a:t>
            </a:r>
            <a:r>
              <a:rPr lang="en-GB" dirty="0" smtClean="0"/>
              <a:t> and Schmider (2018)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34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SOHO29, 27 November 2018, Nice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28600" y="335280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 smtClean="0"/>
              <a:t>P</a:t>
            </a:r>
            <a:r>
              <a:rPr lang="en-GB" baseline="-25000" dirty="0" smtClean="0"/>
              <a:t>0</a:t>
            </a:r>
            <a:r>
              <a:rPr lang="en-GB" dirty="0" smtClean="0"/>
              <a:t> increased by 50% </a:t>
            </a:r>
            <a:endParaRPr lang="en-GB" dirty="0"/>
          </a:p>
        </p:txBody>
      </p:sp>
      <p:pic>
        <p:nvPicPr>
          <p:cNvPr id="9" name="Image 8" descr="Fig.1_2_II_GOLF_series_Fossat_et_al.fits_optim_7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41337" y="596900"/>
            <a:ext cx="887412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7800" y="1371600"/>
            <a:ext cx="9525000" cy="4525963"/>
          </a:xfrm>
        </p:spPr>
        <p:txBody>
          <a:bodyPr>
            <a:normAutofit/>
          </a:bodyPr>
          <a:lstStyle/>
          <a:p>
            <a:r>
              <a:rPr lang="en-GB" sz="2200" dirty="0" smtClean="0"/>
              <a:t>The detection of </a:t>
            </a:r>
            <a:r>
              <a:rPr lang="en-GB" sz="2200" dirty="0" err="1" smtClean="0"/>
              <a:t>Fossat</a:t>
            </a:r>
            <a:r>
              <a:rPr lang="en-GB" sz="2200" dirty="0" smtClean="0"/>
              <a:t> et al (2017) is reproduced with the same sampling (80 </a:t>
            </a:r>
            <a:r>
              <a:rPr lang="en-GB" sz="2200" dirty="0" err="1" smtClean="0"/>
              <a:t>s</a:t>
            </a:r>
            <a:r>
              <a:rPr lang="en-GB" sz="2200" dirty="0" smtClean="0"/>
              <a:t>) and duration (16.5 </a:t>
            </a:r>
            <a:r>
              <a:rPr lang="en-GB" sz="2200" dirty="0" err="1" smtClean="0"/>
              <a:t>y</a:t>
            </a:r>
            <a:r>
              <a:rPr lang="en-GB" sz="2200" dirty="0" smtClean="0"/>
              <a:t>); and with 20 </a:t>
            </a:r>
            <a:r>
              <a:rPr lang="en-GB" sz="2200" dirty="0" err="1" smtClean="0"/>
              <a:t>s</a:t>
            </a:r>
            <a:r>
              <a:rPr lang="en-GB" sz="2200" dirty="0" smtClean="0"/>
              <a:t>; </a:t>
            </a:r>
            <a:r>
              <a:rPr lang="en-GB" sz="2200" i="1" dirty="0" smtClean="0"/>
              <a:t>with the new and old GOLF time series</a:t>
            </a:r>
          </a:p>
          <a:p>
            <a:r>
              <a:rPr lang="en-GB" sz="2200" dirty="0" smtClean="0"/>
              <a:t>The detection of </a:t>
            </a:r>
            <a:r>
              <a:rPr lang="en-GB" sz="2200" dirty="0" err="1" smtClean="0"/>
              <a:t>Fossat</a:t>
            </a:r>
            <a:r>
              <a:rPr lang="en-GB" sz="2200" dirty="0" smtClean="0"/>
              <a:t> and Schmider (2018) is </a:t>
            </a:r>
            <a:r>
              <a:rPr lang="en-GB" sz="2200" b="1" dirty="0" smtClean="0">
                <a:solidFill>
                  <a:srgbClr val="FF0000"/>
                </a:solidFill>
              </a:rPr>
              <a:t>not</a:t>
            </a:r>
            <a:r>
              <a:rPr lang="en-GB" sz="2200" dirty="0" smtClean="0"/>
              <a:t> reproduced with different series (PM, longer, shifted, subseries) or with the 60-s sampling; </a:t>
            </a:r>
            <a:r>
              <a:rPr lang="en-GB" sz="2200" i="1" dirty="0" smtClean="0"/>
              <a:t>with the new GOLF time series. </a:t>
            </a:r>
            <a:r>
              <a:rPr lang="en-GB" sz="2200" dirty="0" smtClean="0"/>
              <a:t>(See also </a:t>
            </a:r>
            <a:r>
              <a:rPr lang="en-GB" sz="2200" dirty="0" err="1" smtClean="0"/>
              <a:t>Schunker</a:t>
            </a:r>
            <a:r>
              <a:rPr lang="en-GB" sz="2200" dirty="0" smtClean="0"/>
              <a:t> et al, 2018 for the old GOLF time series)</a:t>
            </a:r>
          </a:p>
          <a:p>
            <a:r>
              <a:rPr lang="en-GB" sz="2200" dirty="0" smtClean="0"/>
              <a:t>The detection of </a:t>
            </a:r>
            <a:r>
              <a:rPr lang="en-GB" sz="2200" dirty="0" err="1" smtClean="0"/>
              <a:t>Fossat</a:t>
            </a:r>
            <a:r>
              <a:rPr lang="en-GB" sz="2200" dirty="0" smtClean="0"/>
              <a:t> and Schmider (2018) is reproduced for the same parameters (</a:t>
            </a:r>
            <a:r>
              <a:rPr lang="en-GB" sz="2200" i="1" dirty="0" smtClean="0"/>
              <a:t>P</a:t>
            </a:r>
            <a:r>
              <a:rPr lang="en-GB" sz="2200" baseline="-25000" dirty="0" smtClean="0"/>
              <a:t>0</a:t>
            </a:r>
            <a:r>
              <a:rPr lang="en-GB" sz="2200" dirty="0" smtClean="0"/>
              <a:t>, </a:t>
            </a:r>
            <a:r>
              <a:rPr lang="en-GB" sz="2200" i="1" dirty="0" err="1" smtClean="0"/>
              <a:t>P</a:t>
            </a:r>
            <a:r>
              <a:rPr lang="en-GB" sz="2200" baseline="-25000" dirty="0" err="1" smtClean="0"/>
              <a:t>init</a:t>
            </a:r>
            <a:r>
              <a:rPr lang="en-GB" sz="2200" dirty="0" smtClean="0"/>
              <a:t>, </a:t>
            </a:r>
            <a:r>
              <a:rPr lang="en-GB" sz="2200" dirty="0" smtClean="0">
                <a:latin typeface="Symbol" charset="2"/>
                <a:cs typeface="Symbol" charset="2"/>
              </a:rPr>
              <a:t>n</a:t>
            </a:r>
            <a:r>
              <a:rPr lang="en-GB" sz="2200" baseline="-25000" dirty="0" smtClean="0"/>
              <a:t>s</a:t>
            </a:r>
            <a:r>
              <a:rPr lang="en-GB" sz="2200" dirty="0" smtClean="0"/>
              <a:t>, </a:t>
            </a:r>
            <a:r>
              <a:rPr lang="en-GB" sz="2200" dirty="0" smtClean="0">
                <a:latin typeface="Symbol" charset="2"/>
                <a:cs typeface="Symbol" charset="2"/>
              </a:rPr>
              <a:t>a</a:t>
            </a:r>
            <a:r>
              <a:rPr lang="en-GB" sz="2200" dirty="0" smtClean="0"/>
              <a:t>); </a:t>
            </a:r>
            <a:r>
              <a:rPr lang="en-GB" sz="2200" i="1" dirty="0" smtClean="0"/>
              <a:t>with the old GOLF time series</a:t>
            </a:r>
          </a:p>
          <a:p>
            <a:r>
              <a:rPr lang="en-GB" sz="2200" dirty="0" smtClean="0"/>
              <a:t>But for a correlation, the statistics at lag=0 are different from those of at lag≠0</a:t>
            </a:r>
          </a:p>
          <a:p>
            <a:r>
              <a:rPr lang="en-GB" sz="2200" dirty="0" smtClean="0"/>
              <a:t>The detection of </a:t>
            </a:r>
            <a:r>
              <a:rPr lang="en-GB" sz="2200" dirty="0" err="1" smtClean="0"/>
              <a:t>Fossat</a:t>
            </a:r>
            <a:r>
              <a:rPr lang="en-GB" sz="2200" dirty="0" smtClean="0"/>
              <a:t> and Schmider (2018) is </a:t>
            </a:r>
            <a:r>
              <a:rPr lang="en-GB" sz="2200" b="1" dirty="0" smtClean="0">
                <a:solidFill>
                  <a:srgbClr val="FF0000"/>
                </a:solidFill>
              </a:rPr>
              <a:t>also</a:t>
            </a:r>
            <a:r>
              <a:rPr lang="en-GB" sz="2200" dirty="0" smtClean="0"/>
              <a:t> reproduced for very different parameters (P</a:t>
            </a:r>
            <a:r>
              <a:rPr lang="en-GB" sz="2200" baseline="-25000" dirty="0" smtClean="0"/>
              <a:t>0</a:t>
            </a:r>
            <a:r>
              <a:rPr lang="en-GB" sz="2200" dirty="0" smtClean="0"/>
              <a:t> + 25%, P</a:t>
            </a:r>
            <a:r>
              <a:rPr lang="en-GB" sz="2200" baseline="-25000" dirty="0" smtClean="0"/>
              <a:t>0</a:t>
            </a:r>
            <a:r>
              <a:rPr lang="en-GB" sz="2200" dirty="0" smtClean="0"/>
              <a:t> + 50%, </a:t>
            </a:r>
            <a:r>
              <a:rPr lang="en-GB" sz="2200" dirty="0" err="1" smtClean="0"/>
              <a:t>P</a:t>
            </a:r>
            <a:r>
              <a:rPr lang="en-GB" sz="2200" baseline="-25000" dirty="0" err="1" smtClean="0"/>
              <a:t>init</a:t>
            </a:r>
            <a:r>
              <a:rPr lang="en-GB" sz="2200" dirty="0" err="1" smtClean="0"/>
              <a:t>+</a:t>
            </a:r>
            <a:r>
              <a:rPr lang="en-GB" sz="2200" dirty="0" err="1" smtClean="0">
                <a:latin typeface="Symbol" charset="2"/>
                <a:cs typeface="Symbol" charset="2"/>
              </a:rPr>
              <a:t>D</a:t>
            </a:r>
            <a:r>
              <a:rPr lang="en-GB" sz="2200" dirty="0" err="1" smtClean="0"/>
              <a:t>P</a:t>
            </a:r>
            <a:r>
              <a:rPr lang="en-GB" sz="2200" dirty="0" smtClean="0"/>
              <a:t>); </a:t>
            </a:r>
            <a:r>
              <a:rPr lang="en-GB" sz="2200" i="1" dirty="0" smtClean="0"/>
              <a:t>with the old GOLF time series</a:t>
            </a:r>
          </a:p>
          <a:p>
            <a:r>
              <a:rPr lang="en-GB" sz="2200" dirty="0" smtClean="0"/>
              <a:t>The detection of </a:t>
            </a:r>
            <a:r>
              <a:rPr lang="en-GB" sz="2200" dirty="0" err="1" smtClean="0"/>
              <a:t>Fossat</a:t>
            </a:r>
            <a:r>
              <a:rPr lang="en-GB" sz="2200" dirty="0" smtClean="0"/>
              <a:t> and Schmider (2018) is </a:t>
            </a:r>
            <a:r>
              <a:rPr lang="en-GB" sz="2200" b="1" dirty="0" smtClean="0">
                <a:solidFill>
                  <a:srgbClr val="FF0000"/>
                </a:solidFill>
              </a:rPr>
              <a:t>also</a:t>
            </a:r>
            <a:r>
              <a:rPr lang="en-GB" sz="2200" dirty="0" smtClean="0"/>
              <a:t> reproduced for noise simulation (</a:t>
            </a:r>
            <a:r>
              <a:rPr lang="en-GB" sz="2200" dirty="0" smtClean="0">
                <a:latin typeface="Symbol" charset="2"/>
                <a:cs typeface="Symbol" charset="2"/>
              </a:rPr>
              <a:t>c</a:t>
            </a:r>
            <a:r>
              <a:rPr lang="en-GB" sz="2200" baseline="30000" dirty="0" smtClean="0"/>
              <a:t>2</a:t>
            </a:r>
            <a:r>
              <a:rPr lang="en-GB" sz="2200" dirty="0" smtClean="0"/>
              <a:t> with 2 </a:t>
            </a:r>
            <a:r>
              <a:rPr lang="en-GB" sz="2200" dirty="0" err="1" smtClean="0"/>
              <a:t>d.o.f</a:t>
            </a:r>
            <a:r>
              <a:rPr lang="en-GB" sz="2200" dirty="0" smtClean="0"/>
              <a:t>, flat)</a:t>
            </a:r>
          </a:p>
          <a:p>
            <a:endParaRPr lang="en-GB" sz="2400" dirty="0" smtClean="0"/>
          </a:p>
          <a:p>
            <a:endParaRPr lang="en-GB" sz="2400" dirty="0" smtClean="0"/>
          </a:p>
          <a:p>
            <a:pPr>
              <a:buNone/>
            </a:pPr>
            <a:endParaRPr lang="en-GB" sz="2400" dirty="0" smtClean="0"/>
          </a:p>
          <a:p>
            <a:endParaRPr lang="en-GB" sz="2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35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SOHO29, 27 November 2018, Nice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82600" y="1724818"/>
            <a:ext cx="8915400" cy="4525963"/>
          </a:xfrm>
        </p:spPr>
        <p:txBody>
          <a:bodyPr>
            <a:normAutofit/>
          </a:bodyPr>
          <a:lstStyle/>
          <a:p>
            <a:r>
              <a:rPr lang="en-GB" dirty="0" smtClean="0"/>
              <a:t>The detection of </a:t>
            </a:r>
            <a:r>
              <a:rPr lang="en-GB" dirty="0" err="1" smtClean="0"/>
              <a:t>Fossat</a:t>
            </a:r>
            <a:r>
              <a:rPr lang="en-GB" dirty="0" smtClean="0"/>
              <a:t> et al (2017) is </a:t>
            </a:r>
            <a:r>
              <a:rPr lang="en-GB" b="1" dirty="0" smtClean="0">
                <a:solidFill>
                  <a:srgbClr val="FF0000"/>
                </a:solidFill>
              </a:rPr>
              <a:t>not</a:t>
            </a:r>
            <a:r>
              <a:rPr lang="en-GB" dirty="0" smtClean="0"/>
              <a:t> confirmed, most likely the fragility as coined by </a:t>
            </a:r>
            <a:r>
              <a:rPr lang="en-GB" dirty="0" err="1" smtClean="0"/>
              <a:t>Schunker</a:t>
            </a:r>
            <a:r>
              <a:rPr lang="en-GB" dirty="0" smtClean="0"/>
              <a:t> et al. (2018) is due to the noise playing with our nerves </a:t>
            </a:r>
            <a:endParaRPr lang="en-GB" i="1" dirty="0" smtClean="0"/>
          </a:p>
          <a:p>
            <a:r>
              <a:rPr lang="en-GB" dirty="0" smtClean="0"/>
              <a:t>The detection of </a:t>
            </a:r>
            <a:r>
              <a:rPr lang="en-GB" dirty="0" err="1" smtClean="0"/>
              <a:t>Fossat</a:t>
            </a:r>
            <a:r>
              <a:rPr lang="en-GB" dirty="0" smtClean="0"/>
              <a:t> and Schmider (2018) is </a:t>
            </a:r>
            <a:r>
              <a:rPr lang="en-GB" b="1" dirty="0" smtClean="0">
                <a:solidFill>
                  <a:srgbClr val="FF0000"/>
                </a:solidFill>
              </a:rPr>
              <a:t>not</a:t>
            </a:r>
            <a:r>
              <a:rPr lang="en-GB" dirty="0" smtClean="0"/>
              <a:t> confirmed.  The detection of degrees: 1, 2, 3 and 4 is an artefact of the correlation between hundreds of peaks and the signal (statistics of the maximum)</a:t>
            </a:r>
            <a:endParaRPr lang="en-GB" b="1" dirty="0" smtClean="0">
              <a:solidFill>
                <a:srgbClr val="FF0000"/>
              </a:solidFill>
            </a:endParaRPr>
          </a:p>
          <a:p>
            <a:endParaRPr lang="en-GB" sz="2400" dirty="0" smtClean="0"/>
          </a:p>
          <a:p>
            <a:endParaRPr lang="en-GB" sz="2400" dirty="0" smtClean="0"/>
          </a:p>
          <a:p>
            <a:pPr>
              <a:buNone/>
            </a:pPr>
            <a:endParaRPr lang="en-GB" sz="2400" dirty="0" smtClean="0"/>
          </a:p>
          <a:p>
            <a:endParaRPr lang="en-GB" sz="2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36</a:t>
            </a:fld>
            <a:endParaRPr lang="fr-FR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SOHO29, 27 November 2018, Nice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method of </a:t>
            </a:r>
            <a:r>
              <a:rPr lang="en-GB" dirty="0" err="1" smtClean="0"/>
              <a:t>Fossat</a:t>
            </a:r>
            <a:r>
              <a:rPr lang="en-GB" dirty="0" smtClean="0"/>
              <a:t> et al. (2017)</a:t>
            </a:r>
            <a:endParaRPr lang="en-GB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15900" y="1295400"/>
            <a:ext cx="9690100" cy="5029200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2200" dirty="0" smtClean="0"/>
              <a:t>Take a time series, say GOLF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200" dirty="0" smtClean="0"/>
              <a:t>Take sub-series of 8 hours, each successive sub-series overlapping by 4 hours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200" dirty="0" smtClean="0"/>
              <a:t>Oversample each sub-series by filling it with zeroes (resolution of 1 </a:t>
            </a:r>
            <a:r>
              <a:rPr lang="en-GB" sz="2200" dirty="0" err="1" smtClean="0">
                <a:latin typeface="Symbol" charset="2"/>
                <a:cs typeface="Symbol" charset="2"/>
              </a:rPr>
              <a:t>m</a:t>
            </a:r>
            <a:r>
              <a:rPr lang="en-GB" sz="2200" dirty="0" err="1" smtClean="0"/>
              <a:t>Hz</a:t>
            </a:r>
            <a:r>
              <a:rPr lang="en-GB" sz="2200" dirty="0" smtClean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200" dirty="0" smtClean="0"/>
              <a:t>Compute power spectrum for each sub-series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200" dirty="0" smtClean="0"/>
              <a:t>Select a window in that power spectrum [2320, 3740] </a:t>
            </a:r>
            <a:r>
              <a:rPr lang="en-GB" sz="2200" dirty="0" err="1" smtClean="0">
                <a:latin typeface="Symbol" charset="2"/>
                <a:cs typeface="Symbol" charset="2"/>
              </a:rPr>
              <a:t>m</a:t>
            </a:r>
            <a:r>
              <a:rPr lang="en-GB" sz="2200" dirty="0" err="1" smtClean="0"/>
              <a:t>Hz</a:t>
            </a:r>
            <a:r>
              <a:rPr lang="en-GB" sz="2200" dirty="0" smtClean="0"/>
              <a:t> (</a:t>
            </a:r>
            <a:r>
              <a:rPr lang="en-GB" sz="2200" dirty="0" err="1" smtClean="0"/>
              <a:t>p</a:t>
            </a:r>
            <a:r>
              <a:rPr lang="en-GB" sz="2200" dirty="0" smtClean="0"/>
              <a:t>-mode range)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200" dirty="0" smtClean="0"/>
              <a:t>Normalize the </a:t>
            </a:r>
            <a:r>
              <a:rPr lang="en-GB" sz="2200" dirty="0" err="1" smtClean="0"/>
              <a:t>p</a:t>
            </a:r>
            <a:r>
              <a:rPr lang="en-GB" sz="2200" dirty="0" smtClean="0"/>
              <a:t>-mode </a:t>
            </a:r>
            <a:r>
              <a:rPr lang="en-GB" sz="2200" dirty="0" err="1" smtClean="0"/>
              <a:t>enveloppe</a:t>
            </a:r>
            <a:r>
              <a:rPr lang="en-GB" sz="2200" dirty="0" smtClean="0"/>
              <a:t> by dividing by a Gaussian function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200" dirty="0" smtClean="0"/>
              <a:t>Oversample the windowed/normalized spectrum by filling it with zeroes up to 125 </a:t>
            </a:r>
            <a:r>
              <a:rPr lang="en-GB" sz="2200" dirty="0" err="1" smtClean="0"/>
              <a:t>mHz</a:t>
            </a:r>
            <a:r>
              <a:rPr lang="en-GB" sz="2200" dirty="0" smtClean="0"/>
              <a:t> (resolution of 8 sec)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200" dirty="0" smtClean="0"/>
              <a:t>Take power spectrum again (now we are in time space)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200" dirty="0" smtClean="0"/>
              <a:t>Measure location of the peak at roughly 4 </a:t>
            </a:r>
            <a:r>
              <a:rPr lang="en-GB" sz="2200" dirty="0" err="1" smtClean="0"/>
              <a:t>h</a:t>
            </a:r>
            <a:r>
              <a:rPr lang="en-GB" sz="2200" dirty="0" smtClean="0"/>
              <a:t> (=136/2 </a:t>
            </a:r>
            <a:r>
              <a:rPr lang="en-GB" sz="2200" dirty="0" err="1" smtClean="0">
                <a:latin typeface="Symbol" charset="2"/>
                <a:cs typeface="Symbol" charset="2"/>
              </a:rPr>
              <a:t>m</a:t>
            </a:r>
            <a:r>
              <a:rPr lang="en-GB" sz="2200" dirty="0" err="1" smtClean="0"/>
              <a:t>Hz</a:t>
            </a:r>
            <a:r>
              <a:rPr lang="en-GB" sz="2200" dirty="0" smtClean="0"/>
              <a:t>) by fitting a 2</a:t>
            </a:r>
            <a:r>
              <a:rPr lang="en-GB" sz="2200" baseline="30000" dirty="0" smtClean="0"/>
              <a:t>nd</a:t>
            </a:r>
            <a:r>
              <a:rPr lang="en-GB" sz="2200" dirty="0" smtClean="0"/>
              <a:t> order polynomial for each sub-series (gives a time in </a:t>
            </a:r>
            <a:r>
              <a:rPr lang="en-GB" sz="2200" dirty="0" err="1" smtClean="0"/>
              <a:t>s</a:t>
            </a:r>
            <a:r>
              <a:rPr lang="en-GB" sz="2200" dirty="0" smtClean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200" dirty="0" smtClean="0"/>
              <a:t>Take the power spectrum of times, and select a window [5.5,34.7] </a:t>
            </a:r>
            <a:r>
              <a:rPr lang="en-GB" sz="2200" dirty="0" err="1" smtClean="0">
                <a:latin typeface="Symbol" charset="2"/>
                <a:cs typeface="Symbol" charset="2"/>
              </a:rPr>
              <a:t>m</a:t>
            </a:r>
            <a:r>
              <a:rPr lang="en-GB" sz="2200" dirty="0" err="1" smtClean="0"/>
              <a:t>Hz</a:t>
            </a:r>
            <a:endParaRPr lang="en-GB" sz="2200" dirty="0" smtClean="0"/>
          </a:p>
          <a:p>
            <a:pPr marL="457200" indent="-457200">
              <a:buFont typeface="+mj-lt"/>
              <a:buAutoNum type="arabicPeriod"/>
            </a:pPr>
            <a:r>
              <a:rPr lang="en-GB" sz="2200" dirty="0" smtClean="0"/>
              <a:t>Take autocorrelation of that window (Fig. 10 of </a:t>
            </a:r>
            <a:r>
              <a:rPr lang="en-GB" sz="2200" dirty="0" err="1" smtClean="0"/>
              <a:t>Fossat</a:t>
            </a:r>
            <a:r>
              <a:rPr lang="en-GB" sz="2200" dirty="0" smtClean="0"/>
              <a:t> et al, 2017) </a:t>
            </a:r>
          </a:p>
          <a:p>
            <a:pPr marL="457200" indent="-457200">
              <a:buFont typeface="+mj-lt"/>
              <a:buAutoNum type="arabicPeriod"/>
            </a:pPr>
            <a:endParaRPr lang="en-GB" sz="22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SOHO29, 27 November 2018, Nice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results of </a:t>
            </a:r>
            <a:r>
              <a:rPr lang="en-GB" dirty="0" err="1" smtClean="0"/>
              <a:t>Fossat</a:t>
            </a:r>
            <a:r>
              <a:rPr lang="en-GB" dirty="0" smtClean="0"/>
              <a:t> et al (2017)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SOHO29, 27 November 2018, Nice</a:t>
            </a:r>
            <a:endParaRPr lang="fr-FR" dirty="0"/>
          </a:p>
        </p:txBody>
      </p:sp>
      <p:pic>
        <p:nvPicPr>
          <p:cNvPr id="7" name="Image 6" descr="Screen Shot 2018-11-26 at 10.16.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36700"/>
            <a:ext cx="4864100" cy="3905250"/>
          </a:xfrm>
          <a:prstGeom prst="rect">
            <a:avLst/>
          </a:prstGeom>
        </p:spPr>
      </p:pic>
      <p:pic>
        <p:nvPicPr>
          <p:cNvPr id="8" name="Image 7" descr="Screen Shot 2018-11-26 at 10.17.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250" y="1600200"/>
            <a:ext cx="4883150" cy="3721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0"/>
            <a:ext cx="7796591" cy="1143000"/>
          </a:xfrm>
        </p:spPr>
        <p:txBody>
          <a:bodyPr/>
          <a:lstStyle/>
          <a:p>
            <a:r>
              <a:rPr lang="en-GB" dirty="0" smtClean="0"/>
              <a:t>Fig. 10</a:t>
            </a:r>
            <a:br>
              <a:rPr lang="en-GB" dirty="0" smtClean="0"/>
            </a:br>
            <a:r>
              <a:rPr lang="en-GB" dirty="0" smtClean="0"/>
              <a:t>The derivation of </a:t>
            </a:r>
            <a:r>
              <a:rPr lang="en-GB" dirty="0" err="1" smtClean="0"/>
              <a:t>g</a:t>
            </a:r>
            <a:r>
              <a:rPr lang="en-GB" dirty="0" smtClean="0"/>
              <a:t>-mode splitting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SOHO29, 27 November 2018, Nice</a:t>
            </a:r>
            <a:endParaRPr lang="fr-FR" dirty="0"/>
          </a:p>
        </p:txBody>
      </p:sp>
      <p:pic>
        <p:nvPicPr>
          <p:cNvPr id="7" name="Image 6" descr="Fig.10_paper_80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57200" y="1169669"/>
            <a:ext cx="6337748" cy="4897351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52400" y="1727200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0.210 </a:t>
            </a:r>
            <a:r>
              <a:rPr lang="en-GB" dirty="0" err="1" smtClean="0">
                <a:latin typeface="Symbol" charset="2"/>
                <a:cs typeface="Symbol" charset="2"/>
              </a:rPr>
              <a:t>m</a:t>
            </a:r>
            <a:r>
              <a:rPr lang="en-GB" dirty="0" err="1" smtClean="0"/>
              <a:t>Hz</a:t>
            </a:r>
            <a:endParaRPr lang="en-GB" dirty="0"/>
          </a:p>
        </p:txBody>
      </p:sp>
      <p:cxnSp>
        <p:nvCxnSpPr>
          <p:cNvPr id="9" name="Connecteur droit avec flèche 8"/>
          <p:cNvCxnSpPr>
            <a:stCxn id="8" idx="3"/>
          </p:cNvCxnSpPr>
          <p:nvPr/>
        </p:nvCxnSpPr>
        <p:spPr>
          <a:xfrm>
            <a:off x="1286044" y="1911866"/>
            <a:ext cx="568156" cy="2344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152400" y="2324100"/>
            <a:ext cx="1133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0.630 </a:t>
            </a:r>
            <a:r>
              <a:rPr lang="en-GB" dirty="0" err="1" smtClean="0">
                <a:latin typeface="Symbol" charset="2"/>
                <a:cs typeface="Symbol" charset="2"/>
              </a:rPr>
              <a:t>m</a:t>
            </a:r>
            <a:r>
              <a:rPr lang="en-GB" dirty="0" err="1" smtClean="0"/>
              <a:t>Hz</a:t>
            </a:r>
            <a:endParaRPr lang="en-GB" dirty="0"/>
          </a:p>
        </p:txBody>
      </p:sp>
      <p:cxnSp>
        <p:nvCxnSpPr>
          <p:cNvPr id="11" name="Connecteur droit avec flèche 10"/>
          <p:cNvCxnSpPr>
            <a:stCxn id="10" idx="3"/>
          </p:cNvCxnSpPr>
          <p:nvPr/>
        </p:nvCxnSpPr>
        <p:spPr>
          <a:xfrm flipV="1">
            <a:off x="1286044" y="2362200"/>
            <a:ext cx="1152356" cy="1465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152400" y="2819400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1.260 </a:t>
            </a:r>
            <a:r>
              <a:rPr lang="en-GB" dirty="0" err="1" smtClean="0">
                <a:latin typeface="Symbol" charset="2"/>
                <a:cs typeface="Symbol" charset="2"/>
              </a:rPr>
              <a:t>m</a:t>
            </a:r>
            <a:r>
              <a:rPr lang="en-GB" dirty="0" err="1" smtClean="0"/>
              <a:t>Hz</a:t>
            </a:r>
            <a:endParaRPr lang="en-GB" dirty="0"/>
          </a:p>
        </p:txBody>
      </p:sp>
      <p:cxnSp>
        <p:nvCxnSpPr>
          <p:cNvPr id="13" name="Connecteur droit avec flèche 12"/>
          <p:cNvCxnSpPr>
            <a:stCxn id="12" idx="3"/>
          </p:cNvCxnSpPr>
          <p:nvPr/>
        </p:nvCxnSpPr>
        <p:spPr>
          <a:xfrm flipV="1">
            <a:off x="1286044" y="2679700"/>
            <a:ext cx="1939756" cy="3243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Image 15" descr="splitting_1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6553200" y="1892300"/>
            <a:ext cx="2949702" cy="1003300"/>
          </a:xfrm>
          <a:prstGeom prst="rect">
            <a:avLst/>
          </a:prstGeom>
        </p:spPr>
      </p:pic>
      <p:pic>
        <p:nvPicPr>
          <p:cNvPr id="17" name="Image 16" descr="splitting_2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6553200" y="2501900"/>
            <a:ext cx="3070098" cy="1003300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6400800" y="4800600"/>
            <a:ext cx="335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Since the </a:t>
            </a:r>
            <a:r>
              <a:rPr lang="en-GB" dirty="0" err="1" smtClean="0"/>
              <a:t>p</a:t>
            </a:r>
            <a:r>
              <a:rPr lang="en-GB" dirty="0" smtClean="0"/>
              <a:t> modes rotate with the Sun, the splitting is seen in a rotating frame (hence minus        ) </a:t>
            </a:r>
          </a:p>
        </p:txBody>
      </p:sp>
      <p:pic>
        <p:nvPicPr>
          <p:cNvPr id="19" name="Image 18" descr="splitting_1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l="77499" r="10876"/>
              <a:stretch>
                <a:fillRect/>
              </a:stretch>
            </p:blipFill>
          </mc:Choice>
          <mc:Fallback>
            <p:blipFill>
              <a:blip r:embed="rId5"/>
              <a:srcRect l="77499" r="10876"/>
              <a:stretch>
                <a:fillRect/>
              </a:stretch>
            </p:blipFill>
          </mc:Fallback>
        </mc:AlternateContent>
        <p:spPr>
          <a:xfrm>
            <a:off x="9182100" y="5054600"/>
            <a:ext cx="342900" cy="1003300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6553200" y="137160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Splitting for </a:t>
            </a:r>
            <a:r>
              <a:rPr lang="en-GB" dirty="0" err="1" smtClean="0"/>
              <a:t>g</a:t>
            </a:r>
            <a:r>
              <a:rPr lang="en-GB" dirty="0" smtClean="0"/>
              <a:t> modes seen by the </a:t>
            </a:r>
            <a:r>
              <a:rPr lang="en-GB" dirty="0" err="1" smtClean="0"/>
              <a:t>p</a:t>
            </a:r>
            <a:r>
              <a:rPr lang="en-GB" dirty="0" smtClean="0"/>
              <a:t> modes</a:t>
            </a:r>
            <a:endParaRPr lang="en-GB" dirty="0"/>
          </a:p>
        </p:txBody>
      </p:sp>
      <p:pic>
        <p:nvPicPr>
          <p:cNvPr id="22" name="Image 21" descr="splitting_1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l="57263" t="20253" r="27667" b="51582"/>
              <a:stretch>
                <a:fillRect/>
              </a:stretch>
            </p:blipFill>
          </mc:Choice>
          <mc:Fallback>
            <p:blipFill>
              <a:blip r:embed="rId5"/>
              <a:srcRect l="57263" t="20253" r="27667" b="51582"/>
              <a:stretch>
                <a:fillRect/>
              </a:stretch>
            </p:blipFill>
          </mc:Fallback>
        </mc:AlternateContent>
        <p:spPr>
          <a:xfrm>
            <a:off x="6705600" y="3505200"/>
            <a:ext cx="444500" cy="282575"/>
          </a:xfrm>
          <a:prstGeom prst="rect">
            <a:avLst/>
          </a:prstGeom>
        </p:spPr>
      </p:pic>
      <p:sp>
        <p:nvSpPr>
          <p:cNvPr id="23" name="ZoneTexte 22"/>
          <p:cNvSpPr txBox="1"/>
          <p:nvPr/>
        </p:nvSpPr>
        <p:spPr>
          <a:xfrm>
            <a:off x="6629400" y="3429000"/>
            <a:ext cx="2819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       is the rotation rate seen by the </a:t>
            </a:r>
            <a:r>
              <a:rPr lang="en-GB" dirty="0" err="1" smtClean="0"/>
              <a:t>g</a:t>
            </a:r>
            <a:r>
              <a:rPr lang="en-GB" dirty="0" smtClean="0"/>
              <a:t> modes</a:t>
            </a:r>
          </a:p>
          <a:p>
            <a:r>
              <a:rPr lang="en-GB" dirty="0" smtClean="0"/>
              <a:t>       is the rotation rate seen by the </a:t>
            </a:r>
            <a:r>
              <a:rPr lang="en-GB" dirty="0" err="1" smtClean="0"/>
              <a:t>p</a:t>
            </a:r>
            <a:r>
              <a:rPr lang="en-GB" dirty="0" smtClean="0"/>
              <a:t> modes</a:t>
            </a:r>
          </a:p>
          <a:p>
            <a:endParaRPr lang="en-GB" dirty="0"/>
          </a:p>
        </p:txBody>
      </p:sp>
      <p:pic>
        <p:nvPicPr>
          <p:cNvPr id="24" name="Image 23" descr="splitting_1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l="77499" r="10876"/>
              <a:stretch>
                <a:fillRect/>
              </a:stretch>
            </p:blipFill>
          </mc:Choice>
          <mc:Fallback>
            <p:blipFill>
              <a:blip r:embed="rId5"/>
              <a:srcRect l="77499" r="10876"/>
              <a:stretch>
                <a:fillRect/>
              </a:stretch>
            </p:blipFill>
          </mc:Fallback>
        </mc:AlternateContent>
        <p:spPr>
          <a:xfrm>
            <a:off x="6705600" y="3683000"/>
            <a:ext cx="342900" cy="1003300"/>
          </a:xfrm>
          <a:prstGeom prst="rect">
            <a:avLst/>
          </a:prstGeom>
        </p:spPr>
      </p:pic>
      <p:sp>
        <p:nvSpPr>
          <p:cNvPr id="27" name="ZoneTexte 26"/>
          <p:cNvSpPr txBox="1"/>
          <p:nvPr/>
        </p:nvSpPr>
        <p:spPr>
          <a:xfrm>
            <a:off x="584200" y="5943600"/>
            <a:ext cx="8728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Take sum of s(1,1)+s(2,1)+s(2,2) as a function of       for       = 0.432 </a:t>
            </a:r>
            <a:r>
              <a:rPr lang="en-GB" dirty="0" err="1" smtClean="0">
                <a:latin typeface="Symbol" charset="2"/>
                <a:cs typeface="Symbol" charset="2"/>
              </a:rPr>
              <a:t>m</a:t>
            </a:r>
            <a:r>
              <a:rPr lang="en-GB" dirty="0" err="1" smtClean="0"/>
              <a:t>Hz</a:t>
            </a:r>
            <a:r>
              <a:rPr lang="en-GB" dirty="0" smtClean="0"/>
              <a:t> for producing Fig. 16  </a:t>
            </a:r>
            <a:endParaRPr lang="en-GB" dirty="0"/>
          </a:p>
        </p:txBody>
      </p:sp>
      <p:pic>
        <p:nvPicPr>
          <p:cNvPr id="28" name="Image 27" descr="splitting_1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l="57263" t="20253" r="27667" b="51582"/>
              <a:stretch>
                <a:fillRect/>
              </a:stretch>
            </p:blipFill>
          </mc:Choice>
          <mc:Fallback>
            <p:blipFill>
              <a:blip r:embed="rId5"/>
              <a:srcRect l="57263" t="20253" r="27667" b="51582"/>
              <a:stretch>
                <a:fillRect/>
              </a:stretch>
            </p:blipFill>
          </mc:Fallback>
        </mc:AlternateContent>
        <p:spPr>
          <a:xfrm>
            <a:off x="5118100" y="6003925"/>
            <a:ext cx="444500" cy="282575"/>
          </a:xfrm>
          <a:prstGeom prst="rect">
            <a:avLst/>
          </a:prstGeom>
        </p:spPr>
      </p:pic>
      <p:pic>
        <p:nvPicPr>
          <p:cNvPr id="29" name="Image 28" descr="splitting_1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l="77499" r="10876"/>
              <a:stretch>
                <a:fillRect/>
              </a:stretch>
            </p:blipFill>
          </mc:Choice>
          <mc:Fallback>
            <p:blipFill>
              <a:blip r:embed="rId5"/>
              <a:srcRect l="77499" r="10876"/>
              <a:stretch>
                <a:fillRect/>
              </a:stretch>
            </p:blipFill>
          </mc:Fallback>
        </mc:AlternateContent>
        <p:spPr>
          <a:xfrm>
            <a:off x="5727700" y="5638800"/>
            <a:ext cx="342900" cy="1003300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2514600" y="1292880"/>
            <a:ext cx="28956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Data from the new GOLF calibration (Appourchaux et al, 2018)</a:t>
            </a:r>
            <a:endParaRPr lang="en-GB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Fig. 16</a:t>
            </a:r>
            <a:br>
              <a:rPr lang="en-GB" dirty="0" smtClean="0"/>
            </a:br>
            <a:r>
              <a:rPr lang="en-GB" dirty="0" smtClean="0"/>
              <a:t>The </a:t>
            </a:r>
            <a:r>
              <a:rPr lang="en-GB" dirty="0" err="1" smtClean="0"/>
              <a:t>g</a:t>
            </a:r>
            <a:r>
              <a:rPr lang="en-GB" dirty="0" smtClean="0"/>
              <a:t>-mode splitting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SOHO29, 27 November 2018, Nice</a:t>
            </a:r>
            <a:endParaRPr lang="fr-FR" dirty="0"/>
          </a:p>
        </p:txBody>
      </p:sp>
      <p:pic>
        <p:nvPicPr>
          <p:cNvPr id="6" name="Image 5" descr="Fig.16_paper_80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51104" y="1158494"/>
            <a:ext cx="6336792" cy="4896612"/>
          </a:xfrm>
          <a:prstGeom prst="rect">
            <a:avLst/>
          </a:prstGeom>
        </p:spPr>
      </p:pic>
      <p:pic>
        <p:nvPicPr>
          <p:cNvPr id="7" name="Image 6" descr="splitting_1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6553200" y="1892300"/>
            <a:ext cx="2949702" cy="1003300"/>
          </a:xfrm>
          <a:prstGeom prst="rect">
            <a:avLst/>
          </a:prstGeom>
        </p:spPr>
      </p:pic>
      <p:pic>
        <p:nvPicPr>
          <p:cNvPr id="8" name="Image 7" descr="splitting_2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6553200" y="2501900"/>
            <a:ext cx="3070098" cy="10033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6400800" y="4800600"/>
            <a:ext cx="335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Since the </a:t>
            </a:r>
            <a:r>
              <a:rPr lang="en-GB" dirty="0" err="1" smtClean="0"/>
              <a:t>p</a:t>
            </a:r>
            <a:r>
              <a:rPr lang="en-GB" dirty="0" smtClean="0"/>
              <a:t> modes rotate with the Sun, the splitting is seen in a rotating frame (hence minus        ) 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553200" y="137160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Splitting for </a:t>
            </a:r>
            <a:r>
              <a:rPr lang="en-GB" dirty="0" err="1" smtClean="0"/>
              <a:t>g</a:t>
            </a:r>
            <a:r>
              <a:rPr lang="en-GB" dirty="0" smtClean="0"/>
              <a:t> modes seen by the </a:t>
            </a:r>
            <a:r>
              <a:rPr lang="en-GB" dirty="0" err="1" smtClean="0"/>
              <a:t>p</a:t>
            </a:r>
            <a:r>
              <a:rPr lang="en-GB" dirty="0" smtClean="0"/>
              <a:t> modes</a:t>
            </a:r>
            <a:endParaRPr lang="en-GB" dirty="0"/>
          </a:p>
        </p:txBody>
      </p:sp>
      <p:sp>
        <p:nvSpPr>
          <p:cNvPr id="11" name="ZoneTexte 10"/>
          <p:cNvSpPr txBox="1"/>
          <p:nvPr/>
        </p:nvSpPr>
        <p:spPr>
          <a:xfrm>
            <a:off x="6629400" y="3429000"/>
            <a:ext cx="2819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       is the rotation rate seen by the </a:t>
            </a:r>
            <a:r>
              <a:rPr lang="en-GB" dirty="0" err="1" smtClean="0"/>
              <a:t>g</a:t>
            </a:r>
            <a:r>
              <a:rPr lang="en-GB" dirty="0" smtClean="0"/>
              <a:t> modes</a:t>
            </a:r>
          </a:p>
          <a:p>
            <a:r>
              <a:rPr lang="en-GB" dirty="0" smtClean="0"/>
              <a:t>       is the rotation rate seen by the </a:t>
            </a:r>
            <a:r>
              <a:rPr lang="en-GB" dirty="0" err="1" smtClean="0"/>
              <a:t>p</a:t>
            </a:r>
            <a:r>
              <a:rPr lang="en-GB" dirty="0" smtClean="0"/>
              <a:t> modes</a:t>
            </a:r>
          </a:p>
          <a:p>
            <a:endParaRPr lang="en-GB" dirty="0"/>
          </a:p>
        </p:txBody>
      </p:sp>
      <p:sp>
        <p:nvSpPr>
          <p:cNvPr id="12" name="ZoneTexte 11"/>
          <p:cNvSpPr txBox="1"/>
          <p:nvPr/>
        </p:nvSpPr>
        <p:spPr>
          <a:xfrm>
            <a:off x="584200" y="5943600"/>
            <a:ext cx="8728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Take sum of s(1,1)+s(2,1)+s(2,2) as a function of       for       = 0.432 </a:t>
            </a:r>
            <a:r>
              <a:rPr lang="en-GB" dirty="0" err="1" smtClean="0">
                <a:latin typeface="Symbol" charset="2"/>
                <a:cs typeface="Symbol" charset="2"/>
              </a:rPr>
              <a:t>m</a:t>
            </a:r>
            <a:r>
              <a:rPr lang="en-GB" dirty="0" err="1" smtClean="0"/>
              <a:t>Hz</a:t>
            </a:r>
            <a:r>
              <a:rPr lang="en-GB" dirty="0" smtClean="0"/>
              <a:t> for producing Fig. 16  </a:t>
            </a:r>
            <a:endParaRPr lang="en-GB" dirty="0"/>
          </a:p>
        </p:txBody>
      </p:sp>
      <p:pic>
        <p:nvPicPr>
          <p:cNvPr id="13" name="Image 12" descr="splitting_1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l="57263" t="20253" r="27667" b="51582"/>
              <a:stretch>
                <a:fillRect/>
              </a:stretch>
            </p:blipFill>
          </mc:Choice>
          <mc:Fallback>
            <p:blipFill>
              <a:blip r:embed="rId5"/>
              <a:srcRect l="57263" t="20253" r="27667" b="51582"/>
              <a:stretch>
                <a:fillRect/>
              </a:stretch>
            </p:blipFill>
          </mc:Fallback>
        </mc:AlternateContent>
        <p:spPr>
          <a:xfrm>
            <a:off x="5118100" y="6003925"/>
            <a:ext cx="444500" cy="282575"/>
          </a:xfrm>
          <a:prstGeom prst="rect">
            <a:avLst/>
          </a:prstGeom>
        </p:spPr>
      </p:pic>
      <p:pic>
        <p:nvPicPr>
          <p:cNvPr id="14" name="Image 13" descr="splitting_1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l="77499" r="10876"/>
              <a:stretch>
                <a:fillRect/>
              </a:stretch>
            </p:blipFill>
          </mc:Choice>
          <mc:Fallback>
            <p:blipFill>
              <a:blip r:embed="rId5"/>
              <a:srcRect l="77499" r="10876"/>
              <a:stretch>
                <a:fillRect/>
              </a:stretch>
            </p:blipFill>
          </mc:Fallback>
        </mc:AlternateContent>
        <p:spPr>
          <a:xfrm>
            <a:off x="5727700" y="5638800"/>
            <a:ext cx="342900" cy="1003300"/>
          </a:xfrm>
          <a:prstGeom prst="rect">
            <a:avLst/>
          </a:prstGeom>
        </p:spPr>
      </p:pic>
      <p:pic>
        <p:nvPicPr>
          <p:cNvPr id="15" name="Image 14" descr="splitting_1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l="57263" t="20253" r="27667" b="51582"/>
              <a:stretch>
                <a:fillRect/>
              </a:stretch>
            </p:blipFill>
          </mc:Choice>
          <mc:Fallback>
            <p:blipFill>
              <a:blip r:embed="rId5"/>
              <a:srcRect l="57263" t="20253" r="27667" b="51582"/>
              <a:stretch>
                <a:fillRect/>
              </a:stretch>
            </p:blipFill>
          </mc:Fallback>
        </mc:AlternateContent>
        <p:spPr>
          <a:xfrm>
            <a:off x="6705600" y="3505200"/>
            <a:ext cx="444500" cy="282575"/>
          </a:xfrm>
          <a:prstGeom prst="rect">
            <a:avLst/>
          </a:prstGeom>
        </p:spPr>
      </p:pic>
      <p:pic>
        <p:nvPicPr>
          <p:cNvPr id="16" name="Image 15" descr="splitting_1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l="77499" r="10876"/>
              <a:stretch>
                <a:fillRect/>
              </a:stretch>
            </p:blipFill>
          </mc:Choice>
          <mc:Fallback>
            <p:blipFill>
              <a:blip r:embed="rId5"/>
              <a:srcRect l="77499" r="10876"/>
              <a:stretch>
                <a:fillRect/>
              </a:stretch>
            </p:blipFill>
          </mc:Fallback>
        </mc:AlternateContent>
        <p:spPr>
          <a:xfrm>
            <a:off x="6705600" y="3683000"/>
            <a:ext cx="342900" cy="1003300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152400" y="2057400"/>
            <a:ext cx="1133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1.277 </a:t>
            </a:r>
            <a:r>
              <a:rPr lang="en-GB" dirty="0" err="1" smtClean="0">
                <a:latin typeface="Symbol" charset="2"/>
                <a:cs typeface="Symbol" charset="2"/>
              </a:rPr>
              <a:t>m</a:t>
            </a:r>
            <a:r>
              <a:rPr lang="en-GB" dirty="0" err="1" smtClean="0"/>
              <a:t>Hz</a:t>
            </a:r>
            <a:endParaRPr lang="en-GB" dirty="0"/>
          </a:p>
        </p:txBody>
      </p:sp>
      <p:cxnSp>
        <p:nvCxnSpPr>
          <p:cNvPr id="18" name="Connecteur droit avec flèche 17"/>
          <p:cNvCxnSpPr>
            <a:stCxn id="17" idx="3"/>
          </p:cNvCxnSpPr>
          <p:nvPr/>
        </p:nvCxnSpPr>
        <p:spPr>
          <a:xfrm>
            <a:off x="1286044" y="2242066"/>
            <a:ext cx="2562056" cy="4249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Image 18" descr="splitting_1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l="77499" r="10876"/>
              <a:stretch>
                <a:fillRect/>
              </a:stretch>
            </p:blipFill>
          </mc:Choice>
          <mc:Fallback>
            <p:blipFill>
              <a:blip r:embed="rId5"/>
              <a:srcRect l="77499" r="10876"/>
              <a:stretch>
                <a:fillRect/>
              </a:stretch>
            </p:blipFill>
          </mc:Fallback>
        </mc:AlternateContent>
        <p:spPr>
          <a:xfrm>
            <a:off x="9182100" y="5029200"/>
            <a:ext cx="342900" cy="1003300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2514600" y="1282700"/>
            <a:ext cx="28956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Data from the new GOLF calibration (Appourchaux et al, 2018)</a:t>
            </a:r>
            <a:endParaRPr lang="en-GB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Old GOLF vs. New GOLF (80 </a:t>
            </a:r>
            <a:r>
              <a:rPr lang="en-GB" dirty="0" err="1" smtClean="0"/>
              <a:t>s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SOHO29, 27 November 2018, Nice</a:t>
            </a:r>
            <a:endParaRPr lang="fr-FR" dirty="0"/>
          </a:p>
        </p:txBody>
      </p:sp>
      <p:pic>
        <p:nvPicPr>
          <p:cNvPr id="7" name="Image 6" descr="Fig.10_GOLF_series_Fossat_et_al.fits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942340" y="916940"/>
            <a:ext cx="4023360" cy="3108960"/>
          </a:xfrm>
          <a:prstGeom prst="rect">
            <a:avLst/>
          </a:prstGeom>
        </p:spPr>
      </p:pic>
      <p:pic>
        <p:nvPicPr>
          <p:cNvPr id="8" name="Image 7" descr="Fig.16_GOLF_series_Fossat_et_al.fits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876800" y="916940"/>
            <a:ext cx="4023360" cy="3108960"/>
          </a:xfrm>
          <a:prstGeom prst="rect">
            <a:avLst/>
          </a:prstGeom>
        </p:spPr>
      </p:pic>
      <p:pic>
        <p:nvPicPr>
          <p:cNvPr id="9" name="Image 8" descr="Fig.10_paper_80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942340" y="3568700"/>
            <a:ext cx="4023360" cy="3108960"/>
          </a:xfrm>
          <a:prstGeom prst="rect">
            <a:avLst/>
          </a:prstGeom>
        </p:spPr>
      </p:pic>
      <p:pic>
        <p:nvPicPr>
          <p:cNvPr id="10" name="Image 9" descr="Fig.16_paper_80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4876800" y="3568700"/>
            <a:ext cx="4023360" cy="310896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52400" y="3962400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0.210 </a:t>
            </a:r>
            <a:r>
              <a:rPr lang="en-GB" dirty="0" err="1" smtClean="0">
                <a:latin typeface="Symbol" charset="2"/>
                <a:cs typeface="Symbol" charset="2"/>
              </a:rPr>
              <a:t>m</a:t>
            </a:r>
            <a:r>
              <a:rPr lang="en-GB" dirty="0" err="1" smtClean="0"/>
              <a:t>Hz</a:t>
            </a:r>
            <a:endParaRPr lang="en-GB" dirty="0"/>
          </a:p>
        </p:txBody>
      </p:sp>
      <p:cxnSp>
        <p:nvCxnSpPr>
          <p:cNvPr id="12" name="Connecteur droit avec flèche 11"/>
          <p:cNvCxnSpPr>
            <a:stCxn id="11" idx="3"/>
          </p:cNvCxnSpPr>
          <p:nvPr/>
        </p:nvCxnSpPr>
        <p:spPr>
          <a:xfrm>
            <a:off x="1286044" y="4147066"/>
            <a:ext cx="568156" cy="2344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228600" y="4572000"/>
            <a:ext cx="1133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0.630 </a:t>
            </a:r>
            <a:r>
              <a:rPr lang="en-GB" dirty="0" err="1" smtClean="0">
                <a:latin typeface="Symbol" charset="2"/>
                <a:cs typeface="Symbol" charset="2"/>
              </a:rPr>
              <a:t>m</a:t>
            </a:r>
            <a:r>
              <a:rPr lang="en-GB" dirty="0" err="1" smtClean="0"/>
              <a:t>Hz</a:t>
            </a:r>
            <a:endParaRPr lang="en-GB" dirty="0"/>
          </a:p>
        </p:txBody>
      </p:sp>
      <p:cxnSp>
        <p:nvCxnSpPr>
          <p:cNvPr id="16" name="Connecteur droit avec flèche 15"/>
          <p:cNvCxnSpPr>
            <a:stCxn id="15" idx="3"/>
          </p:cNvCxnSpPr>
          <p:nvPr/>
        </p:nvCxnSpPr>
        <p:spPr>
          <a:xfrm flipV="1">
            <a:off x="1362244" y="4572000"/>
            <a:ext cx="847556" cy="1846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228600" y="5105400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1.260 </a:t>
            </a:r>
            <a:r>
              <a:rPr lang="en-GB" dirty="0" err="1" smtClean="0">
                <a:latin typeface="Symbol" charset="2"/>
                <a:cs typeface="Symbol" charset="2"/>
              </a:rPr>
              <a:t>m</a:t>
            </a:r>
            <a:r>
              <a:rPr lang="en-GB" dirty="0" err="1" smtClean="0"/>
              <a:t>Hz</a:t>
            </a:r>
            <a:endParaRPr lang="en-GB" dirty="0"/>
          </a:p>
        </p:txBody>
      </p:sp>
      <p:cxnSp>
        <p:nvCxnSpPr>
          <p:cNvPr id="18" name="Connecteur droit avec flèche 17"/>
          <p:cNvCxnSpPr>
            <a:stCxn id="17" idx="3"/>
          </p:cNvCxnSpPr>
          <p:nvPr/>
        </p:nvCxnSpPr>
        <p:spPr>
          <a:xfrm flipV="1">
            <a:off x="1362244" y="4762500"/>
            <a:ext cx="1330156" cy="5275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>
            <a:off x="4559300" y="1371600"/>
            <a:ext cx="1065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Old GOLF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4548845" y="4025900"/>
            <a:ext cx="1166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New GOLF</a:t>
            </a:r>
            <a:endParaRPr lang="en-GB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New GOLF: 20 </a:t>
            </a:r>
            <a:r>
              <a:rPr lang="en-GB" dirty="0" err="1" smtClean="0"/>
              <a:t>s</a:t>
            </a:r>
            <a:r>
              <a:rPr lang="en-GB" dirty="0" smtClean="0"/>
              <a:t> </a:t>
            </a:r>
            <a:r>
              <a:rPr lang="en-GB" dirty="0" err="1" smtClean="0"/>
              <a:t>vs</a:t>
            </a:r>
            <a:r>
              <a:rPr lang="en-GB" dirty="0" smtClean="0"/>
              <a:t> 80 </a:t>
            </a:r>
            <a:r>
              <a:rPr lang="en-GB" dirty="0" err="1" smtClean="0"/>
              <a:t>s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D0899-3342-401C-B4FF-07EB89ECE854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SOHO29, 27 November 2018, Nice</a:t>
            </a:r>
            <a:endParaRPr lang="fr-FR" dirty="0"/>
          </a:p>
        </p:txBody>
      </p:sp>
      <p:pic>
        <p:nvPicPr>
          <p:cNvPr id="9" name="Image 8" descr="Fig.10_paper_80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942340" y="3568700"/>
            <a:ext cx="4023360" cy="3108960"/>
          </a:xfrm>
          <a:prstGeom prst="rect">
            <a:avLst/>
          </a:prstGeom>
        </p:spPr>
      </p:pic>
      <p:pic>
        <p:nvPicPr>
          <p:cNvPr id="10" name="Image 9" descr="Fig.16_paper_80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4876800" y="3568700"/>
            <a:ext cx="4023360" cy="3108960"/>
          </a:xfrm>
          <a:prstGeom prst="rect">
            <a:avLst/>
          </a:prstGeom>
        </p:spPr>
      </p:pic>
      <p:pic>
        <p:nvPicPr>
          <p:cNvPr id="11" name="Image 10" descr="Fig.10_paper_20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939800" y="914400"/>
            <a:ext cx="4023360" cy="3108960"/>
          </a:xfrm>
          <a:prstGeom prst="rect">
            <a:avLst/>
          </a:prstGeom>
        </p:spPr>
      </p:pic>
      <p:pic>
        <p:nvPicPr>
          <p:cNvPr id="12" name="Image 11" descr="Fig.16_paper_20 cop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4876800" y="916940"/>
            <a:ext cx="4023360" cy="310896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4559300" y="1371600"/>
            <a:ext cx="7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20 sec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533900" y="4025900"/>
            <a:ext cx="77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80 sec</a:t>
            </a:r>
            <a:endParaRPr lang="en-GB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86419</TotalTime>
  <Words>1986</Words>
  <Application>Microsoft Office PowerPoint</Application>
  <PresentationFormat>Format A4 (210 x 297 mm)</PresentationFormat>
  <Paragraphs>257</Paragraphs>
  <Slides>36</Slides>
  <Notes>0</Notes>
  <HiddenSlides>0</HiddenSlides>
  <MMClips>0</MMClips>
  <ScaleCrop>false</ScaleCrop>
  <HeadingPairs>
    <vt:vector size="4" baseType="variant">
      <vt:variant>
        <vt:lpstr>Modèle de conception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37" baseType="lpstr">
      <vt:lpstr>Thème Office</vt:lpstr>
      <vt:lpstr>g-mode detection: the tale of two tails</vt:lpstr>
      <vt:lpstr>Outline</vt:lpstr>
      <vt:lpstr>The method of Fossat et al. (2017)</vt:lpstr>
      <vt:lpstr>The method of Fossat et al. (2017)</vt:lpstr>
      <vt:lpstr>The results of Fossat et al (2017)</vt:lpstr>
      <vt:lpstr>Fig. 10 The derivation of g-mode splitting</vt:lpstr>
      <vt:lpstr>Fig. 16 The g-mode splitting</vt:lpstr>
      <vt:lpstr>Old GOLF vs. New GOLF (80 s)</vt:lpstr>
      <vt:lpstr>New GOLF: 20 s vs 80 s</vt:lpstr>
      <vt:lpstr>New GOLF: 20 s vs 60 s</vt:lpstr>
      <vt:lpstr>New GOLF: PM1 vs. average</vt:lpstr>
      <vt:lpstr>New GOLF: PM1 vs. PM2</vt:lpstr>
      <vt:lpstr>Start: unshifted vs. shifted by 2 hours</vt:lpstr>
      <vt:lpstr>New GOLF: 16.5 years vs. 22 years</vt:lpstr>
      <vt:lpstr>New GOLF: Subseries of 11 years</vt:lpstr>
      <vt:lpstr>Findings of Schunker et al (2018)</vt:lpstr>
      <vt:lpstr>Conclusion on Paper I</vt:lpstr>
      <vt:lpstr>The method of  Fossat and Schmider (2018)</vt:lpstr>
      <vt:lpstr>The results of  Fossat and Schmider (2018)</vt:lpstr>
      <vt:lpstr>Optimisation of correlation (I)</vt:lpstr>
      <vt:lpstr>Optimisation of correlation (II)</vt:lpstr>
      <vt:lpstr>Simulation: P0 and Pinit (n=22)</vt:lpstr>
      <vt:lpstr>Simulation: ns and a</vt:lpstr>
      <vt:lpstr>Simulation: a tale of two tails...</vt:lpstr>
      <vt:lpstr>Two tails or two tales?</vt:lpstr>
      <vt:lpstr>Where is the H0 hypothesis?</vt:lpstr>
      <vt:lpstr>Statistics of the maximum</vt:lpstr>
      <vt:lpstr>Statistics of the maximum: an example for c2 with 2 d.o.f.</vt:lpstr>
      <vt:lpstr>Statistics of the maximum: an example for c2 with 2 d.o.f.</vt:lpstr>
      <vt:lpstr>Data: same parameters as Fossat and Schmider (2018)</vt:lpstr>
      <vt:lpstr>Data: same parameters as Fossat and Schmider (2018)</vt:lpstr>
      <vt:lpstr>Data: different parameters from Fossat and Schmider (2018)</vt:lpstr>
      <vt:lpstr>Data: different parameters from Fossat and Schmider (2018)</vt:lpstr>
      <vt:lpstr>Data: different parameters from Fossat and Schmider (2018)</vt:lpstr>
      <vt:lpstr>Summary</vt:lpstr>
      <vt:lpstr>Conclusion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Jean-Jacques Fourmond</dc:creator>
  <cp:lastModifiedBy>Thierry Appourchaux</cp:lastModifiedBy>
  <cp:revision>833</cp:revision>
  <cp:lastPrinted>2018-11-22T14:49:53Z</cp:lastPrinted>
  <dcterms:created xsi:type="dcterms:W3CDTF">2019-03-13T08:16:15Z</dcterms:created>
  <dcterms:modified xsi:type="dcterms:W3CDTF">2019-03-13T09:53:00Z</dcterms:modified>
</cp:coreProperties>
</file>