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6"/>
  </p:notesMasterIdLst>
  <p:sldIdLst>
    <p:sldId id="256" r:id="rId2"/>
    <p:sldId id="344" r:id="rId3"/>
    <p:sldId id="345" r:id="rId4"/>
    <p:sldId id="347" r:id="rId5"/>
    <p:sldId id="348" r:id="rId6"/>
    <p:sldId id="349" r:id="rId7"/>
    <p:sldId id="350" r:id="rId8"/>
    <p:sldId id="355" r:id="rId9"/>
    <p:sldId id="346" r:id="rId10"/>
    <p:sldId id="594" r:id="rId11"/>
    <p:sldId id="356" r:id="rId12"/>
    <p:sldId id="357" r:id="rId13"/>
    <p:sldId id="358" r:id="rId14"/>
    <p:sldId id="359" r:id="rId15"/>
    <p:sldId id="360" r:id="rId16"/>
    <p:sldId id="361" r:id="rId17"/>
    <p:sldId id="362" r:id="rId18"/>
    <p:sldId id="500" r:id="rId19"/>
    <p:sldId id="473" r:id="rId20"/>
    <p:sldId id="501" r:id="rId21"/>
    <p:sldId id="363" r:id="rId22"/>
    <p:sldId id="364" r:id="rId23"/>
    <p:sldId id="365" r:id="rId24"/>
    <p:sldId id="366" r:id="rId25"/>
    <p:sldId id="367" r:id="rId26"/>
    <p:sldId id="368" r:id="rId27"/>
    <p:sldId id="369" r:id="rId28"/>
    <p:sldId id="370" r:id="rId29"/>
    <p:sldId id="371" r:id="rId30"/>
    <p:sldId id="372" r:id="rId31"/>
    <p:sldId id="373" r:id="rId32"/>
    <p:sldId id="374" r:id="rId33"/>
    <p:sldId id="375" r:id="rId34"/>
    <p:sldId id="376" r:id="rId35"/>
    <p:sldId id="377" r:id="rId36"/>
    <p:sldId id="378" r:id="rId37"/>
    <p:sldId id="379" r:id="rId38"/>
    <p:sldId id="380" r:id="rId39"/>
    <p:sldId id="381" r:id="rId40"/>
    <p:sldId id="382" r:id="rId41"/>
    <p:sldId id="383" r:id="rId42"/>
    <p:sldId id="384" r:id="rId43"/>
    <p:sldId id="385" r:id="rId44"/>
    <p:sldId id="386" r:id="rId45"/>
    <p:sldId id="387" r:id="rId46"/>
    <p:sldId id="388" r:id="rId47"/>
    <p:sldId id="389" r:id="rId48"/>
    <p:sldId id="390" r:id="rId49"/>
    <p:sldId id="391" r:id="rId50"/>
    <p:sldId id="392" r:id="rId51"/>
    <p:sldId id="393" r:id="rId52"/>
    <p:sldId id="394" r:id="rId53"/>
    <p:sldId id="395" r:id="rId54"/>
    <p:sldId id="396" r:id="rId55"/>
    <p:sldId id="397" r:id="rId56"/>
    <p:sldId id="398" r:id="rId57"/>
    <p:sldId id="399" r:id="rId58"/>
    <p:sldId id="400" r:id="rId59"/>
    <p:sldId id="401" r:id="rId60"/>
    <p:sldId id="402" r:id="rId61"/>
    <p:sldId id="403" r:id="rId62"/>
    <p:sldId id="404" r:id="rId63"/>
    <p:sldId id="405" r:id="rId64"/>
    <p:sldId id="406" r:id="rId65"/>
    <p:sldId id="407" r:id="rId66"/>
    <p:sldId id="408" r:id="rId67"/>
    <p:sldId id="409" r:id="rId68"/>
    <p:sldId id="410" r:id="rId69"/>
    <p:sldId id="411" r:id="rId70"/>
    <p:sldId id="412" r:id="rId71"/>
    <p:sldId id="413" r:id="rId72"/>
    <p:sldId id="414" r:id="rId73"/>
    <p:sldId id="415" r:id="rId74"/>
    <p:sldId id="416" r:id="rId75"/>
    <p:sldId id="417" r:id="rId76"/>
    <p:sldId id="418" r:id="rId77"/>
    <p:sldId id="419" r:id="rId78"/>
    <p:sldId id="420" r:id="rId79"/>
    <p:sldId id="421" r:id="rId80"/>
    <p:sldId id="422" r:id="rId81"/>
    <p:sldId id="423" r:id="rId82"/>
    <p:sldId id="424" r:id="rId83"/>
    <p:sldId id="425" r:id="rId84"/>
    <p:sldId id="426" r:id="rId85"/>
    <p:sldId id="427" r:id="rId86"/>
    <p:sldId id="428" r:id="rId87"/>
    <p:sldId id="429" r:id="rId88"/>
    <p:sldId id="430" r:id="rId89"/>
    <p:sldId id="431" r:id="rId90"/>
    <p:sldId id="432" r:id="rId91"/>
    <p:sldId id="433" r:id="rId92"/>
    <p:sldId id="434" r:id="rId93"/>
    <p:sldId id="435" r:id="rId94"/>
    <p:sldId id="436" r:id="rId95"/>
    <p:sldId id="437" r:id="rId96"/>
    <p:sldId id="438" r:id="rId97"/>
    <p:sldId id="439" r:id="rId98"/>
    <p:sldId id="440" r:id="rId99"/>
    <p:sldId id="441" r:id="rId100"/>
    <p:sldId id="442" r:id="rId101"/>
    <p:sldId id="443" r:id="rId102"/>
    <p:sldId id="444" r:id="rId103"/>
    <p:sldId id="494" r:id="rId104"/>
    <p:sldId id="495" r:id="rId105"/>
    <p:sldId id="496" r:id="rId106"/>
    <p:sldId id="497" r:id="rId107"/>
    <p:sldId id="445" r:id="rId108"/>
    <p:sldId id="446" r:id="rId109"/>
    <p:sldId id="447" r:id="rId110"/>
    <p:sldId id="448" r:id="rId111"/>
    <p:sldId id="449" r:id="rId112"/>
    <p:sldId id="450" r:id="rId113"/>
    <p:sldId id="451" r:id="rId114"/>
    <p:sldId id="452" r:id="rId115"/>
    <p:sldId id="453" r:id="rId116"/>
    <p:sldId id="584" r:id="rId117"/>
    <p:sldId id="454" r:id="rId118"/>
    <p:sldId id="455" r:id="rId119"/>
    <p:sldId id="456" r:id="rId120"/>
    <p:sldId id="457" r:id="rId121"/>
    <p:sldId id="458" r:id="rId122"/>
    <p:sldId id="459" r:id="rId123"/>
    <p:sldId id="460" r:id="rId124"/>
    <p:sldId id="461" r:id="rId125"/>
    <p:sldId id="462" r:id="rId126"/>
    <p:sldId id="463" r:id="rId127"/>
    <p:sldId id="464" r:id="rId128"/>
    <p:sldId id="465" r:id="rId129"/>
    <p:sldId id="466" r:id="rId130"/>
    <p:sldId id="467" r:id="rId131"/>
    <p:sldId id="469" r:id="rId132"/>
    <p:sldId id="592" r:id="rId133"/>
    <p:sldId id="591" r:id="rId134"/>
    <p:sldId id="593" r:id="rId1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75" d="100"/>
          <a:sy n="75" d="100"/>
        </p:scale>
        <p:origin x="-1818" y="-33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00.wmf"/><Relationship Id="rId1" Type="http://schemas.openxmlformats.org/officeDocument/2006/relationships/image" Target="../media/image99.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06.wmf"/><Relationship Id="rId1" Type="http://schemas.openxmlformats.org/officeDocument/2006/relationships/image" Target="../media/image105.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16.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31.wmf"/><Relationship Id="rId1" Type="http://schemas.openxmlformats.org/officeDocument/2006/relationships/image" Target="../media/image130.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36.wmf"/><Relationship Id="rId2" Type="http://schemas.openxmlformats.org/officeDocument/2006/relationships/image" Target="../media/image135.wmf"/><Relationship Id="rId1" Type="http://schemas.openxmlformats.org/officeDocument/2006/relationships/image" Target="../media/image134.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36.wmf"/><Relationship Id="rId2" Type="http://schemas.openxmlformats.org/officeDocument/2006/relationships/image" Target="../media/image139.wmf"/><Relationship Id="rId1" Type="http://schemas.openxmlformats.org/officeDocument/2006/relationships/image" Target="../media/image13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36.wmf"/><Relationship Id="rId2" Type="http://schemas.openxmlformats.org/officeDocument/2006/relationships/image" Target="../media/image139.wmf"/><Relationship Id="rId1" Type="http://schemas.openxmlformats.org/officeDocument/2006/relationships/image" Target="../media/image138.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43.wmf"/><Relationship Id="rId1" Type="http://schemas.openxmlformats.org/officeDocument/2006/relationships/image" Target="../media/image14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781C3D-BCB7-4BAC-93FF-D001A102D86F}" type="datetimeFigureOut">
              <a:rPr lang="en-US" smtClean="0"/>
              <a:pPr/>
              <a:t>3/1/2017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152028-2F6D-4D1B-B34F-E8BDFBEB6D25}"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9968574-52A5-4931-9853-09E1C43DF1B2}" type="datetimeFigureOut">
              <a:rPr lang="en-US" smtClean="0"/>
              <a:pPr/>
              <a:t>3/1/2017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4F8FCD-9C42-445D-99EC-3C8F38DBBB20}"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9968574-52A5-4931-9853-09E1C43DF1B2}" type="datetimeFigureOut">
              <a:rPr lang="en-US" smtClean="0"/>
              <a:pPr/>
              <a:t>3/1/2017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4F8FCD-9C42-445D-99EC-3C8F38DBBB20}"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9968574-52A5-4931-9853-09E1C43DF1B2}" type="datetimeFigureOut">
              <a:rPr lang="en-US" smtClean="0"/>
              <a:pPr/>
              <a:t>3/1/2017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4F8FCD-9C42-445D-99EC-3C8F38DBBB20}"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1066800" y="1752600"/>
            <a:ext cx="3733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953000" y="1752600"/>
            <a:ext cx="3733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953000" y="3886200"/>
            <a:ext cx="3733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1014413" y="6107113"/>
            <a:ext cx="1905000" cy="457200"/>
          </a:xfrm>
        </p:spPr>
        <p:txBody>
          <a:bodyPr/>
          <a:lstStyle>
            <a:lvl1pPr>
              <a:defRPr/>
            </a:lvl1pPr>
          </a:lstStyle>
          <a:p>
            <a:pPr>
              <a:defRPr/>
            </a:pPr>
            <a:endParaRPr lang="en-GB"/>
          </a:p>
        </p:txBody>
      </p:sp>
      <p:sp>
        <p:nvSpPr>
          <p:cNvPr id="7" name="Footer Placeholder 6"/>
          <p:cNvSpPr>
            <a:spLocks noGrp="1"/>
          </p:cNvSpPr>
          <p:nvPr>
            <p:ph type="ftr" sz="quarter" idx="11"/>
          </p:nvPr>
        </p:nvSpPr>
        <p:spPr>
          <a:xfrm>
            <a:off x="3452813" y="6107113"/>
            <a:ext cx="2895600" cy="457200"/>
          </a:xfrm>
        </p:spPr>
        <p:txBody>
          <a:bodyPr/>
          <a:lstStyle>
            <a:lvl1pPr>
              <a:defRPr/>
            </a:lvl1pPr>
          </a:lstStyle>
          <a:p>
            <a:pPr>
              <a:defRPr/>
            </a:pPr>
            <a:endParaRPr lang="en-GB"/>
          </a:p>
        </p:txBody>
      </p:sp>
      <p:sp>
        <p:nvSpPr>
          <p:cNvPr id="8" name="Slide Number Placeholder 7"/>
          <p:cNvSpPr>
            <a:spLocks noGrp="1"/>
          </p:cNvSpPr>
          <p:nvPr>
            <p:ph type="sldNum" sz="quarter" idx="12"/>
          </p:nvPr>
        </p:nvSpPr>
        <p:spPr>
          <a:xfrm>
            <a:off x="6881813" y="6107113"/>
            <a:ext cx="1905000" cy="457200"/>
          </a:xfrm>
        </p:spPr>
        <p:txBody>
          <a:bodyPr/>
          <a:lstStyle>
            <a:lvl1pPr>
              <a:defRPr/>
            </a:lvl1pPr>
          </a:lstStyle>
          <a:p>
            <a:pPr>
              <a:defRPr/>
            </a:pPr>
            <a:fld id="{5825D179-D319-47A7-B258-72985DE82757}"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9968574-52A5-4931-9853-09E1C43DF1B2}" type="datetimeFigureOut">
              <a:rPr lang="en-US" smtClean="0"/>
              <a:pPr/>
              <a:t>3/1/2017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4F8FCD-9C42-445D-99EC-3C8F38DBBB20}"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968574-52A5-4931-9853-09E1C43DF1B2}" type="datetimeFigureOut">
              <a:rPr lang="en-US" smtClean="0"/>
              <a:pPr/>
              <a:t>3/1/2017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4F8FCD-9C42-445D-99EC-3C8F38DBBB20}"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9968574-52A5-4931-9853-09E1C43DF1B2}" type="datetimeFigureOut">
              <a:rPr lang="en-US" smtClean="0"/>
              <a:pPr/>
              <a:t>3/1/2017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4F8FCD-9C42-445D-99EC-3C8F38DBBB20}"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9968574-52A5-4931-9853-09E1C43DF1B2}" type="datetimeFigureOut">
              <a:rPr lang="en-US" smtClean="0"/>
              <a:pPr/>
              <a:t>3/1/2017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54F8FCD-9C42-445D-99EC-3C8F38DBBB20}"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9968574-52A5-4931-9853-09E1C43DF1B2}" type="datetimeFigureOut">
              <a:rPr lang="en-US" smtClean="0"/>
              <a:pPr/>
              <a:t>3/1/2017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54F8FCD-9C42-445D-99EC-3C8F38DBBB20}"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968574-52A5-4931-9853-09E1C43DF1B2}" type="datetimeFigureOut">
              <a:rPr lang="en-US" smtClean="0"/>
              <a:pPr/>
              <a:t>3/1/2017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54F8FCD-9C42-445D-99EC-3C8F38DBBB20}"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968574-52A5-4931-9853-09E1C43DF1B2}" type="datetimeFigureOut">
              <a:rPr lang="en-US" smtClean="0"/>
              <a:pPr/>
              <a:t>3/1/2017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4F8FCD-9C42-445D-99EC-3C8F38DBBB20}"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968574-52A5-4931-9853-09E1C43DF1B2}" type="datetimeFigureOut">
              <a:rPr lang="en-US" smtClean="0"/>
              <a:pPr/>
              <a:t>3/1/2017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4F8FCD-9C42-445D-99EC-3C8F38DBBB20}"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968574-52A5-4931-9853-09E1C43DF1B2}" type="datetimeFigureOut">
              <a:rPr lang="en-US" smtClean="0"/>
              <a:pPr/>
              <a:t>3/1/2017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4F8FCD-9C42-445D-99EC-3C8F38DBBB20}"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oleObject" Target="../embeddings/oleObject29.bin"/><Relationship Id="rId4" Type="http://schemas.openxmlformats.org/officeDocument/2006/relationships/image" Target="../media/image107.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Layout" Target="../slideLayouts/slideLayout12.xml"/><Relationship Id="rId1" Type="http://schemas.openxmlformats.org/officeDocument/2006/relationships/video" Target="file:///C:\Users\James\Desktop\SHEFFIELD_NOVEMBER_2011\JPEGS\movie_AZ.mpe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Layout" Target="../slideLayouts/slideLayout12.xml"/><Relationship Id="rId1" Type="http://schemas.openxmlformats.org/officeDocument/2006/relationships/vmlDrawing" Target="../drawings/vmlDrawing3.vml"/><Relationship Id="rId4" Type="http://schemas.openxmlformats.org/officeDocument/2006/relationships/oleObject" Target="../embeddings/oleObject5.bin"/></Relationships>
</file>

<file path=ppt/slides/_rels/slide11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slideLayout" Target="../slideLayouts/slideLayout12.xml"/><Relationship Id="rId1" Type="http://schemas.openxmlformats.org/officeDocument/2006/relationships/vmlDrawing" Target="../drawings/vmlDrawing16.vml"/><Relationship Id="rId4" Type="http://schemas.openxmlformats.org/officeDocument/2006/relationships/oleObject" Target="../embeddings/oleObject30.bin"/></Relationships>
</file>

<file path=ppt/slides/_rels/slide11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Layout" Target="../slideLayouts/slideLayout12.xml"/><Relationship Id="rId1" Type="http://schemas.openxmlformats.org/officeDocument/2006/relationships/video" Target="file:///C:\Users\James\Desktop\TASS_2011\flux_emergence_movie.mpeg" TargetMode="External"/></Relationships>
</file>

<file path=ppt/slides/_rels/slide11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4.xml"/><Relationship Id="rId4" Type="http://schemas.openxmlformats.org/officeDocument/2006/relationships/image" Target="../media/image123.png"/></Relationships>
</file>

<file path=ppt/slides/_rels/slide11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Layout" Target="../slideLayouts/slideLayout2.xml"/><Relationship Id="rId1" Type="http://schemas.openxmlformats.org/officeDocument/2006/relationships/video" Target="file:///C:\Users\James\Desktop\NEWCASTLE\MOVIE_WITH_WKB.mpeg" TargetMode="External"/><Relationship Id="rId4" Type="http://schemas.openxmlformats.org/officeDocument/2006/relationships/image" Target="../media/image15.png"/></Relationships>
</file>

<file path=ppt/slides/_rels/slide12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slideLayout" Target="../slideLayouts/slideLayout12.xml"/><Relationship Id="rId1" Type="http://schemas.openxmlformats.org/officeDocument/2006/relationships/vmlDrawing" Target="../drawings/vmlDrawing17.vml"/><Relationship Id="rId5" Type="http://schemas.openxmlformats.org/officeDocument/2006/relationships/oleObject" Target="../embeddings/oleObject32.bin"/><Relationship Id="rId4" Type="http://schemas.openxmlformats.org/officeDocument/2006/relationships/oleObject" Target="../embeddings/oleObject31.bin"/></Relationships>
</file>

<file path=ppt/slides/_rels/slide12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slideLayout" Target="../slideLayouts/slideLayout12.xml"/><Relationship Id="rId1" Type="http://schemas.openxmlformats.org/officeDocument/2006/relationships/vmlDrawing" Target="../drawings/vmlDrawing18.vml"/><Relationship Id="rId6" Type="http://schemas.openxmlformats.org/officeDocument/2006/relationships/oleObject" Target="../embeddings/oleObject35.bin"/><Relationship Id="rId5" Type="http://schemas.openxmlformats.org/officeDocument/2006/relationships/oleObject" Target="../embeddings/oleObject34.bin"/><Relationship Id="rId4" Type="http://schemas.openxmlformats.org/officeDocument/2006/relationships/oleObject" Target="../embeddings/oleObject33.bin"/></Relationships>
</file>

<file path=ppt/slides/_rels/slide127.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2.xml"/><Relationship Id="rId1" Type="http://schemas.openxmlformats.org/officeDocument/2006/relationships/vmlDrawing" Target="../drawings/vmlDrawing19.vml"/><Relationship Id="rId6" Type="http://schemas.openxmlformats.org/officeDocument/2006/relationships/image" Target="../media/image140.jpeg"/><Relationship Id="rId5" Type="http://schemas.openxmlformats.org/officeDocument/2006/relationships/oleObject" Target="../embeddings/oleObject38.bin"/><Relationship Id="rId4" Type="http://schemas.openxmlformats.org/officeDocument/2006/relationships/oleObject" Target="../embeddings/oleObject37.bin"/></Relationships>
</file>

<file path=ppt/slides/_rels/slide128.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12.xml"/><Relationship Id="rId1" Type="http://schemas.openxmlformats.org/officeDocument/2006/relationships/vmlDrawing" Target="../drawings/vmlDrawing20.vml"/><Relationship Id="rId6" Type="http://schemas.openxmlformats.org/officeDocument/2006/relationships/image" Target="../media/image140.jpeg"/><Relationship Id="rId5" Type="http://schemas.openxmlformats.org/officeDocument/2006/relationships/oleObject" Target="../embeddings/oleObject41.bin"/><Relationship Id="rId4" Type="http://schemas.openxmlformats.org/officeDocument/2006/relationships/oleObject" Target="../embeddings/oleObject40.bin"/></Relationships>
</file>

<file path=ppt/slides/_rels/slide129.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2.xml"/><Relationship Id="rId1" Type="http://schemas.openxmlformats.org/officeDocument/2006/relationships/vmlDrawing" Target="../drawings/vmlDrawing4.vml"/><Relationship Id="rId4" Type="http://schemas.openxmlformats.org/officeDocument/2006/relationships/oleObject" Target="../embeddings/oleObject7.bin"/></Relationships>
</file>

<file path=ppt/slides/_rels/slide13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slideLayout" Target="../slideLayouts/slideLayout12.xml"/><Relationship Id="rId1" Type="http://schemas.openxmlformats.org/officeDocument/2006/relationships/vmlDrawing" Target="../drawings/vmlDrawing21.vml"/><Relationship Id="rId5" Type="http://schemas.openxmlformats.org/officeDocument/2006/relationships/oleObject" Target="../embeddings/oleObject43.bin"/><Relationship Id="rId4" Type="http://schemas.openxmlformats.org/officeDocument/2006/relationships/oleObject" Target="../embeddings/oleObject42.bin"/></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2.xml"/><Relationship Id="rId1" Type="http://schemas.openxmlformats.org/officeDocument/2006/relationships/vmlDrawing" Target="../drawings/vmlDrawing5.vml"/><Relationship Id="rId4" Type="http://schemas.openxmlformats.org/officeDocument/2006/relationships/oleObject" Target="../embeddings/oleObject9.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2.xml"/><Relationship Id="rId1" Type="http://schemas.openxmlformats.org/officeDocument/2006/relationships/vmlDrawing" Target="../drawings/vmlDrawing6.vml"/><Relationship Id="rId5" Type="http://schemas.openxmlformats.org/officeDocument/2006/relationships/oleObject" Target="../embeddings/oleObject12.bin"/><Relationship Id="rId4" Type="http://schemas.openxmlformats.org/officeDocument/2006/relationships/oleObject" Target="../embeddings/oleObject11.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2.xml"/><Relationship Id="rId1" Type="http://schemas.openxmlformats.org/officeDocument/2006/relationships/vmlDrawing" Target="../drawings/vmlDrawing7.vml"/><Relationship Id="rId5" Type="http://schemas.openxmlformats.org/officeDocument/2006/relationships/oleObject" Target="../embeddings/oleObject15.bin"/><Relationship Id="rId4" Type="http://schemas.openxmlformats.org/officeDocument/2006/relationships/oleObject" Target="../embeddings/oleObject14.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2.xml"/><Relationship Id="rId1" Type="http://schemas.openxmlformats.org/officeDocument/2006/relationships/vmlDrawing" Target="../drawings/vmlDrawing8.vml"/><Relationship Id="rId5" Type="http://schemas.openxmlformats.org/officeDocument/2006/relationships/oleObject" Target="../embeddings/oleObject18.bin"/><Relationship Id="rId4" Type="http://schemas.openxmlformats.org/officeDocument/2006/relationships/oleObject" Target="../embeddings/oleObject17.bin"/></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29.emf"/><Relationship Id="rId5" Type="http://schemas.openxmlformats.org/officeDocument/2006/relationships/oleObject" Target="../embeddings/oleObject21.bin"/><Relationship Id="rId4" Type="http://schemas.openxmlformats.org/officeDocument/2006/relationships/oleObject" Target="../embeddings/oleObject20.bin"/></Relationships>
</file>

<file path=ppt/slides/_rels/slide2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2.xml"/><Relationship Id="rId1" Type="http://schemas.openxmlformats.org/officeDocument/2006/relationships/video" Target="file:///C:\Users\James\Desktop\NEWCASTLE\McLaughlin2008_velocity_movie.mpe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1.w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oleObject4.bin"/><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oleObject" Target="../embeddings/oleObject22.bin"/></Relationships>
</file>

<file path=ppt/slides/_rels/slide8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oleObject" Target="../embeddings/oleObject24.bin"/><Relationship Id="rId4" Type="http://schemas.openxmlformats.org/officeDocument/2006/relationships/oleObject" Target="../embeddings/oleObject23.bin"/></Relationships>
</file>

<file path=ppt/slides/_rels/slide9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oleObject" Target="../embeddings/oleObject25.bin"/></Relationships>
</file>

<file path=ppt/slides/_rels/slide9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oleObject" Target="../embeddings/oleObject26.bin"/></Relationships>
</file>

<file path=ppt/slides/_rels/slide9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oleObject" Target="../embeddings/oleObject27.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b="1" dirty="0" smtClean="0">
                <a:solidFill>
                  <a:srgbClr val="FF0000"/>
                </a:solidFill>
              </a:rPr>
              <a:t>Oscillatory Reconnection:</a:t>
            </a:r>
            <a:br>
              <a:rPr lang="en-GB" b="1" dirty="0" smtClean="0">
                <a:solidFill>
                  <a:srgbClr val="FF0000"/>
                </a:solidFill>
              </a:rPr>
            </a:br>
            <a:r>
              <a:rPr lang="en-GB" sz="4000" b="1" dirty="0" smtClean="0">
                <a:solidFill>
                  <a:srgbClr val="FF0000"/>
                </a:solidFill>
              </a:rPr>
              <a:t>wave-generating, periodic reconnection</a:t>
            </a:r>
            <a:endParaRPr lang="en-GB" sz="4000" b="1" dirty="0">
              <a:solidFill>
                <a:srgbClr val="FF0000"/>
              </a:solidFill>
            </a:endParaRPr>
          </a:p>
        </p:txBody>
      </p:sp>
      <p:sp>
        <p:nvSpPr>
          <p:cNvPr id="3" name="Subtitle 2"/>
          <p:cNvSpPr>
            <a:spLocks noGrp="1"/>
          </p:cNvSpPr>
          <p:nvPr>
            <p:ph type="subTitle" idx="1"/>
          </p:nvPr>
        </p:nvSpPr>
        <p:spPr>
          <a:xfrm>
            <a:off x="642910" y="3886200"/>
            <a:ext cx="8143932" cy="1752600"/>
          </a:xfrm>
        </p:spPr>
        <p:txBody>
          <a:bodyPr>
            <a:normAutofit fontScale="92500" lnSpcReduction="20000"/>
          </a:bodyPr>
          <a:lstStyle/>
          <a:p>
            <a:r>
              <a:rPr lang="en-GB" dirty="0" smtClean="0">
                <a:solidFill>
                  <a:schemeClr val="tx1"/>
                </a:solidFill>
              </a:rPr>
              <a:t>James McLaughlin</a:t>
            </a:r>
          </a:p>
          <a:p>
            <a:endParaRPr lang="en-GB" sz="2800" dirty="0">
              <a:solidFill>
                <a:schemeClr val="tx1"/>
              </a:solidFill>
            </a:endParaRPr>
          </a:p>
          <a:p>
            <a:r>
              <a:rPr lang="en-GB" sz="2800" dirty="0" smtClean="0">
                <a:solidFill>
                  <a:schemeClr val="tx1"/>
                </a:solidFill>
              </a:rPr>
              <a:t>Northumbria University</a:t>
            </a:r>
          </a:p>
          <a:p>
            <a:r>
              <a:rPr lang="en-GB" sz="2800" dirty="0" smtClean="0">
                <a:solidFill>
                  <a:schemeClr val="tx1"/>
                </a:solidFill>
              </a:rPr>
              <a:t>(Newcastle upon Tyne, United Kingdom)</a:t>
            </a:r>
            <a:endParaRPr lang="en-GB" sz="2800"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GB" sz="2500" dirty="0" smtClean="0">
                <a:latin typeface="Arial" charset="0"/>
              </a:rPr>
              <a:t>Introduction:</a:t>
            </a:r>
            <a:r>
              <a:rPr lang="en-GB" sz="2500" dirty="0" smtClean="0">
                <a:solidFill>
                  <a:srgbClr val="FF0000"/>
                </a:solidFill>
                <a:latin typeface="Arial" charset="0"/>
              </a:rPr>
              <a:t> X-point Collapse</a:t>
            </a:r>
          </a:p>
        </p:txBody>
      </p:sp>
      <p:sp>
        <p:nvSpPr>
          <p:cNvPr id="24580" name="TextBox 12"/>
          <p:cNvSpPr txBox="1">
            <a:spLocks noChangeArrowheads="1"/>
          </p:cNvSpPr>
          <p:nvPr/>
        </p:nvSpPr>
        <p:spPr bwMode="auto">
          <a:xfrm>
            <a:off x="642938" y="4714875"/>
            <a:ext cx="8072437" cy="1631216"/>
          </a:xfrm>
          <a:prstGeom prst="rect">
            <a:avLst/>
          </a:prstGeom>
          <a:noFill/>
          <a:ln w="9525">
            <a:noFill/>
            <a:miter lim="800000"/>
            <a:headEnd/>
            <a:tailEnd/>
          </a:ln>
        </p:spPr>
        <p:txBody>
          <a:bodyPr>
            <a:spAutoFit/>
          </a:bodyPr>
          <a:lstStyle/>
          <a:p>
            <a:pPr marL="400050" indent="-400050"/>
            <a:r>
              <a:rPr lang="en-US" sz="2000" dirty="0">
                <a:latin typeface="Arial" pitchFamily="34" charset="0"/>
                <a:cs typeface="Arial" pitchFamily="34" charset="0"/>
              </a:rPr>
              <a:t>Figure: </a:t>
            </a:r>
            <a:r>
              <a:rPr lang="en-US" sz="2000" dirty="0" err="1">
                <a:latin typeface="Arial" pitchFamily="34" charset="0"/>
                <a:cs typeface="Arial" pitchFamily="34" charset="0"/>
              </a:rPr>
              <a:t>Fieldlines</a:t>
            </a:r>
            <a:r>
              <a:rPr lang="en-US" sz="2000" dirty="0">
                <a:latin typeface="Arial" pitchFamily="34" charset="0"/>
                <a:cs typeface="Arial" pitchFamily="34" charset="0"/>
              </a:rPr>
              <a:t> near X-type neutral point:</a:t>
            </a:r>
          </a:p>
          <a:p>
            <a:pPr marL="400050" indent="-400050">
              <a:buFontTx/>
              <a:buAutoNum type="alphaLcParenR"/>
            </a:pPr>
            <a:r>
              <a:rPr lang="en-US" sz="2000" dirty="0">
                <a:latin typeface="Arial" pitchFamily="34" charset="0"/>
                <a:cs typeface="Arial" pitchFamily="34" charset="0"/>
              </a:rPr>
              <a:t>In equilibrium, no current, showing plasma element acted </a:t>
            </a:r>
            <a:r>
              <a:rPr lang="en-US" sz="2000" dirty="0" smtClean="0">
                <a:latin typeface="Arial" pitchFamily="34" charset="0"/>
                <a:cs typeface="Arial" pitchFamily="34" charset="0"/>
              </a:rPr>
              <a:t>on by </a:t>
            </a:r>
            <a:r>
              <a:rPr lang="en-US" sz="2000" dirty="0">
                <a:latin typeface="Arial" pitchFamily="34" charset="0"/>
                <a:cs typeface="Arial" pitchFamily="34" charset="0"/>
              </a:rPr>
              <a:t>magnetic pressure force (</a:t>
            </a:r>
            <a:r>
              <a:rPr lang="en-US" sz="2000" i="1" dirty="0">
                <a:latin typeface="Arial" pitchFamily="34" charset="0"/>
                <a:cs typeface="Arial" pitchFamily="34" charset="0"/>
              </a:rPr>
              <a:t>P</a:t>
            </a:r>
            <a:r>
              <a:rPr lang="en-US" sz="2000" dirty="0">
                <a:latin typeface="Arial" pitchFamily="34" charset="0"/>
                <a:cs typeface="Arial" pitchFamily="34" charset="0"/>
              </a:rPr>
              <a:t>) and magnetic tension (</a:t>
            </a:r>
            <a:r>
              <a:rPr lang="en-US" sz="2000" i="1" dirty="0">
                <a:latin typeface="Arial" pitchFamily="34" charset="0"/>
                <a:cs typeface="Arial" pitchFamily="34" charset="0"/>
              </a:rPr>
              <a:t>T</a:t>
            </a:r>
            <a:r>
              <a:rPr lang="en-US" sz="2000" dirty="0">
                <a:latin typeface="Arial" pitchFamily="34" charset="0"/>
                <a:cs typeface="Arial" pitchFamily="34" charset="0"/>
              </a:rPr>
              <a:t>)</a:t>
            </a:r>
          </a:p>
          <a:p>
            <a:pPr marL="400050" indent="-400050">
              <a:buFontTx/>
              <a:buAutoNum type="alphaLcParenR"/>
            </a:pPr>
            <a:r>
              <a:rPr lang="en-US" sz="2000" dirty="0">
                <a:latin typeface="Arial" pitchFamily="34" charset="0"/>
                <a:cs typeface="Arial" pitchFamily="34" charset="0"/>
              </a:rPr>
              <a:t>Away from equilibrium with resultant force </a:t>
            </a:r>
            <a:r>
              <a:rPr lang="en-US" sz="2000" i="1" dirty="0">
                <a:latin typeface="Arial" pitchFamily="34" charset="0"/>
                <a:cs typeface="Arial" pitchFamily="34" charset="0"/>
              </a:rPr>
              <a:t>R</a:t>
            </a:r>
          </a:p>
          <a:p>
            <a:pPr marL="400050" indent="-400050"/>
            <a:r>
              <a:rPr lang="en-US" sz="2000" i="1" dirty="0">
                <a:latin typeface="Arial" pitchFamily="34" charset="0"/>
                <a:cs typeface="Arial" pitchFamily="34" charset="0"/>
              </a:rPr>
              <a:t>	</a:t>
            </a:r>
            <a:r>
              <a:rPr lang="en-US" sz="2000" dirty="0">
                <a:latin typeface="Arial" pitchFamily="34" charset="0"/>
                <a:cs typeface="Arial" pitchFamily="34" charset="0"/>
              </a:rPr>
              <a:t>(Priest &amp; Forbes 2000)</a:t>
            </a:r>
            <a:endParaRPr lang="en-GB" sz="2000" dirty="0">
              <a:latin typeface="Arial" pitchFamily="34" charset="0"/>
              <a:cs typeface="Arial" pitchFamily="34" charset="0"/>
            </a:endParaRPr>
          </a:p>
        </p:txBody>
      </p:sp>
      <p:sp>
        <p:nvSpPr>
          <p:cNvPr id="7" name="Rectangle 6"/>
          <p:cNvSpPr/>
          <p:nvPr/>
        </p:nvSpPr>
        <p:spPr>
          <a:xfrm>
            <a:off x="6189663" y="1571625"/>
            <a:ext cx="2928937" cy="221773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2000" dirty="0">
                <a:solidFill>
                  <a:schemeClr val="tx1"/>
                </a:solidFill>
                <a:latin typeface="Arial" pitchFamily="34" charset="0"/>
                <a:cs typeface="Arial" pitchFamily="34" charset="0"/>
              </a:rPr>
              <a:t>An X-type neutral point tends to be locally unstable, provided the sources are </a:t>
            </a:r>
            <a:r>
              <a:rPr lang="en-US" sz="2000" dirty="0" smtClean="0">
                <a:solidFill>
                  <a:schemeClr val="tx1"/>
                </a:solidFill>
                <a:latin typeface="Arial" pitchFamily="34" charset="0"/>
                <a:cs typeface="Arial" pitchFamily="34" charset="0"/>
              </a:rPr>
              <a:t>free</a:t>
            </a:r>
          </a:p>
          <a:p>
            <a:pPr algn="ctr">
              <a:defRPr/>
            </a:pPr>
            <a:r>
              <a:rPr lang="en-US" sz="2000" dirty="0" smtClean="0">
                <a:solidFill>
                  <a:schemeClr val="tx1"/>
                </a:solidFill>
                <a:latin typeface="Arial" pitchFamily="34" charset="0"/>
                <a:cs typeface="Arial" pitchFamily="34" charset="0"/>
              </a:rPr>
              <a:t>to </a:t>
            </a:r>
            <a:r>
              <a:rPr lang="en-US" sz="2000" dirty="0">
                <a:solidFill>
                  <a:schemeClr val="tx1"/>
                </a:solidFill>
                <a:latin typeface="Arial" pitchFamily="34" charset="0"/>
                <a:cs typeface="Arial" pitchFamily="34" charset="0"/>
              </a:rPr>
              <a:t>move</a:t>
            </a:r>
          </a:p>
          <a:p>
            <a:pPr algn="ctr">
              <a:defRPr/>
            </a:pPr>
            <a:r>
              <a:rPr lang="en-US" sz="2000" dirty="0">
                <a:solidFill>
                  <a:schemeClr val="tx1"/>
                </a:solidFill>
                <a:latin typeface="Arial" pitchFamily="34" charset="0"/>
                <a:cs typeface="Arial" pitchFamily="34" charset="0"/>
              </a:rPr>
              <a:t>(</a:t>
            </a:r>
            <a:r>
              <a:rPr lang="en-US" sz="2000" dirty="0" err="1">
                <a:solidFill>
                  <a:schemeClr val="tx1"/>
                </a:solidFill>
                <a:latin typeface="Arial" pitchFamily="34" charset="0"/>
                <a:cs typeface="Arial" pitchFamily="34" charset="0"/>
              </a:rPr>
              <a:t>Dungey</a:t>
            </a:r>
            <a:r>
              <a:rPr lang="en-US" sz="2000" dirty="0">
                <a:solidFill>
                  <a:schemeClr val="tx1"/>
                </a:solidFill>
                <a:latin typeface="Arial" pitchFamily="34" charset="0"/>
                <a:cs typeface="Arial" pitchFamily="34" charset="0"/>
              </a:rPr>
              <a:t> 1953)</a:t>
            </a:r>
          </a:p>
        </p:txBody>
      </p:sp>
      <p:pic>
        <p:nvPicPr>
          <p:cNvPr id="207874" name="Picture 2"/>
          <p:cNvPicPr>
            <a:picLocks noChangeAspect="1" noChangeArrowheads="1"/>
          </p:cNvPicPr>
          <p:nvPr/>
        </p:nvPicPr>
        <p:blipFill>
          <a:blip r:embed="rId2"/>
          <a:srcRect/>
          <a:stretch>
            <a:fillRect/>
          </a:stretch>
        </p:blipFill>
        <p:spPr bwMode="auto">
          <a:xfrm>
            <a:off x="-71470" y="1214422"/>
            <a:ext cx="6096000" cy="3429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61" name="TextBox 12"/>
          <p:cNvSpPr txBox="1">
            <a:spLocks noChangeArrowheads="1"/>
          </p:cNvSpPr>
          <p:nvPr/>
        </p:nvSpPr>
        <p:spPr bwMode="auto">
          <a:xfrm>
            <a:off x="428625" y="1214438"/>
            <a:ext cx="8072438" cy="1015663"/>
          </a:xfrm>
          <a:prstGeom prst="rect">
            <a:avLst/>
          </a:prstGeom>
          <a:noFill/>
          <a:ln w="9525">
            <a:noFill/>
            <a:miter lim="800000"/>
            <a:headEnd/>
            <a:tailEnd/>
          </a:ln>
        </p:spPr>
        <p:txBody>
          <a:bodyPr>
            <a:spAutoFit/>
          </a:bodyPr>
          <a:lstStyle/>
          <a:p>
            <a:pPr marL="400050" indent="-400050"/>
            <a:r>
              <a:rPr lang="en-GB" sz="2000" dirty="0">
                <a:latin typeface="Arial" pitchFamily="34" charset="0"/>
                <a:cs typeface="Arial" pitchFamily="34" charset="0"/>
              </a:rPr>
              <a:t>	Can calculate reconnection rate in system, defined as:</a:t>
            </a:r>
          </a:p>
          <a:p>
            <a:pPr marL="400050" indent="-400050"/>
            <a:endParaRPr lang="en-GB" sz="2000" dirty="0">
              <a:latin typeface="Arial" pitchFamily="34" charset="0"/>
              <a:cs typeface="Arial" pitchFamily="34" charset="0"/>
            </a:endParaRPr>
          </a:p>
          <a:p>
            <a:pPr marL="400050" indent="-400050"/>
            <a:r>
              <a:rPr lang="en-GB" sz="2000" dirty="0">
                <a:latin typeface="Arial" pitchFamily="34" charset="0"/>
                <a:cs typeface="Arial" pitchFamily="34" charset="0"/>
              </a:rPr>
              <a:t>	Reconnection rate varies, tends towards constant</a:t>
            </a:r>
          </a:p>
        </p:txBody>
      </p:sp>
      <p:graphicFrame>
        <p:nvGraphicFramePr>
          <p:cNvPr id="19458" name="Object 2"/>
          <p:cNvGraphicFramePr>
            <a:graphicFrameLocks noChangeAspect="1"/>
          </p:cNvGraphicFramePr>
          <p:nvPr/>
        </p:nvGraphicFramePr>
        <p:xfrm>
          <a:off x="7072313" y="1143000"/>
          <a:ext cx="1095375" cy="738188"/>
        </p:xfrm>
        <a:graphic>
          <a:graphicData uri="http://schemas.openxmlformats.org/presentationml/2006/ole">
            <p:oleObj spid="_x0000_s100354" name="Equation" r:id="rId3" imgW="583920" imgH="393480" progId="Equation.3">
              <p:embed/>
            </p:oleObj>
          </a:graphicData>
        </a:graphic>
      </p:graphicFrame>
      <p:pic>
        <p:nvPicPr>
          <p:cNvPr id="19462" name="Picture 5" descr="13c.jpg"/>
          <p:cNvPicPr>
            <a:picLocks noChangeAspect="1"/>
          </p:cNvPicPr>
          <p:nvPr/>
        </p:nvPicPr>
        <p:blipFill>
          <a:blip r:embed="rId4"/>
          <a:srcRect/>
          <a:stretch>
            <a:fillRect/>
          </a:stretch>
        </p:blipFill>
        <p:spPr bwMode="auto">
          <a:xfrm>
            <a:off x="1349375" y="2249488"/>
            <a:ext cx="6400800" cy="4572000"/>
          </a:xfrm>
          <a:prstGeom prst="rect">
            <a:avLst/>
          </a:prstGeom>
          <a:noFill/>
          <a:ln w="9525">
            <a:noFill/>
            <a:miter lim="800000"/>
            <a:headEnd/>
            <a:tailEnd/>
          </a:ln>
        </p:spPr>
      </p:pic>
      <p:graphicFrame>
        <p:nvGraphicFramePr>
          <p:cNvPr id="19459" name="Object 3"/>
          <p:cNvGraphicFramePr>
            <a:graphicFrameLocks noChangeAspect="1"/>
          </p:cNvGraphicFramePr>
          <p:nvPr/>
        </p:nvGraphicFramePr>
        <p:xfrm>
          <a:off x="6464300" y="1714500"/>
          <a:ext cx="666750" cy="809625"/>
        </p:xfrm>
        <a:graphic>
          <a:graphicData uri="http://schemas.openxmlformats.org/presentationml/2006/ole">
            <p:oleObj spid="_x0000_s100355" name="Equation" r:id="rId5" imgW="355320" imgH="431640" progId="Equation.3">
              <p:embed/>
            </p:oleObj>
          </a:graphicData>
        </a:graphic>
      </p:graphicFrame>
      <p:sp>
        <p:nvSpPr>
          <p:cNvPr id="7" name="Rectangle 2"/>
          <p:cNvSpPr txBox="1">
            <a:spLocks noChangeArrowheads="1"/>
          </p:cNvSpPr>
          <p:nvPr/>
        </p:nvSpPr>
        <p:spPr bwMode="auto">
          <a:xfrm>
            <a:off x="500034" y="-16"/>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500" b="0" i="0" u="none" strike="noStrike" kern="1200" cap="none" spc="0" normalizeH="0" baseline="0" noProof="0" dirty="0" smtClean="0">
                <a:ln>
                  <a:noFill/>
                </a:ln>
                <a:solidFill>
                  <a:srgbClr val="FE0000"/>
                </a:solidFill>
                <a:effectLst/>
                <a:uLnTx/>
                <a:uFillTx/>
                <a:latin typeface="Arial" charset="0"/>
                <a:ea typeface="+mj-ea"/>
                <a:cs typeface="+mj-cs"/>
              </a:rPr>
              <a:t>Quantitative Evidence</a:t>
            </a: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9267" name="Rectangle 3"/>
          <p:cNvSpPr>
            <a:spLocks noGrp="1" noChangeArrowheads="1"/>
          </p:cNvSpPr>
          <p:nvPr>
            <p:ph type="body" sz="half" idx="4294967295"/>
          </p:nvPr>
        </p:nvSpPr>
        <p:spPr>
          <a:xfrm>
            <a:off x="197712" y="931411"/>
            <a:ext cx="9144000" cy="5214937"/>
          </a:xfrm>
        </p:spPr>
        <p:txBody>
          <a:bodyPr>
            <a:normAutofit lnSpcReduction="10000"/>
          </a:bodyPr>
          <a:lstStyle/>
          <a:p>
            <a:pPr marL="457200" indent="-457200" eaLnBrk="1" hangingPunct="1">
              <a:lnSpc>
                <a:spcPct val="70000"/>
              </a:lnSpc>
              <a:buFont typeface="Arial" charset="0"/>
              <a:buNone/>
            </a:pPr>
            <a:r>
              <a:rPr lang="en-GB" sz="2000" dirty="0" smtClean="0">
                <a:latin typeface="Arial" pitchFamily="34" charset="0"/>
                <a:cs typeface="Arial" pitchFamily="34" charset="0"/>
              </a:rPr>
              <a:t>	</a:t>
            </a:r>
            <a:endParaRPr lang="en-GB" sz="1000" dirty="0" smtClean="0">
              <a:latin typeface="Arial" pitchFamily="34" charset="0"/>
              <a:cs typeface="Arial" pitchFamily="34" charset="0"/>
            </a:endParaRPr>
          </a:p>
          <a:p>
            <a:pPr marL="457200" indent="-457200" eaLnBrk="1" hangingPunct="1">
              <a:lnSpc>
                <a:spcPct val="70000"/>
              </a:lnSpc>
              <a:buFont typeface="Arial" charset="0"/>
              <a:buNone/>
            </a:pPr>
            <a:r>
              <a:rPr lang="en-GB" sz="2000" dirty="0" smtClean="0">
                <a:solidFill>
                  <a:srgbClr val="FF0000"/>
                </a:solidFill>
                <a:latin typeface="Arial" pitchFamily="34" charset="0"/>
                <a:cs typeface="Arial" pitchFamily="34" charset="0"/>
              </a:rPr>
              <a:t>1)	Does the fast wave now steepen to form shocks and can these now propagate across or escape the null?</a:t>
            </a:r>
          </a:p>
          <a:p>
            <a:pPr marL="457200" indent="-457200" eaLnBrk="1" hangingPunct="1">
              <a:lnSpc>
                <a:spcPct val="70000"/>
              </a:lnSpc>
              <a:buFont typeface="Arial" charset="0"/>
              <a:buNone/>
            </a:pPr>
            <a:r>
              <a:rPr lang="en-GB" sz="2000" dirty="0" smtClean="0">
                <a:latin typeface="Arial" pitchFamily="34" charset="0"/>
                <a:cs typeface="Arial" pitchFamily="34" charset="0"/>
              </a:rPr>
              <a:t>		</a:t>
            </a:r>
            <a:r>
              <a:rPr lang="en-GB" sz="1800" dirty="0" smtClean="0">
                <a:latin typeface="Arial" pitchFamily="34" charset="0"/>
                <a:cs typeface="Arial" pitchFamily="34" charset="0"/>
              </a:rPr>
              <a:t>Yes, nonlinear behaviour is completely different to linear case.</a:t>
            </a:r>
          </a:p>
          <a:p>
            <a:pPr marL="457200" indent="-457200" eaLnBrk="1" hangingPunct="1">
              <a:lnSpc>
                <a:spcPct val="70000"/>
              </a:lnSpc>
              <a:buFont typeface="Arial" charset="0"/>
              <a:buNone/>
            </a:pPr>
            <a:r>
              <a:rPr lang="en-GB" sz="1800" dirty="0" smtClean="0">
                <a:latin typeface="Arial" pitchFamily="34" charset="0"/>
                <a:cs typeface="Arial" pitchFamily="34" charset="0"/>
              </a:rPr>
              <a:t>		Fast and slow shocks form and cross null.</a:t>
            </a:r>
          </a:p>
          <a:p>
            <a:pPr marL="457200" indent="-457200" eaLnBrk="1" hangingPunct="1">
              <a:lnSpc>
                <a:spcPct val="70000"/>
              </a:lnSpc>
              <a:buFont typeface="Arial" charset="0"/>
              <a:buNone/>
            </a:pPr>
            <a:r>
              <a:rPr lang="en-GB" sz="1800" dirty="0" smtClean="0">
                <a:latin typeface="Arial" pitchFamily="34" charset="0"/>
                <a:cs typeface="Arial" pitchFamily="34" charset="0"/>
              </a:rPr>
              <a:t>		Shocks intersect &amp; (asymmetrically) heat plasma via jets (</a:t>
            </a:r>
            <a:r>
              <a:rPr lang="el-GR" sz="1800" i="1" dirty="0" smtClean="0">
                <a:latin typeface="Arial" pitchFamily="34" charset="0"/>
                <a:cs typeface="Arial" pitchFamily="34" charset="0"/>
              </a:rPr>
              <a:t>β≠</a:t>
            </a:r>
            <a:r>
              <a:rPr lang="en-GB" sz="1800" i="1" dirty="0" smtClean="0">
                <a:latin typeface="Arial" pitchFamily="34" charset="0"/>
                <a:cs typeface="Arial" pitchFamily="34" charset="0"/>
              </a:rPr>
              <a:t>0</a:t>
            </a:r>
            <a:r>
              <a:rPr lang="en-GB" sz="1800" dirty="0" smtClean="0">
                <a:latin typeface="Arial" pitchFamily="34" charset="0"/>
                <a:cs typeface="Arial" pitchFamily="34" charset="0"/>
              </a:rPr>
              <a:t>).</a:t>
            </a:r>
          </a:p>
          <a:p>
            <a:pPr marL="457200" indent="-457200" eaLnBrk="1" hangingPunct="1">
              <a:lnSpc>
                <a:spcPct val="70000"/>
              </a:lnSpc>
              <a:buFont typeface="Arial" charset="0"/>
              <a:buNone/>
            </a:pPr>
            <a:endParaRPr lang="en-GB" sz="1000" dirty="0" smtClean="0">
              <a:latin typeface="Arial" pitchFamily="34" charset="0"/>
              <a:cs typeface="Arial" pitchFamily="34" charset="0"/>
            </a:endParaRPr>
          </a:p>
          <a:p>
            <a:pPr marL="457200" indent="-457200" eaLnBrk="1" hangingPunct="1">
              <a:lnSpc>
                <a:spcPct val="70000"/>
              </a:lnSpc>
              <a:buFont typeface="Arial" charset="0"/>
              <a:buAutoNum type="arabicParenR" startAt="2"/>
            </a:pPr>
            <a:r>
              <a:rPr lang="en-GB" sz="2000" dirty="0" smtClean="0">
                <a:solidFill>
                  <a:srgbClr val="FF0000"/>
                </a:solidFill>
                <a:latin typeface="Arial" pitchFamily="34" charset="0"/>
                <a:cs typeface="Arial" pitchFamily="34" charset="0"/>
              </a:rPr>
              <a:t>Can the refraction effect drag enough magnetic field into the null</a:t>
            </a:r>
          </a:p>
          <a:p>
            <a:pPr marL="457200" indent="-457200" eaLnBrk="1" hangingPunct="1">
              <a:lnSpc>
                <a:spcPct val="70000"/>
              </a:lnSpc>
              <a:buNone/>
            </a:pPr>
            <a:r>
              <a:rPr lang="en-GB" sz="2000" dirty="0" smtClean="0">
                <a:solidFill>
                  <a:srgbClr val="FF0000"/>
                </a:solidFill>
                <a:latin typeface="Arial" pitchFamily="34" charset="0"/>
                <a:cs typeface="Arial" pitchFamily="34" charset="0"/>
              </a:rPr>
              <a:t>	point to initiate X-point collapse?</a:t>
            </a:r>
          </a:p>
          <a:p>
            <a:pPr marL="457200" indent="-457200" eaLnBrk="1" hangingPunct="1">
              <a:lnSpc>
                <a:spcPct val="70000"/>
              </a:lnSpc>
              <a:buFont typeface="Arial" charset="0"/>
              <a:buNone/>
            </a:pPr>
            <a:r>
              <a:rPr lang="en-GB" sz="1800" dirty="0" smtClean="0">
                <a:latin typeface="Arial" pitchFamily="34" charset="0"/>
                <a:cs typeface="Arial" pitchFamily="34" charset="0"/>
              </a:rPr>
              <a:t>		Nonlinear wave deforms X-point. Oscillatory reconnection:</a:t>
            </a:r>
          </a:p>
          <a:p>
            <a:pPr marL="457200" indent="-457200" eaLnBrk="1" hangingPunct="1">
              <a:lnSpc>
                <a:spcPct val="70000"/>
              </a:lnSpc>
              <a:buFont typeface="Arial" charset="0"/>
              <a:buNone/>
            </a:pPr>
            <a:r>
              <a:rPr lang="en-GB" sz="1800" dirty="0" smtClean="0">
                <a:latin typeface="Arial" pitchFamily="34" charset="0"/>
                <a:cs typeface="Arial" pitchFamily="34" charset="0"/>
              </a:rPr>
              <a:t>		  *  Cycle of horizontal and vertical current sheets.</a:t>
            </a:r>
          </a:p>
          <a:p>
            <a:pPr marL="457200" indent="-457200" eaLnBrk="1" hangingPunct="1">
              <a:lnSpc>
                <a:spcPct val="70000"/>
              </a:lnSpc>
              <a:buFont typeface="Arial" charset="0"/>
              <a:buNone/>
            </a:pPr>
            <a:r>
              <a:rPr lang="en-GB" sz="1800" dirty="0" smtClean="0">
                <a:latin typeface="Arial" pitchFamily="34" charset="0"/>
                <a:cs typeface="Arial" pitchFamily="34" charset="0"/>
              </a:rPr>
              <a:t>		  *  Changes in vector potential at origin indicate changes in connectivity.</a:t>
            </a:r>
          </a:p>
          <a:p>
            <a:pPr marL="457200" indent="-457200" eaLnBrk="1" hangingPunct="1">
              <a:lnSpc>
                <a:spcPct val="70000"/>
              </a:lnSpc>
              <a:buFont typeface="Arial" charset="0"/>
              <a:buNone/>
            </a:pPr>
            <a:r>
              <a:rPr lang="en-GB" sz="1800" dirty="0" smtClean="0">
                <a:latin typeface="Arial" pitchFamily="34" charset="0"/>
                <a:cs typeface="Arial" pitchFamily="34" charset="0"/>
              </a:rPr>
              <a:t>		Final state in force-balance, but non-potential. </a:t>
            </a:r>
          </a:p>
          <a:p>
            <a:pPr marL="457200" indent="-457200" eaLnBrk="1" hangingPunct="1">
              <a:lnSpc>
                <a:spcPct val="70000"/>
              </a:lnSpc>
              <a:buFont typeface="Arial" charset="0"/>
              <a:buNone/>
            </a:pPr>
            <a:r>
              <a:rPr lang="en-GB" sz="1000" dirty="0" smtClean="0">
                <a:latin typeface="Arial" pitchFamily="34" charset="0"/>
                <a:cs typeface="Arial" pitchFamily="34" charset="0"/>
              </a:rPr>
              <a:t>	</a:t>
            </a:r>
          </a:p>
          <a:p>
            <a:pPr marL="457200" indent="-457200" eaLnBrk="1" hangingPunct="1">
              <a:lnSpc>
                <a:spcPct val="70000"/>
              </a:lnSpc>
              <a:buFont typeface="Arial" charset="0"/>
              <a:buAutoNum type="arabicParenR" startAt="3"/>
            </a:pPr>
            <a:r>
              <a:rPr lang="en-GB" sz="2000" dirty="0" smtClean="0">
                <a:solidFill>
                  <a:srgbClr val="FF0000"/>
                </a:solidFill>
                <a:latin typeface="Arial" pitchFamily="34" charset="0"/>
                <a:cs typeface="Arial" pitchFamily="34" charset="0"/>
              </a:rPr>
              <a:t>Has the rate of current density accumulation changed, and is the</a:t>
            </a:r>
          </a:p>
          <a:p>
            <a:pPr marL="457200" indent="-457200" eaLnBrk="1" hangingPunct="1">
              <a:lnSpc>
                <a:spcPct val="70000"/>
              </a:lnSpc>
              <a:buNone/>
            </a:pPr>
            <a:r>
              <a:rPr lang="en-GB" sz="2000" dirty="0" smtClean="0">
                <a:solidFill>
                  <a:srgbClr val="FF0000"/>
                </a:solidFill>
                <a:latin typeface="Arial" pitchFamily="34" charset="0"/>
                <a:cs typeface="Arial" pitchFamily="34" charset="0"/>
              </a:rPr>
              <a:t>	null still the preferential location of wave heating?</a:t>
            </a:r>
          </a:p>
          <a:p>
            <a:pPr marL="457200" indent="-457200" eaLnBrk="1" hangingPunct="1">
              <a:lnSpc>
                <a:spcPct val="70000"/>
              </a:lnSpc>
              <a:buFont typeface="Arial" charset="0"/>
              <a:buNone/>
            </a:pPr>
            <a:r>
              <a:rPr lang="en-GB" sz="1800" dirty="0" smtClean="0">
                <a:latin typeface="Arial" pitchFamily="34" charset="0"/>
                <a:cs typeface="Arial" pitchFamily="34" charset="0"/>
              </a:rPr>
              <a:t>		Current density now forms in many locations: current sheets, shock fronts.</a:t>
            </a:r>
          </a:p>
          <a:p>
            <a:pPr marL="457200" indent="-457200" eaLnBrk="1" hangingPunct="1">
              <a:lnSpc>
                <a:spcPct val="70000"/>
              </a:lnSpc>
              <a:buFont typeface="Arial" charset="0"/>
              <a:buNone/>
            </a:pPr>
            <a:r>
              <a:rPr lang="en-GB" sz="1800" dirty="0" smtClean="0">
                <a:latin typeface="Arial" pitchFamily="34" charset="0"/>
                <a:cs typeface="Arial" pitchFamily="34" charset="0"/>
              </a:rPr>
              <a:t>		Neutral point no longer preferential location for heating.</a:t>
            </a:r>
          </a:p>
          <a:p>
            <a:pPr algn="just" eaLnBrk="1" hangingPunct="1">
              <a:lnSpc>
                <a:spcPct val="80000"/>
              </a:lnSpc>
            </a:pPr>
            <a:endParaRPr lang="en-GB" sz="2000" dirty="0" smtClean="0">
              <a:latin typeface="Arial" pitchFamily="34" charset="0"/>
              <a:cs typeface="Arial" pitchFamily="34" charset="0"/>
            </a:endParaRPr>
          </a:p>
          <a:p>
            <a:pPr lvl="1" algn="just" eaLnBrk="1" hangingPunct="1">
              <a:lnSpc>
                <a:spcPct val="80000"/>
              </a:lnSpc>
            </a:pPr>
            <a:r>
              <a:rPr lang="en-GB" sz="1800" dirty="0" smtClean="0">
                <a:solidFill>
                  <a:schemeClr val="tx2"/>
                </a:solidFill>
                <a:latin typeface="Arial" pitchFamily="34" charset="0"/>
                <a:cs typeface="Arial" pitchFamily="34" charset="0"/>
              </a:rPr>
              <a:t>[linear]	          </a:t>
            </a:r>
            <a:r>
              <a:rPr lang="en-GB" sz="1800" dirty="0" smtClean="0">
                <a:latin typeface="Arial" pitchFamily="34" charset="0"/>
                <a:cs typeface="Arial" pitchFamily="34" charset="0"/>
              </a:rPr>
              <a:t>McLaughlin &amp; Hood (2004) </a:t>
            </a:r>
            <a:r>
              <a:rPr lang="en-GB" sz="1800" i="1" dirty="0" smtClean="0">
                <a:latin typeface="Arial" pitchFamily="34" charset="0"/>
                <a:cs typeface="Arial" pitchFamily="34" charset="0"/>
              </a:rPr>
              <a:t>A&amp;A</a:t>
            </a:r>
            <a:r>
              <a:rPr lang="en-GB" sz="1800" dirty="0" smtClean="0">
                <a:latin typeface="Arial" pitchFamily="34" charset="0"/>
                <a:cs typeface="Arial" pitchFamily="34" charset="0"/>
              </a:rPr>
              <a:t>, </a:t>
            </a:r>
            <a:r>
              <a:rPr lang="en-GB" sz="1800" b="1" dirty="0" smtClean="0">
                <a:latin typeface="Arial" pitchFamily="34" charset="0"/>
                <a:cs typeface="Arial" pitchFamily="34" charset="0"/>
              </a:rPr>
              <a:t>420</a:t>
            </a:r>
            <a:r>
              <a:rPr lang="en-GB" sz="1800" dirty="0" smtClean="0">
                <a:latin typeface="Arial" pitchFamily="34" charset="0"/>
                <a:cs typeface="Arial" pitchFamily="34" charset="0"/>
              </a:rPr>
              <a:t>, 1129</a:t>
            </a:r>
          </a:p>
          <a:p>
            <a:pPr lvl="1" algn="just" eaLnBrk="1" hangingPunct="1">
              <a:lnSpc>
                <a:spcPct val="80000"/>
              </a:lnSpc>
            </a:pPr>
            <a:r>
              <a:rPr lang="en-GB" sz="1800" dirty="0" smtClean="0">
                <a:solidFill>
                  <a:schemeClr val="tx2"/>
                </a:solidFill>
                <a:latin typeface="Arial" pitchFamily="34" charset="0"/>
                <a:cs typeface="Arial" pitchFamily="34" charset="0"/>
              </a:rPr>
              <a:t>[nonlinear]	          </a:t>
            </a:r>
            <a:r>
              <a:rPr lang="en-GB" sz="1800" dirty="0" smtClean="0">
                <a:latin typeface="Arial" pitchFamily="34" charset="0"/>
                <a:cs typeface="Arial" pitchFamily="34" charset="0"/>
              </a:rPr>
              <a:t>McLaughlin, De Moortel, Hood &amp; Brady (2009) </a:t>
            </a:r>
            <a:r>
              <a:rPr lang="en-GB" sz="1800" i="1" dirty="0" smtClean="0">
                <a:latin typeface="Arial" pitchFamily="34" charset="0"/>
                <a:cs typeface="Arial" pitchFamily="34" charset="0"/>
              </a:rPr>
              <a:t>A&amp;A</a:t>
            </a:r>
            <a:r>
              <a:rPr lang="en-GB" sz="1800" dirty="0" smtClean="0">
                <a:latin typeface="Arial" pitchFamily="34" charset="0"/>
                <a:cs typeface="Arial" pitchFamily="34" charset="0"/>
              </a:rPr>
              <a:t>, </a:t>
            </a:r>
            <a:r>
              <a:rPr lang="en-GB" sz="1800" b="1" dirty="0" smtClean="0">
                <a:latin typeface="Arial" pitchFamily="34" charset="0"/>
                <a:cs typeface="Arial" pitchFamily="34" charset="0"/>
              </a:rPr>
              <a:t>493</a:t>
            </a:r>
            <a:r>
              <a:rPr lang="en-GB" sz="1800" dirty="0" smtClean="0">
                <a:latin typeface="Arial" pitchFamily="34" charset="0"/>
                <a:cs typeface="Arial" pitchFamily="34" charset="0"/>
              </a:rPr>
              <a:t>, 227</a:t>
            </a:r>
          </a:p>
          <a:p>
            <a:pPr lvl="1" algn="just" eaLnBrk="1" hangingPunct="1">
              <a:lnSpc>
                <a:spcPct val="80000"/>
              </a:lnSpc>
            </a:pPr>
            <a:r>
              <a:rPr lang="en-GB" sz="1800" dirty="0" smtClean="0">
                <a:solidFill>
                  <a:schemeClr val="tx2"/>
                </a:solidFill>
                <a:latin typeface="Arial" pitchFamily="34" charset="0"/>
                <a:cs typeface="Arial" pitchFamily="34" charset="0"/>
              </a:rPr>
              <a:t>[Review paper]</a:t>
            </a:r>
            <a:r>
              <a:rPr lang="en-GB" sz="1800" dirty="0" smtClean="0">
                <a:latin typeface="Arial" pitchFamily="34" charset="0"/>
                <a:cs typeface="Arial" pitchFamily="34" charset="0"/>
              </a:rPr>
              <a:t>   McLaughlin, Hood &amp; De Moortel (2011), </a:t>
            </a:r>
            <a:r>
              <a:rPr lang="en-GB" sz="1800" i="1" dirty="0" smtClean="0">
                <a:latin typeface="Arial" pitchFamily="34" charset="0"/>
                <a:cs typeface="Arial" pitchFamily="34" charset="0"/>
              </a:rPr>
              <a:t>SSR</a:t>
            </a:r>
            <a:r>
              <a:rPr lang="en-GB" sz="1800" dirty="0" smtClean="0">
                <a:latin typeface="Arial" pitchFamily="34" charset="0"/>
                <a:cs typeface="Arial" pitchFamily="34" charset="0"/>
              </a:rPr>
              <a:t>, </a:t>
            </a:r>
            <a:r>
              <a:rPr lang="en-GB" sz="1800" b="1" dirty="0" smtClean="0">
                <a:latin typeface="Arial" pitchFamily="34" charset="0"/>
                <a:cs typeface="Arial" pitchFamily="34" charset="0"/>
              </a:rPr>
              <a:t>158</a:t>
            </a:r>
            <a:r>
              <a:rPr lang="en-GB" sz="1800" dirty="0" smtClean="0">
                <a:latin typeface="Arial" pitchFamily="34" charset="0"/>
                <a:cs typeface="Arial" pitchFamily="34" charset="0"/>
              </a:rPr>
              <a:t>, 205 </a:t>
            </a:r>
          </a:p>
          <a:p>
            <a:pPr lvl="1" algn="just" eaLnBrk="1" hangingPunct="1">
              <a:lnSpc>
                <a:spcPct val="80000"/>
              </a:lnSpc>
            </a:pPr>
            <a:endParaRPr lang="en-GB" sz="1800" dirty="0" smtClean="0">
              <a:latin typeface="Arial" pitchFamily="34" charset="0"/>
              <a:cs typeface="Arial" pitchFamily="34" charset="0"/>
            </a:endParaRPr>
          </a:p>
        </p:txBody>
      </p:sp>
      <p:sp>
        <p:nvSpPr>
          <p:cNvPr id="4" name="Rectangle 2"/>
          <p:cNvSpPr txBox="1">
            <a:spLocks noChangeArrowheads="1"/>
          </p:cNvSpPr>
          <p:nvPr/>
        </p:nvSpPr>
        <p:spPr bwMode="auto">
          <a:xfrm>
            <a:off x="500034" y="-16"/>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500" b="0" i="0" u="none" strike="noStrike" kern="1200" cap="none" spc="0" normalizeH="0" baseline="0" noProof="0" dirty="0" smtClean="0">
                <a:ln>
                  <a:noFill/>
                </a:ln>
                <a:solidFill>
                  <a:srgbClr val="FE0000"/>
                </a:solidFill>
                <a:effectLst/>
                <a:uLnTx/>
                <a:uFillTx/>
                <a:latin typeface="Arial" charset="0"/>
                <a:ea typeface="+mj-ea"/>
                <a:cs typeface="+mj-cs"/>
              </a:rPr>
              <a:t>Answers to key questions</a:t>
            </a: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00100" y="2928934"/>
            <a:ext cx="7620000" cy="1143000"/>
          </a:xfrm>
        </p:spPr>
        <p:txBody>
          <a:bodyPr/>
          <a:lstStyle/>
          <a:p>
            <a:r>
              <a:rPr lang="en-GB" dirty="0" smtClean="0"/>
              <a:t>End of introduction...</a:t>
            </a:r>
            <a:endParaRPr lang="en-GB" dirty="0"/>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868" y="3286124"/>
            <a:ext cx="8229600" cy="1143000"/>
          </a:xfrm>
        </p:spPr>
        <p:txBody>
          <a:bodyPr>
            <a:normAutofit fontScale="90000"/>
          </a:bodyPr>
          <a:lstStyle/>
          <a:p>
            <a:r>
              <a:rPr lang="en-GB" sz="2000" dirty="0" smtClean="0"/>
              <a:t>Shibata et al.</a:t>
            </a:r>
            <a:br>
              <a:rPr lang="en-GB" sz="2000" dirty="0" smtClean="0"/>
            </a:br>
            <a:r>
              <a:rPr lang="en-GB" sz="2000" dirty="0" smtClean="0"/>
              <a:t>(2007),Science</a:t>
            </a:r>
            <a:br>
              <a:rPr lang="en-GB" sz="2000" dirty="0" smtClean="0"/>
            </a:br>
            <a:r>
              <a:rPr lang="en-GB" sz="2000" dirty="0" smtClean="0"/>
              <a:t/>
            </a:r>
            <a:br>
              <a:rPr lang="en-GB" sz="2000" dirty="0" smtClean="0"/>
            </a:br>
            <a:r>
              <a:rPr lang="en-GB" sz="2000" dirty="0" smtClean="0"/>
              <a:t/>
            </a:r>
            <a:br>
              <a:rPr lang="en-GB" sz="2000" dirty="0" smtClean="0"/>
            </a:br>
            <a:r>
              <a:rPr lang="en-GB" sz="2000" dirty="0" smtClean="0"/>
              <a:t/>
            </a:r>
            <a:br>
              <a:rPr lang="en-GB" sz="2000" dirty="0" smtClean="0"/>
            </a:br>
            <a:r>
              <a:rPr lang="en-GB" sz="2000" dirty="0" smtClean="0"/>
              <a:t>Chromospheric anemone</a:t>
            </a:r>
            <a:br>
              <a:rPr lang="en-GB" sz="2000" dirty="0" smtClean="0"/>
            </a:br>
            <a:r>
              <a:rPr lang="en-GB" sz="2000" dirty="0" smtClean="0"/>
              <a:t>jets observed in</a:t>
            </a:r>
            <a:br>
              <a:rPr lang="en-GB" sz="2000" dirty="0" smtClean="0"/>
            </a:br>
            <a:r>
              <a:rPr lang="en-GB" sz="2000" dirty="0" smtClean="0"/>
              <a:t>Ca II H with Hinode/SOT</a:t>
            </a:r>
            <a:br>
              <a:rPr lang="en-GB" sz="2000" dirty="0" smtClean="0"/>
            </a:br>
            <a:r>
              <a:rPr lang="en-GB" sz="2000" dirty="0" smtClean="0"/>
              <a:t/>
            </a:r>
            <a:br>
              <a:rPr lang="en-GB" sz="2000" dirty="0" smtClean="0"/>
            </a:br>
            <a:r>
              <a:rPr lang="en-GB" sz="2000" dirty="0" smtClean="0"/>
              <a:t>“Inverted Y-shape”</a:t>
            </a:r>
            <a:br>
              <a:rPr lang="en-GB" sz="2000" dirty="0" smtClean="0"/>
            </a:br>
            <a:endParaRPr lang="en-GB" sz="2000" dirty="0"/>
          </a:p>
        </p:txBody>
      </p:sp>
      <p:sp>
        <p:nvSpPr>
          <p:cNvPr id="5" name="Title 1"/>
          <p:cNvSpPr txBox="1">
            <a:spLocks/>
          </p:cNvSpPr>
          <p:nvPr/>
        </p:nvSpPr>
        <p:spPr bwMode="auto">
          <a:xfrm>
            <a:off x="609600" y="21429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2500" dirty="0" smtClean="0">
                <a:solidFill>
                  <a:srgbClr val="FF0000"/>
                </a:solidFill>
                <a:ea typeface="+mj-ea"/>
                <a:cs typeface="+mj-cs"/>
              </a:rPr>
              <a:t>Where is reconnection seen on the Sun?</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sz="2500" dirty="0" smtClean="0">
                <a:solidFill>
                  <a:srgbClr val="FF0000"/>
                </a:solidFill>
                <a:ea typeface="+mj-ea"/>
                <a:cs typeface="+mj-cs"/>
              </a:rPr>
              <a:t>Everywhere and Nowhere...</a:t>
            </a:r>
            <a:endParaRPr kumimoji="0" lang="en-GB" sz="2500" b="0" i="0" u="none" strike="noStrike" kern="1200" cap="none" spc="0" normalizeH="0" baseline="0" noProof="0" dirty="0" smtClean="0">
              <a:ln>
                <a:noFill/>
              </a:ln>
              <a:solidFill>
                <a:srgbClr val="FF0000"/>
              </a:solidFill>
              <a:effectLst/>
              <a:uLnTx/>
              <a:uFillTx/>
              <a:latin typeface="Arial" charset="0"/>
              <a:ea typeface="+mj-ea"/>
              <a:cs typeface="+mj-cs"/>
            </a:endParaRPr>
          </a:p>
        </p:txBody>
      </p:sp>
      <p:pic>
        <p:nvPicPr>
          <p:cNvPr id="333826" name="Picture 2"/>
          <p:cNvPicPr>
            <a:picLocks noChangeAspect="1" noChangeArrowheads="1"/>
          </p:cNvPicPr>
          <p:nvPr/>
        </p:nvPicPr>
        <p:blipFill>
          <a:blip r:embed="rId2"/>
          <a:srcRect/>
          <a:stretch>
            <a:fillRect/>
          </a:stretch>
        </p:blipFill>
        <p:spPr bwMode="auto">
          <a:xfrm>
            <a:off x="428596" y="1433542"/>
            <a:ext cx="5786478" cy="53530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4744" y="3286124"/>
            <a:ext cx="8229600" cy="1143000"/>
          </a:xfrm>
        </p:spPr>
        <p:txBody>
          <a:bodyPr>
            <a:normAutofit fontScale="90000"/>
          </a:bodyPr>
          <a:lstStyle/>
          <a:p>
            <a:r>
              <a:rPr lang="en-GB" sz="2000" dirty="0" err="1" smtClean="0"/>
              <a:t>Nishizuka</a:t>
            </a:r>
            <a:r>
              <a:rPr lang="en-GB" sz="2000" dirty="0" smtClean="0"/>
              <a:t> et al</a:t>
            </a:r>
            <a:br>
              <a:rPr lang="en-GB" sz="2000" dirty="0" smtClean="0"/>
            </a:br>
            <a:r>
              <a:rPr lang="en-GB" sz="2000" dirty="0" smtClean="0"/>
              <a:t>(2008), ApJL</a:t>
            </a:r>
            <a:br>
              <a:rPr lang="en-GB" sz="2000" dirty="0" smtClean="0"/>
            </a:br>
            <a:r>
              <a:rPr lang="en-GB" sz="2000" dirty="0" smtClean="0"/>
              <a:t/>
            </a:r>
            <a:br>
              <a:rPr lang="en-GB" sz="2000" dirty="0" smtClean="0"/>
            </a:br>
            <a:r>
              <a:rPr lang="en-GB" sz="2000" dirty="0" smtClean="0"/>
              <a:t/>
            </a:r>
            <a:br>
              <a:rPr lang="en-GB" sz="2000" dirty="0" smtClean="0"/>
            </a:br>
            <a:r>
              <a:rPr lang="en-GB" sz="2000" dirty="0" smtClean="0"/>
              <a:t/>
            </a:r>
            <a:br>
              <a:rPr lang="en-GB" sz="2000" dirty="0" smtClean="0"/>
            </a:br>
            <a:r>
              <a:rPr lang="en-GB" sz="2000" dirty="0" smtClean="0"/>
              <a:t>Evidence of propagating</a:t>
            </a:r>
            <a:br>
              <a:rPr lang="en-GB" sz="2000" dirty="0" smtClean="0"/>
            </a:br>
            <a:r>
              <a:rPr lang="en-GB" sz="2000" dirty="0" smtClean="0"/>
              <a:t>Alfven Waves and </a:t>
            </a:r>
            <a:br>
              <a:rPr lang="en-GB" sz="2000" dirty="0" smtClean="0"/>
            </a:br>
            <a:r>
              <a:rPr lang="en-GB" sz="2000" dirty="0" smtClean="0"/>
              <a:t>Magnetic simulations</a:t>
            </a:r>
            <a:br>
              <a:rPr lang="en-GB" sz="2000" dirty="0" smtClean="0"/>
            </a:br>
            <a:r>
              <a:rPr lang="en-GB" sz="2000" dirty="0" smtClean="0"/>
              <a:t/>
            </a:r>
            <a:br>
              <a:rPr lang="en-GB" sz="2000" dirty="0" smtClean="0"/>
            </a:br>
            <a:r>
              <a:rPr lang="en-GB" sz="2000" dirty="0" smtClean="0"/>
              <a:t>SOT, XRT, TRACE</a:t>
            </a:r>
            <a:br>
              <a:rPr lang="en-GB" sz="2000" dirty="0" smtClean="0"/>
            </a:br>
            <a:endParaRPr lang="en-GB" sz="2000" dirty="0"/>
          </a:p>
        </p:txBody>
      </p:sp>
      <p:sp>
        <p:nvSpPr>
          <p:cNvPr id="5" name="Title 1"/>
          <p:cNvSpPr txBox="1">
            <a:spLocks/>
          </p:cNvSpPr>
          <p:nvPr/>
        </p:nvSpPr>
        <p:spPr bwMode="auto">
          <a:xfrm>
            <a:off x="609600" y="21429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2500" dirty="0" smtClean="0">
                <a:solidFill>
                  <a:srgbClr val="FF0000"/>
                </a:solidFill>
                <a:ea typeface="+mj-ea"/>
                <a:cs typeface="+mj-cs"/>
              </a:rPr>
              <a:t>Where is reconnection seen on the Sun?</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sz="2500" dirty="0" smtClean="0">
                <a:solidFill>
                  <a:srgbClr val="FF0000"/>
                </a:solidFill>
                <a:ea typeface="+mj-ea"/>
                <a:cs typeface="+mj-cs"/>
              </a:rPr>
              <a:t>Everywhere and Nowhere...</a:t>
            </a:r>
            <a:endParaRPr kumimoji="0" lang="en-GB" sz="2500" b="0" i="0" u="none" strike="noStrike" kern="1200" cap="none" spc="0" normalizeH="0" baseline="0" noProof="0" dirty="0" smtClean="0">
              <a:ln>
                <a:noFill/>
              </a:ln>
              <a:solidFill>
                <a:srgbClr val="FF0000"/>
              </a:solidFill>
              <a:effectLst/>
              <a:uLnTx/>
              <a:uFillTx/>
              <a:latin typeface="Arial" charset="0"/>
              <a:ea typeface="+mj-ea"/>
              <a:cs typeface="+mj-cs"/>
            </a:endParaRPr>
          </a:p>
        </p:txBody>
      </p:sp>
      <p:pic>
        <p:nvPicPr>
          <p:cNvPr id="334850" name="Picture 2"/>
          <p:cNvPicPr>
            <a:picLocks noChangeAspect="1" noChangeArrowheads="1"/>
          </p:cNvPicPr>
          <p:nvPr/>
        </p:nvPicPr>
        <p:blipFill>
          <a:blip r:embed="rId2"/>
          <a:srcRect/>
          <a:stretch>
            <a:fillRect/>
          </a:stretch>
        </p:blipFill>
        <p:spPr bwMode="auto">
          <a:xfrm>
            <a:off x="-214346" y="1142984"/>
            <a:ext cx="6643734" cy="57864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4744" y="3286124"/>
            <a:ext cx="8229600" cy="1143000"/>
          </a:xfrm>
        </p:spPr>
        <p:txBody>
          <a:bodyPr>
            <a:normAutofit fontScale="90000"/>
          </a:bodyPr>
          <a:lstStyle/>
          <a:p>
            <a:r>
              <a:rPr lang="en-GB" sz="2000" dirty="0" err="1" smtClean="0"/>
              <a:t>Nishizuka</a:t>
            </a:r>
            <a:r>
              <a:rPr lang="en-GB" sz="2000" dirty="0" smtClean="0"/>
              <a:t> et al</a:t>
            </a:r>
            <a:br>
              <a:rPr lang="en-GB" sz="2000" dirty="0" smtClean="0"/>
            </a:br>
            <a:r>
              <a:rPr lang="en-GB" sz="2000" dirty="0" smtClean="0"/>
              <a:t>(2008), ApJL</a:t>
            </a:r>
            <a:br>
              <a:rPr lang="en-GB" sz="2000" dirty="0" smtClean="0"/>
            </a:br>
            <a:r>
              <a:rPr lang="en-GB" sz="2000" dirty="0" smtClean="0"/>
              <a:t/>
            </a:r>
            <a:br>
              <a:rPr lang="en-GB" sz="2000" dirty="0" smtClean="0"/>
            </a:br>
            <a:r>
              <a:rPr lang="en-GB" sz="2000" dirty="0" smtClean="0"/>
              <a:t/>
            </a:r>
            <a:br>
              <a:rPr lang="en-GB" sz="2000" dirty="0" smtClean="0"/>
            </a:br>
            <a:r>
              <a:rPr lang="en-GB" sz="2000" dirty="0" smtClean="0"/>
              <a:t/>
            </a:r>
            <a:br>
              <a:rPr lang="en-GB" sz="2000" dirty="0" smtClean="0"/>
            </a:br>
            <a:r>
              <a:rPr lang="en-GB" sz="2000" dirty="0" smtClean="0"/>
              <a:t>Evidence of propagating</a:t>
            </a:r>
            <a:br>
              <a:rPr lang="en-GB" sz="2000" dirty="0" smtClean="0"/>
            </a:br>
            <a:r>
              <a:rPr lang="en-GB" sz="2000" dirty="0" smtClean="0"/>
              <a:t>Alfven Waves and </a:t>
            </a:r>
            <a:br>
              <a:rPr lang="en-GB" sz="2000" dirty="0" smtClean="0"/>
            </a:br>
            <a:r>
              <a:rPr lang="en-GB" sz="2000" dirty="0" smtClean="0"/>
              <a:t>Magnetic simulations</a:t>
            </a:r>
            <a:br>
              <a:rPr lang="en-GB" sz="2000" dirty="0" smtClean="0"/>
            </a:br>
            <a:r>
              <a:rPr lang="en-GB" sz="2000" dirty="0" smtClean="0"/>
              <a:t/>
            </a:r>
            <a:br>
              <a:rPr lang="en-GB" sz="2000" dirty="0" smtClean="0"/>
            </a:br>
            <a:r>
              <a:rPr lang="en-GB" sz="2000" dirty="0" smtClean="0"/>
              <a:t>SOT, XRT, TRACE</a:t>
            </a:r>
            <a:br>
              <a:rPr lang="en-GB" sz="2000" dirty="0" smtClean="0"/>
            </a:br>
            <a:endParaRPr lang="en-GB" sz="2000" dirty="0"/>
          </a:p>
        </p:txBody>
      </p:sp>
      <p:sp>
        <p:nvSpPr>
          <p:cNvPr id="5" name="Title 1"/>
          <p:cNvSpPr txBox="1">
            <a:spLocks/>
          </p:cNvSpPr>
          <p:nvPr/>
        </p:nvSpPr>
        <p:spPr bwMode="auto">
          <a:xfrm>
            <a:off x="609600" y="21429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2500" dirty="0" smtClean="0">
                <a:solidFill>
                  <a:srgbClr val="FF0000"/>
                </a:solidFill>
                <a:ea typeface="+mj-ea"/>
                <a:cs typeface="+mj-cs"/>
              </a:rPr>
              <a:t>Where is reconnection seen on the Sun?</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sz="2500" dirty="0" smtClean="0">
                <a:solidFill>
                  <a:srgbClr val="FF0000"/>
                </a:solidFill>
                <a:ea typeface="+mj-ea"/>
                <a:cs typeface="+mj-cs"/>
              </a:rPr>
              <a:t>Everywhere and Nowhere...</a:t>
            </a:r>
            <a:endParaRPr kumimoji="0" lang="en-GB" sz="2500" b="0" i="0" u="none" strike="noStrike" kern="1200" cap="none" spc="0" normalizeH="0" baseline="0" noProof="0" dirty="0" smtClean="0">
              <a:ln>
                <a:noFill/>
              </a:ln>
              <a:solidFill>
                <a:srgbClr val="FF0000"/>
              </a:solidFill>
              <a:effectLst/>
              <a:uLnTx/>
              <a:uFillTx/>
              <a:latin typeface="Arial" charset="0"/>
              <a:ea typeface="+mj-ea"/>
              <a:cs typeface="+mj-cs"/>
            </a:endParaRPr>
          </a:p>
        </p:txBody>
      </p:sp>
      <p:pic>
        <p:nvPicPr>
          <p:cNvPr id="334850" name="Picture 2"/>
          <p:cNvPicPr>
            <a:picLocks noChangeAspect="1" noChangeArrowheads="1"/>
          </p:cNvPicPr>
          <p:nvPr/>
        </p:nvPicPr>
        <p:blipFill>
          <a:blip r:embed="rId2"/>
          <a:srcRect/>
          <a:stretch>
            <a:fillRect/>
          </a:stretch>
        </p:blipFill>
        <p:spPr bwMode="auto">
          <a:xfrm>
            <a:off x="-214346" y="1142984"/>
            <a:ext cx="6643734" cy="5786454"/>
          </a:xfrm>
          <a:prstGeom prst="rect">
            <a:avLst/>
          </a:prstGeom>
          <a:noFill/>
          <a:ln w="9525">
            <a:noFill/>
            <a:miter lim="800000"/>
            <a:headEnd/>
            <a:tailEnd/>
          </a:ln>
          <a:effectLst/>
        </p:spPr>
      </p:pic>
      <p:pic>
        <p:nvPicPr>
          <p:cNvPr id="335874" name="Picture 2"/>
          <p:cNvPicPr>
            <a:picLocks noChangeAspect="1" noChangeArrowheads="1"/>
          </p:cNvPicPr>
          <p:nvPr/>
        </p:nvPicPr>
        <p:blipFill>
          <a:blip r:embed="rId3"/>
          <a:srcRect/>
          <a:stretch>
            <a:fillRect/>
          </a:stretch>
        </p:blipFill>
        <p:spPr bwMode="auto">
          <a:xfrm>
            <a:off x="2048347" y="3057530"/>
            <a:ext cx="7024247" cy="2657486"/>
          </a:xfrm>
          <a:prstGeom prst="rect">
            <a:avLst/>
          </a:prstGeom>
          <a:noFill/>
          <a:ln w="38100">
            <a:solidFill>
              <a:srgbClr val="FF0000"/>
            </a:solidFill>
            <a:miter lim="800000"/>
            <a:headEnd/>
            <a:tailEnd/>
          </a:ln>
          <a:effec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p:cNvPicPr>
            <a:picLocks noChangeAspect="1" noChangeArrowheads="1"/>
          </p:cNvPicPr>
          <p:nvPr/>
        </p:nvPicPr>
        <p:blipFill>
          <a:blip r:embed="rId2"/>
          <a:srcRect/>
          <a:stretch>
            <a:fillRect/>
          </a:stretch>
        </p:blipFill>
        <p:spPr bwMode="auto">
          <a:xfrm>
            <a:off x="4629767" y="4500570"/>
            <a:ext cx="4371390" cy="2071702"/>
          </a:xfrm>
          <a:prstGeom prst="rect">
            <a:avLst/>
          </a:prstGeom>
          <a:noFill/>
          <a:ln w="38100">
            <a:solidFill>
              <a:srgbClr val="FF0000"/>
            </a:solidFill>
            <a:miter lim="800000"/>
            <a:headEnd/>
            <a:tailEnd/>
          </a:ln>
          <a:effectLst/>
        </p:spPr>
      </p:pic>
      <p:pic>
        <p:nvPicPr>
          <p:cNvPr id="336899" name="Picture 3"/>
          <p:cNvPicPr>
            <a:picLocks noChangeAspect="1" noChangeArrowheads="1"/>
          </p:cNvPicPr>
          <p:nvPr/>
        </p:nvPicPr>
        <p:blipFill>
          <a:blip r:embed="rId3"/>
          <a:srcRect/>
          <a:stretch>
            <a:fillRect/>
          </a:stretch>
        </p:blipFill>
        <p:spPr bwMode="auto">
          <a:xfrm>
            <a:off x="-32" y="71414"/>
            <a:ext cx="8220075" cy="4152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Flux emergence</a:t>
            </a:r>
            <a:endParaRPr lang="en-GB" dirty="0"/>
          </a:p>
        </p:txBody>
      </p:sp>
      <p:sp>
        <p:nvSpPr>
          <p:cNvPr id="4" name="TextBox 3"/>
          <p:cNvSpPr txBox="1"/>
          <p:nvPr/>
        </p:nvSpPr>
        <p:spPr>
          <a:xfrm>
            <a:off x="428596" y="1714488"/>
            <a:ext cx="8501122" cy="2431435"/>
          </a:xfrm>
          <a:prstGeom prst="rect">
            <a:avLst/>
          </a:prstGeom>
          <a:noFill/>
        </p:spPr>
        <p:txBody>
          <a:bodyPr wrap="square" rtlCol="0">
            <a:spAutoFit/>
          </a:bodyPr>
          <a:lstStyle/>
          <a:p>
            <a:r>
              <a:rPr lang="en-GB" sz="1900" dirty="0" smtClean="0"/>
              <a:t>Magnetic field is continuously emerging on the Sun over a range of scales.</a:t>
            </a:r>
          </a:p>
          <a:p>
            <a:pPr>
              <a:buFont typeface="Arial" pitchFamily="34" charset="0"/>
              <a:buChar char="•"/>
            </a:pPr>
            <a:r>
              <a:rPr lang="en-GB" sz="1900" dirty="0" smtClean="0"/>
              <a:t>  Magnetic flux tubes (</a:t>
            </a:r>
            <a:r>
              <a:rPr lang="en-GB" sz="1900" dirty="0" err="1" smtClean="0"/>
              <a:t>tachocline</a:t>
            </a:r>
            <a:r>
              <a:rPr lang="en-GB" sz="1900" dirty="0" smtClean="0"/>
              <a:t>) rise buoyantly through CZ.</a:t>
            </a:r>
          </a:p>
          <a:p>
            <a:pPr>
              <a:buFont typeface="Arial" pitchFamily="34" charset="0"/>
              <a:buChar char="•"/>
            </a:pPr>
            <a:r>
              <a:rPr lang="en-GB" sz="1900" dirty="0" smtClean="0"/>
              <a:t>  At photosphere, buoyant rise ends.</a:t>
            </a:r>
          </a:p>
          <a:p>
            <a:pPr>
              <a:buFont typeface="Arial" pitchFamily="34" charset="0"/>
              <a:buChar char="•"/>
            </a:pPr>
            <a:r>
              <a:rPr lang="en-GB" sz="1900" dirty="0" smtClean="0"/>
              <a:t>  Magnetic buoyancy instability allows flux to penetrate into atmosphere.</a:t>
            </a:r>
          </a:p>
          <a:p>
            <a:pPr>
              <a:buFont typeface="Arial" pitchFamily="34" charset="0"/>
              <a:buChar char="•"/>
            </a:pPr>
            <a:r>
              <a:rPr lang="en-GB" sz="1900" dirty="0" smtClean="0"/>
              <a:t>  Subsequent evolution: properties initial tube, environment, pre-exist field.</a:t>
            </a:r>
          </a:p>
          <a:p>
            <a:r>
              <a:rPr lang="en-GB" sz="1900" dirty="0" smtClean="0"/>
              <a:t>(short-term) evolution well described in literature.</a:t>
            </a:r>
          </a:p>
          <a:p>
            <a:endParaRPr lang="en-GB" sz="1900" dirty="0" smtClean="0"/>
          </a:p>
          <a:p>
            <a:endParaRPr lang="en-GB" sz="1900" dirty="0"/>
          </a:p>
        </p:txBody>
      </p:sp>
      <p:sp>
        <p:nvSpPr>
          <p:cNvPr id="6" name="TextBox 5"/>
          <p:cNvSpPr txBox="1"/>
          <p:nvPr/>
        </p:nvSpPr>
        <p:spPr>
          <a:xfrm>
            <a:off x="285720" y="4357694"/>
            <a:ext cx="8130752" cy="1061829"/>
          </a:xfrm>
          <a:prstGeom prst="rect">
            <a:avLst/>
          </a:prstGeom>
          <a:noFill/>
        </p:spPr>
        <p:txBody>
          <a:bodyPr wrap="none" rtlCol="0">
            <a:spAutoFit/>
          </a:bodyPr>
          <a:lstStyle/>
          <a:p>
            <a:r>
              <a:rPr lang="en-GB" dirty="0" smtClean="0"/>
              <a:t>Buried flux tube set in radial force balance and thermal equilibrium.</a:t>
            </a:r>
          </a:p>
          <a:p>
            <a:r>
              <a:rPr lang="en-GB" dirty="0" smtClean="0"/>
              <a:t>Thus, a density difference exists and so tube is buoyant relative to</a:t>
            </a:r>
          </a:p>
          <a:p>
            <a:r>
              <a:rPr lang="en-GB" dirty="0" smtClean="0"/>
              <a:t>surroundings (at start, will rise bodily upwards).</a:t>
            </a:r>
            <a:endParaRPr lang="en-GB"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p:txBody>
          <a:bodyPr/>
          <a:lstStyle/>
          <a:p>
            <a:endParaRPr lang="en-GB"/>
          </a:p>
        </p:txBody>
      </p:sp>
      <p:sp>
        <p:nvSpPr>
          <p:cNvPr id="4" name="Content Placeholder 3"/>
          <p:cNvSpPr>
            <a:spLocks noGrp="1"/>
          </p:cNvSpPr>
          <p:nvPr>
            <p:ph sz="quarter" idx="2"/>
          </p:nvPr>
        </p:nvSpPr>
        <p:spPr/>
        <p:txBody>
          <a:bodyPr/>
          <a:lstStyle/>
          <a:p>
            <a:endParaRPr lang="en-GB"/>
          </a:p>
        </p:txBody>
      </p:sp>
      <p:sp>
        <p:nvSpPr>
          <p:cNvPr id="5" name="Content Placeholder 4"/>
          <p:cNvSpPr>
            <a:spLocks noGrp="1"/>
          </p:cNvSpPr>
          <p:nvPr>
            <p:ph sz="quarter" idx="3"/>
          </p:nvPr>
        </p:nvSpPr>
        <p:spPr/>
        <p:txBody>
          <a:bodyPr/>
          <a:lstStyle/>
          <a:p>
            <a:endParaRPr lang="en-GB"/>
          </a:p>
        </p:txBody>
      </p:sp>
      <p:pic>
        <p:nvPicPr>
          <p:cNvPr id="6" name="Picture 5" descr="Fig1b.jpg"/>
          <p:cNvPicPr>
            <a:picLocks noChangeAspect="1"/>
          </p:cNvPicPr>
          <p:nvPr/>
        </p:nvPicPr>
        <p:blipFill>
          <a:blip r:embed="rId2"/>
          <a:stretch>
            <a:fillRect/>
          </a:stretch>
        </p:blipFill>
        <p:spPr>
          <a:xfrm>
            <a:off x="78297" y="571480"/>
            <a:ext cx="8994297" cy="5572164"/>
          </a:xfrm>
          <a:prstGeom prst="rect">
            <a:avLst/>
          </a:prstGeom>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vie_AZ.mpeg">
            <a:hlinkClick r:id="" action="ppaction://media"/>
          </p:cNvPr>
          <p:cNvPicPr>
            <a:picLocks noRot="1" noChangeAspect="1"/>
          </p:cNvPicPr>
          <p:nvPr>
            <a:videoFile r:link="rId1"/>
          </p:nvPr>
        </p:nvPicPr>
        <p:blipFill>
          <a:blip r:embed="rId3"/>
          <a:stretch>
            <a:fillRect/>
          </a:stretch>
        </p:blipFill>
        <p:spPr>
          <a:xfrm>
            <a:off x="285720" y="285728"/>
            <a:ext cx="8601136" cy="614366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3"/>
          <p:cNvSpPr>
            <a:spLocks noGrp="1" noChangeArrowheads="1"/>
          </p:cNvSpPr>
          <p:nvPr>
            <p:ph type="body" sz="half" idx="1"/>
          </p:nvPr>
        </p:nvSpPr>
        <p:spPr>
          <a:xfrm>
            <a:off x="468313" y="1214438"/>
            <a:ext cx="8280400" cy="4114800"/>
          </a:xfrm>
        </p:spPr>
        <p:txBody>
          <a:bodyPr/>
          <a:lstStyle/>
          <a:p>
            <a:pPr eaLnBrk="1" hangingPunct="1"/>
            <a:r>
              <a:rPr lang="en-GB" sz="2000" dirty="0" smtClean="0">
                <a:latin typeface="Arial" pitchFamily="34" charset="0"/>
                <a:cs typeface="Arial" pitchFamily="34" charset="0"/>
              </a:rPr>
              <a:t>Consider wave propagation near to equilibrium magnetic field – simple 2D X-point.</a:t>
            </a:r>
          </a:p>
        </p:txBody>
      </p:sp>
      <p:sp>
        <p:nvSpPr>
          <p:cNvPr id="2053" name="Text Box 8"/>
          <p:cNvSpPr txBox="1">
            <a:spLocks noChangeArrowheads="1"/>
          </p:cNvSpPr>
          <p:nvPr/>
        </p:nvSpPr>
        <p:spPr bwMode="auto">
          <a:xfrm>
            <a:off x="5435600" y="3070225"/>
            <a:ext cx="3313113" cy="1323439"/>
          </a:xfrm>
          <a:prstGeom prst="rect">
            <a:avLst/>
          </a:prstGeom>
          <a:noFill/>
          <a:ln w="9525">
            <a:noFill/>
            <a:miter lim="800000"/>
            <a:headEnd/>
            <a:tailEnd/>
          </a:ln>
        </p:spPr>
        <p:txBody>
          <a:bodyPr>
            <a:spAutoFit/>
          </a:bodyPr>
          <a:lstStyle/>
          <a:p>
            <a:r>
              <a:rPr lang="en-GB" sz="2000" dirty="0">
                <a:latin typeface="Arial" pitchFamily="34" charset="0"/>
                <a:cs typeface="Arial" pitchFamily="34" charset="0"/>
              </a:rPr>
              <a:t>Idea is to send in wave pulse from top boundary, and see (and explain!) what happens.</a:t>
            </a:r>
          </a:p>
        </p:txBody>
      </p:sp>
      <p:pic>
        <p:nvPicPr>
          <p:cNvPr id="2054" name="Picture 38" descr="Bfield.eps"/>
          <p:cNvPicPr>
            <a:picLocks noChangeAspect="1"/>
          </p:cNvPicPr>
          <p:nvPr/>
        </p:nvPicPr>
        <p:blipFill>
          <a:blip r:embed="rId3"/>
          <a:srcRect/>
          <a:stretch>
            <a:fillRect/>
          </a:stretch>
        </p:blipFill>
        <p:spPr bwMode="auto">
          <a:xfrm>
            <a:off x="395288" y="2673350"/>
            <a:ext cx="4319587" cy="4184650"/>
          </a:xfrm>
          <a:prstGeom prst="rect">
            <a:avLst/>
          </a:prstGeom>
          <a:noFill/>
          <a:ln w="9525">
            <a:noFill/>
            <a:miter lim="800000"/>
            <a:headEnd/>
            <a:tailEnd/>
          </a:ln>
        </p:spPr>
      </p:pic>
      <p:grpSp>
        <p:nvGrpSpPr>
          <p:cNvPr id="2" name="Group 39"/>
          <p:cNvGrpSpPr>
            <a:grpSpLocks/>
          </p:cNvGrpSpPr>
          <p:nvPr/>
        </p:nvGrpSpPr>
        <p:grpSpPr bwMode="auto">
          <a:xfrm>
            <a:off x="1362075" y="2349500"/>
            <a:ext cx="3335338" cy="342900"/>
            <a:chOff x="1389063" y="2827335"/>
            <a:chExt cx="2989261" cy="315913"/>
          </a:xfrm>
        </p:grpSpPr>
        <p:sp>
          <p:nvSpPr>
            <p:cNvPr id="2064" name="Line 10"/>
            <p:cNvSpPr>
              <a:spLocks noChangeShapeType="1"/>
            </p:cNvSpPr>
            <p:nvPr/>
          </p:nvSpPr>
          <p:spPr bwMode="auto">
            <a:xfrm>
              <a:off x="1389063" y="3143248"/>
              <a:ext cx="2989261" cy="0"/>
            </a:xfrm>
            <a:prstGeom prst="line">
              <a:avLst/>
            </a:prstGeom>
            <a:noFill/>
            <a:ln w="38100">
              <a:solidFill>
                <a:srgbClr val="3333FF"/>
              </a:solidFill>
              <a:round/>
              <a:headEnd/>
              <a:tailEnd/>
            </a:ln>
          </p:spPr>
          <p:txBody>
            <a:bodyPr wrap="none"/>
            <a:lstStyle/>
            <a:p>
              <a:endParaRPr lang="en-GB"/>
            </a:p>
          </p:txBody>
        </p:sp>
        <p:sp>
          <p:nvSpPr>
            <p:cNvPr id="2065" name="Line 11"/>
            <p:cNvSpPr>
              <a:spLocks noChangeShapeType="1"/>
            </p:cNvSpPr>
            <p:nvPr/>
          </p:nvSpPr>
          <p:spPr bwMode="auto">
            <a:xfrm>
              <a:off x="1942213" y="2827335"/>
              <a:ext cx="0" cy="287338"/>
            </a:xfrm>
            <a:prstGeom prst="line">
              <a:avLst/>
            </a:prstGeom>
            <a:noFill/>
            <a:ln w="28575">
              <a:solidFill>
                <a:srgbClr val="3333FF"/>
              </a:solidFill>
              <a:round/>
              <a:headEnd/>
              <a:tailEnd type="triangle" w="med" len="med"/>
            </a:ln>
          </p:spPr>
          <p:txBody>
            <a:bodyPr wrap="none"/>
            <a:lstStyle/>
            <a:p>
              <a:endParaRPr lang="en-GB"/>
            </a:p>
          </p:txBody>
        </p:sp>
        <p:sp>
          <p:nvSpPr>
            <p:cNvPr id="2066" name="Line 12"/>
            <p:cNvSpPr>
              <a:spLocks noChangeShapeType="1"/>
            </p:cNvSpPr>
            <p:nvPr/>
          </p:nvSpPr>
          <p:spPr bwMode="auto">
            <a:xfrm>
              <a:off x="2890929" y="2827335"/>
              <a:ext cx="0" cy="287338"/>
            </a:xfrm>
            <a:prstGeom prst="line">
              <a:avLst/>
            </a:prstGeom>
            <a:noFill/>
            <a:ln w="28575">
              <a:solidFill>
                <a:srgbClr val="3333FF"/>
              </a:solidFill>
              <a:round/>
              <a:headEnd/>
              <a:tailEnd type="triangle" w="med" len="med"/>
            </a:ln>
          </p:spPr>
          <p:txBody>
            <a:bodyPr wrap="none"/>
            <a:lstStyle/>
            <a:p>
              <a:endParaRPr lang="en-GB"/>
            </a:p>
          </p:txBody>
        </p:sp>
        <p:sp>
          <p:nvSpPr>
            <p:cNvPr id="2067" name="Line 13"/>
            <p:cNvSpPr>
              <a:spLocks noChangeShapeType="1"/>
            </p:cNvSpPr>
            <p:nvPr/>
          </p:nvSpPr>
          <p:spPr bwMode="auto">
            <a:xfrm>
              <a:off x="3853495" y="2827335"/>
              <a:ext cx="0" cy="287338"/>
            </a:xfrm>
            <a:prstGeom prst="line">
              <a:avLst/>
            </a:prstGeom>
            <a:noFill/>
            <a:ln w="28575">
              <a:solidFill>
                <a:srgbClr val="3333FF"/>
              </a:solidFill>
              <a:round/>
              <a:headEnd/>
              <a:tailEnd type="triangle" w="med" len="med"/>
            </a:ln>
          </p:spPr>
          <p:txBody>
            <a:bodyPr wrap="none"/>
            <a:lstStyle/>
            <a:p>
              <a:endParaRPr lang="en-GB"/>
            </a:p>
          </p:txBody>
        </p:sp>
      </p:grpSp>
      <p:sp>
        <p:nvSpPr>
          <p:cNvPr id="2056" name="Oval 14"/>
          <p:cNvSpPr>
            <a:spLocks noChangeArrowheads="1"/>
          </p:cNvSpPr>
          <p:nvPr/>
        </p:nvSpPr>
        <p:spPr bwMode="auto">
          <a:xfrm>
            <a:off x="6443663" y="4508500"/>
            <a:ext cx="865187" cy="1873250"/>
          </a:xfrm>
          <a:prstGeom prst="ellipse">
            <a:avLst/>
          </a:prstGeom>
          <a:solidFill>
            <a:schemeClr val="bg1"/>
          </a:solidFill>
          <a:ln w="9525" algn="ctr">
            <a:solidFill>
              <a:srgbClr val="FF0000"/>
            </a:solidFill>
            <a:round/>
            <a:headEnd/>
            <a:tailEnd/>
          </a:ln>
        </p:spPr>
        <p:txBody>
          <a:bodyPr wrap="none" anchor="ctr"/>
          <a:lstStyle/>
          <a:p>
            <a:endParaRPr lang="en-US"/>
          </a:p>
        </p:txBody>
      </p:sp>
      <p:sp>
        <p:nvSpPr>
          <p:cNvPr id="2057" name="Rectangle 15"/>
          <p:cNvSpPr>
            <a:spLocks noChangeArrowheads="1"/>
          </p:cNvSpPr>
          <p:nvPr/>
        </p:nvSpPr>
        <p:spPr bwMode="auto">
          <a:xfrm>
            <a:off x="6300788" y="5305425"/>
            <a:ext cx="1150937" cy="1147763"/>
          </a:xfrm>
          <a:prstGeom prst="rect">
            <a:avLst/>
          </a:prstGeom>
          <a:solidFill>
            <a:schemeClr val="bg1"/>
          </a:solidFill>
          <a:ln w="9525" algn="ctr">
            <a:noFill/>
            <a:miter lim="800000"/>
            <a:headEnd/>
            <a:tailEnd/>
          </a:ln>
        </p:spPr>
        <p:txBody>
          <a:bodyPr wrap="none" anchor="ctr"/>
          <a:lstStyle/>
          <a:p>
            <a:endParaRPr lang="en-US"/>
          </a:p>
        </p:txBody>
      </p:sp>
      <p:sp>
        <p:nvSpPr>
          <p:cNvPr id="2058" name="Line 16"/>
          <p:cNvSpPr>
            <a:spLocks noChangeShapeType="1"/>
          </p:cNvSpPr>
          <p:nvPr/>
        </p:nvSpPr>
        <p:spPr bwMode="auto">
          <a:xfrm flipH="1">
            <a:off x="5940425" y="5300663"/>
            <a:ext cx="503238" cy="0"/>
          </a:xfrm>
          <a:prstGeom prst="line">
            <a:avLst/>
          </a:prstGeom>
          <a:noFill/>
          <a:ln w="9525">
            <a:solidFill>
              <a:srgbClr val="FF0000"/>
            </a:solidFill>
            <a:round/>
            <a:headEnd/>
            <a:tailEnd/>
          </a:ln>
        </p:spPr>
        <p:txBody>
          <a:bodyPr/>
          <a:lstStyle/>
          <a:p>
            <a:endParaRPr lang="en-GB"/>
          </a:p>
        </p:txBody>
      </p:sp>
      <p:sp>
        <p:nvSpPr>
          <p:cNvPr id="2059" name="Line 17"/>
          <p:cNvSpPr>
            <a:spLocks noChangeShapeType="1"/>
          </p:cNvSpPr>
          <p:nvPr/>
        </p:nvSpPr>
        <p:spPr bwMode="auto">
          <a:xfrm>
            <a:off x="7308850" y="5300663"/>
            <a:ext cx="503238" cy="0"/>
          </a:xfrm>
          <a:prstGeom prst="line">
            <a:avLst/>
          </a:prstGeom>
          <a:noFill/>
          <a:ln w="9525">
            <a:solidFill>
              <a:srgbClr val="FF0000"/>
            </a:solidFill>
            <a:round/>
            <a:headEnd/>
            <a:tailEnd/>
          </a:ln>
        </p:spPr>
        <p:txBody>
          <a:bodyPr/>
          <a:lstStyle/>
          <a:p>
            <a:endParaRPr lang="en-GB"/>
          </a:p>
        </p:txBody>
      </p:sp>
      <p:sp>
        <p:nvSpPr>
          <p:cNvPr id="2060" name="Line 18"/>
          <p:cNvSpPr>
            <a:spLocks noChangeShapeType="1"/>
          </p:cNvSpPr>
          <p:nvPr/>
        </p:nvSpPr>
        <p:spPr bwMode="auto">
          <a:xfrm>
            <a:off x="7451725" y="4868863"/>
            <a:ext cx="288925" cy="0"/>
          </a:xfrm>
          <a:prstGeom prst="line">
            <a:avLst/>
          </a:prstGeom>
          <a:noFill/>
          <a:ln w="57150">
            <a:solidFill>
              <a:schemeClr val="hlink"/>
            </a:solidFill>
            <a:round/>
            <a:headEnd/>
            <a:tailEnd type="triangle" w="med" len="med"/>
          </a:ln>
        </p:spPr>
        <p:txBody>
          <a:bodyPr/>
          <a:lstStyle/>
          <a:p>
            <a:endParaRPr lang="en-GB"/>
          </a:p>
        </p:txBody>
      </p:sp>
      <p:sp>
        <p:nvSpPr>
          <p:cNvPr id="2061" name="Rectangle 19"/>
          <p:cNvSpPr>
            <a:spLocks noChangeArrowheads="1"/>
          </p:cNvSpPr>
          <p:nvPr/>
        </p:nvSpPr>
        <p:spPr bwMode="auto">
          <a:xfrm>
            <a:off x="5940425" y="4437063"/>
            <a:ext cx="1871663" cy="2087562"/>
          </a:xfrm>
          <a:prstGeom prst="rect">
            <a:avLst/>
          </a:prstGeom>
          <a:solidFill>
            <a:schemeClr val="bg1">
              <a:alpha val="25098"/>
            </a:schemeClr>
          </a:solidFill>
          <a:ln w="9525" algn="ctr">
            <a:noFill/>
            <a:miter lim="800000"/>
            <a:headEnd/>
            <a:tailEnd/>
          </a:ln>
        </p:spPr>
        <p:txBody>
          <a:bodyPr wrap="none" anchor="ctr"/>
          <a:lstStyle/>
          <a:p>
            <a:endParaRPr lang="en-US"/>
          </a:p>
        </p:txBody>
      </p:sp>
      <p:graphicFrame>
        <p:nvGraphicFramePr>
          <p:cNvPr id="2050" name="Object 3"/>
          <p:cNvGraphicFramePr>
            <a:graphicFrameLocks noChangeAspect="1"/>
          </p:cNvGraphicFramePr>
          <p:nvPr/>
        </p:nvGraphicFramePr>
        <p:xfrm>
          <a:off x="3635375" y="1700213"/>
          <a:ext cx="2089150" cy="830262"/>
        </p:xfrm>
        <a:graphic>
          <a:graphicData uri="http://schemas.openxmlformats.org/presentationml/2006/ole">
            <p:oleObj spid="_x0000_s88066" name="Equation" r:id="rId4" imgW="990360" imgH="393480" progId="Equation.3">
              <p:embed/>
            </p:oleObj>
          </a:graphicData>
        </a:graphic>
      </p:graphicFrame>
      <p:cxnSp>
        <p:nvCxnSpPr>
          <p:cNvPr id="22" name="Straight Connector 21"/>
          <p:cNvCxnSpPr/>
          <p:nvPr/>
        </p:nvCxnSpPr>
        <p:spPr>
          <a:xfrm rot="5400000" flipH="1" flipV="1">
            <a:off x="1409700" y="2736850"/>
            <a:ext cx="3282950" cy="32448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flipV="1">
            <a:off x="1384300" y="2741613"/>
            <a:ext cx="3271837" cy="324643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2"/>
          <p:cNvSpPr txBox="1">
            <a:spLocks noChangeArrowheads="1"/>
          </p:cNvSpPr>
          <p:nvPr/>
        </p:nvSpPr>
        <p:spPr bwMode="auto">
          <a:xfrm>
            <a:off x="500034" y="-16"/>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500" b="0" i="0" u="none" strike="noStrike" kern="1200" cap="none" spc="0" normalizeH="0" baseline="0" noProof="0" dirty="0" smtClean="0">
                <a:ln>
                  <a:noFill/>
                </a:ln>
                <a:solidFill>
                  <a:srgbClr val="FE0000"/>
                </a:solidFill>
                <a:effectLst/>
                <a:uLnTx/>
                <a:uFillTx/>
                <a:latin typeface="Arial" charset="0"/>
                <a:ea typeface="+mj-ea"/>
                <a:cs typeface="+mj-cs"/>
              </a:rPr>
              <a:t>General</a:t>
            </a:r>
            <a:r>
              <a:rPr kumimoji="0" lang="en-GB" sz="2500" b="0" i="0" u="none" strike="noStrike" kern="1200" cap="none" spc="0" normalizeH="0" noProof="0" dirty="0" smtClean="0">
                <a:ln>
                  <a:noFill/>
                </a:ln>
                <a:solidFill>
                  <a:srgbClr val="FE0000"/>
                </a:solidFill>
                <a:effectLst/>
                <a:uLnTx/>
                <a:uFillTx/>
                <a:latin typeface="Arial" charset="0"/>
                <a:ea typeface="+mj-ea"/>
                <a:cs typeface="+mj-cs"/>
              </a:rPr>
              <a:t> Idea</a:t>
            </a:r>
            <a:endParaRPr kumimoji="0" lang="en-GB" sz="2500" b="0" i="0" u="none" strike="noStrike" kern="1200" cap="none" spc="0" normalizeH="0" baseline="0" noProof="0" dirty="0" smtClean="0">
              <a:ln>
                <a:noFill/>
              </a:ln>
              <a:solidFill>
                <a:srgbClr val="FE0000"/>
              </a:solidFill>
              <a:effectLst/>
              <a:uLnTx/>
              <a:uFillTx/>
              <a:latin typeface="Arial" charset="0"/>
              <a:ea typeface="+mj-ea"/>
              <a:cs typeface="+mj-cs"/>
            </a:endParaRP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000" dirty="0" smtClean="0">
                <a:latin typeface="Arial" pitchFamily="34" charset="0"/>
                <a:cs typeface="Arial" pitchFamily="34" charset="0"/>
              </a:rPr>
              <a:t>Pre-existing field &amp; Murray et al. (2009)</a:t>
            </a:r>
            <a:endParaRPr lang="en-GB" sz="3000" dirty="0">
              <a:latin typeface="Arial" pitchFamily="34" charset="0"/>
              <a:cs typeface="Arial" pitchFamily="34" charset="0"/>
            </a:endParaRPr>
          </a:p>
        </p:txBody>
      </p:sp>
      <p:pic>
        <p:nvPicPr>
          <p:cNvPr id="4" name="Picture 3" descr="Fig1a.jpg"/>
          <p:cNvPicPr>
            <a:picLocks noChangeAspect="1"/>
          </p:cNvPicPr>
          <p:nvPr/>
        </p:nvPicPr>
        <p:blipFill>
          <a:blip r:embed="rId2"/>
          <a:stretch>
            <a:fillRect/>
          </a:stretch>
        </p:blipFill>
        <p:spPr>
          <a:xfrm>
            <a:off x="714348" y="1214422"/>
            <a:ext cx="7527720" cy="5352278"/>
          </a:xfrm>
          <a:prstGeom prst="rect">
            <a:avLst/>
          </a:prstGeom>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000" dirty="0" smtClean="0">
                <a:latin typeface="Arial" pitchFamily="34" charset="0"/>
                <a:cs typeface="Arial" pitchFamily="34" charset="0"/>
              </a:rPr>
              <a:t>Pre-existing field &amp; Murray et al. (2009)</a:t>
            </a:r>
            <a:endParaRPr lang="en-GB" sz="3000" dirty="0">
              <a:latin typeface="Arial" pitchFamily="34" charset="0"/>
              <a:cs typeface="Arial" pitchFamily="34" charset="0"/>
            </a:endParaRPr>
          </a:p>
        </p:txBody>
      </p:sp>
      <p:pic>
        <p:nvPicPr>
          <p:cNvPr id="4" name="Picture 3" descr="Fig1a.jpg"/>
          <p:cNvPicPr>
            <a:picLocks noChangeAspect="1"/>
          </p:cNvPicPr>
          <p:nvPr/>
        </p:nvPicPr>
        <p:blipFill>
          <a:blip r:embed="rId3" cstate="print"/>
          <a:stretch>
            <a:fillRect/>
          </a:stretch>
        </p:blipFill>
        <p:spPr>
          <a:xfrm>
            <a:off x="0" y="1428735"/>
            <a:ext cx="3786183" cy="2692011"/>
          </a:xfrm>
          <a:prstGeom prst="rect">
            <a:avLst/>
          </a:prstGeom>
        </p:spPr>
      </p:pic>
      <p:sp>
        <p:nvSpPr>
          <p:cNvPr id="5" name="TextBox 4"/>
          <p:cNvSpPr txBox="1"/>
          <p:nvPr/>
        </p:nvSpPr>
        <p:spPr>
          <a:xfrm>
            <a:off x="3786182" y="1571612"/>
            <a:ext cx="5429287" cy="4247317"/>
          </a:xfrm>
          <a:prstGeom prst="rect">
            <a:avLst/>
          </a:prstGeom>
          <a:noFill/>
        </p:spPr>
        <p:txBody>
          <a:bodyPr wrap="square" rtlCol="0">
            <a:spAutoFit/>
          </a:bodyPr>
          <a:lstStyle/>
          <a:p>
            <a:r>
              <a:rPr lang="en-GB" sz="2000" dirty="0" smtClean="0"/>
              <a:t>Values taken from Murray et al (2009)</a:t>
            </a:r>
          </a:p>
          <a:p>
            <a:endParaRPr lang="en-GB" sz="2000" dirty="0" smtClean="0"/>
          </a:p>
          <a:p>
            <a:r>
              <a:rPr lang="en-GB" sz="2000" dirty="0" smtClean="0"/>
              <a:t>Pre-existing field = 19.5 G; Zhang et al (2007)</a:t>
            </a:r>
          </a:p>
          <a:p>
            <a:endParaRPr lang="en-GB" dirty="0" smtClean="0"/>
          </a:p>
          <a:p>
            <a:r>
              <a:rPr lang="en-GB" dirty="0" smtClean="0"/>
              <a:t>Initial flux tube:</a:t>
            </a:r>
          </a:p>
          <a:p>
            <a:endParaRPr lang="en-GB" dirty="0" smtClean="0"/>
          </a:p>
          <a:p>
            <a:endParaRPr lang="en-GB" dirty="0" smtClean="0"/>
          </a:p>
          <a:p>
            <a:endParaRPr lang="en-GB" dirty="0" smtClean="0"/>
          </a:p>
          <a:p>
            <a:r>
              <a:rPr lang="en-GB" dirty="0" smtClean="0"/>
              <a:t>Where </a:t>
            </a:r>
            <a:r>
              <a:rPr lang="en-GB" i="1" dirty="0" smtClean="0">
                <a:latin typeface="Times New Roman" pitchFamily="18" charset="0"/>
                <a:cs typeface="Times New Roman" pitchFamily="18" charset="0"/>
              </a:rPr>
              <a:t>B</a:t>
            </a:r>
            <a:r>
              <a:rPr lang="en-GB" i="1" baseline="-25000" dirty="0" smtClean="0">
                <a:latin typeface="Times New Roman" pitchFamily="18" charset="0"/>
                <a:cs typeface="Times New Roman" pitchFamily="18" charset="0"/>
              </a:rPr>
              <a:t>0</a:t>
            </a:r>
            <a:r>
              <a:rPr lang="en-GB" dirty="0" smtClean="0"/>
              <a:t>=3.25 x 10</a:t>
            </a:r>
            <a:r>
              <a:rPr lang="en-GB" baseline="30000" dirty="0" smtClean="0"/>
              <a:t>3</a:t>
            </a:r>
            <a:r>
              <a:rPr lang="en-GB" dirty="0" smtClean="0"/>
              <a:t> G</a:t>
            </a:r>
          </a:p>
          <a:p>
            <a:endParaRPr lang="en-GB" dirty="0" smtClean="0"/>
          </a:p>
          <a:p>
            <a:r>
              <a:rPr lang="en-GB" dirty="0" smtClean="0"/>
              <a:t>(</a:t>
            </a:r>
            <a:r>
              <a:rPr lang="en-GB" i="1" dirty="0" smtClean="0">
                <a:latin typeface="Times New Roman" pitchFamily="18" charset="0"/>
                <a:cs typeface="Times New Roman" pitchFamily="18" charset="0"/>
              </a:rPr>
              <a:t>B</a:t>
            </a:r>
            <a:r>
              <a:rPr lang="en-GB" i="1" baseline="-25000" dirty="0" smtClean="0">
                <a:latin typeface="Times New Roman" pitchFamily="18" charset="0"/>
                <a:cs typeface="Times New Roman" pitchFamily="18" charset="0"/>
              </a:rPr>
              <a:t>0 </a:t>
            </a:r>
            <a:r>
              <a:rPr lang="en-GB" dirty="0" smtClean="0"/>
              <a:t>*=2.5)</a:t>
            </a:r>
          </a:p>
          <a:p>
            <a:endParaRPr lang="en-GB" dirty="0" smtClean="0"/>
          </a:p>
          <a:p>
            <a:endParaRPr lang="en-GB" dirty="0"/>
          </a:p>
        </p:txBody>
      </p:sp>
      <p:graphicFrame>
        <p:nvGraphicFramePr>
          <p:cNvPr id="6" name="Object 5"/>
          <p:cNvGraphicFramePr>
            <a:graphicFrameLocks noChangeAspect="1"/>
          </p:cNvGraphicFramePr>
          <p:nvPr/>
        </p:nvGraphicFramePr>
        <p:xfrm>
          <a:off x="4286248" y="3429000"/>
          <a:ext cx="3143272" cy="500066"/>
        </p:xfrm>
        <a:graphic>
          <a:graphicData uri="http://schemas.openxmlformats.org/presentationml/2006/ole">
            <p:oleObj spid="_x0000_s101378" name="Equation" r:id="rId4" imgW="1676160" imgH="266400" progId="Equation.3">
              <p:embed/>
            </p:oleObj>
          </a:graphicData>
        </a:graphic>
      </p:graphicFrame>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flux_emergence_movie.mpeg">
            <a:hlinkClick r:id="" action="ppaction://media"/>
          </p:cNvPr>
          <p:cNvPicPr>
            <a:picLocks noRot="1" noChangeAspect="1"/>
          </p:cNvPicPr>
          <p:nvPr>
            <a:videoFile r:link="rId1"/>
          </p:nvPr>
        </p:nvPicPr>
        <p:blipFill>
          <a:blip r:embed="rId3"/>
          <a:stretch>
            <a:fillRect/>
          </a:stretch>
        </p:blipFill>
        <p:spPr>
          <a:xfrm>
            <a:off x="-228600" y="-304800"/>
            <a:ext cx="9601200" cy="7467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7224" y="5929330"/>
            <a:ext cx="7758855" cy="415498"/>
          </a:xfrm>
          <a:prstGeom prst="rect">
            <a:avLst/>
          </a:prstGeom>
          <a:noFill/>
        </p:spPr>
        <p:txBody>
          <a:bodyPr wrap="none" rtlCol="0">
            <a:spAutoFit/>
          </a:bodyPr>
          <a:lstStyle/>
          <a:p>
            <a:r>
              <a:rPr lang="en-GB" dirty="0" smtClean="0"/>
              <a:t>Contours of current density overlaid with a selection of </a:t>
            </a:r>
            <a:r>
              <a:rPr lang="en-GB" dirty="0" err="1" smtClean="0"/>
              <a:t>fieldlines</a:t>
            </a:r>
            <a:endParaRPr lang="en-GB" dirty="0"/>
          </a:p>
        </p:txBody>
      </p:sp>
      <p:pic>
        <p:nvPicPr>
          <p:cNvPr id="6" name="Picture 5" descr="Fig2.jpg"/>
          <p:cNvPicPr>
            <a:picLocks noChangeAspect="1"/>
          </p:cNvPicPr>
          <p:nvPr/>
        </p:nvPicPr>
        <p:blipFill>
          <a:blip r:embed="rId2" cstate="print"/>
          <a:stretch>
            <a:fillRect/>
          </a:stretch>
        </p:blipFill>
        <p:spPr>
          <a:xfrm>
            <a:off x="-214314" y="1110611"/>
            <a:ext cx="9501222" cy="4468764"/>
          </a:xfrm>
          <a:prstGeom prst="rect">
            <a:avLst/>
          </a:prstGeom>
        </p:spPr>
      </p:pic>
      <p:sp>
        <p:nvSpPr>
          <p:cNvPr id="7" name="Title 1"/>
          <p:cNvSpPr>
            <a:spLocks noGrp="1"/>
          </p:cNvSpPr>
          <p:nvPr>
            <p:ph type="title"/>
          </p:nvPr>
        </p:nvSpPr>
        <p:spPr>
          <a:xfrm>
            <a:off x="-142908" y="214290"/>
            <a:ext cx="9572692" cy="809644"/>
          </a:xfrm>
        </p:spPr>
        <p:txBody>
          <a:bodyPr/>
          <a:lstStyle/>
          <a:p>
            <a:r>
              <a:rPr lang="en-GB" sz="2200" dirty="0" smtClean="0">
                <a:latin typeface="Arial" pitchFamily="34" charset="0"/>
                <a:cs typeface="Arial" pitchFamily="34" charset="0"/>
              </a:rPr>
              <a:t>Emerging flux compresses pre-existing field, current sheet formation</a:t>
            </a:r>
            <a:endParaRPr lang="en-GB" sz="2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Murray et al. (2009)</a:t>
            </a:r>
            <a:endParaRPr lang="en-GB" dirty="0"/>
          </a:p>
        </p:txBody>
      </p:sp>
      <p:pic>
        <p:nvPicPr>
          <p:cNvPr id="3" name="Picture 2" descr="michelle_emergence.jpg"/>
          <p:cNvPicPr>
            <a:picLocks noChangeAspect="1"/>
          </p:cNvPicPr>
          <p:nvPr/>
        </p:nvPicPr>
        <p:blipFill>
          <a:blip r:embed="rId2"/>
          <a:stretch>
            <a:fillRect/>
          </a:stretch>
        </p:blipFill>
        <p:spPr>
          <a:xfrm>
            <a:off x="0" y="1788795"/>
            <a:ext cx="9144000" cy="3280410"/>
          </a:xfrm>
          <a:prstGeom prst="rect">
            <a:avLst/>
          </a:prstGeom>
        </p:spPr>
      </p:pic>
      <p:sp>
        <p:nvSpPr>
          <p:cNvPr id="4" name="TextBox 3"/>
          <p:cNvSpPr txBox="1"/>
          <p:nvPr/>
        </p:nvSpPr>
        <p:spPr>
          <a:xfrm>
            <a:off x="857224" y="5929330"/>
            <a:ext cx="7758855" cy="415498"/>
          </a:xfrm>
          <a:prstGeom prst="rect">
            <a:avLst/>
          </a:prstGeom>
          <a:noFill/>
        </p:spPr>
        <p:txBody>
          <a:bodyPr wrap="none" rtlCol="0">
            <a:spAutoFit/>
          </a:bodyPr>
          <a:lstStyle/>
          <a:p>
            <a:r>
              <a:rPr lang="en-GB" dirty="0" smtClean="0"/>
              <a:t>Contours of current density overlaid with a selection of </a:t>
            </a:r>
            <a:r>
              <a:rPr lang="en-GB" dirty="0" err="1" smtClean="0"/>
              <a:t>fieldlines</a:t>
            </a:r>
            <a:endParaRPr lang="en-GB" dirty="0"/>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42908" y="214290"/>
            <a:ext cx="9572692" cy="809644"/>
          </a:xfrm>
        </p:spPr>
        <p:txBody>
          <a:bodyPr/>
          <a:lstStyle/>
          <a:p>
            <a:r>
              <a:rPr lang="en-GB" sz="2200" dirty="0" smtClean="0">
                <a:latin typeface="Arial" pitchFamily="34" charset="0"/>
                <a:cs typeface="Arial" pitchFamily="34" charset="0"/>
              </a:rPr>
              <a:t>Oscillatory Reconnection (searching for equilibrium)</a:t>
            </a:r>
            <a:endParaRPr lang="en-GB" sz="2200" dirty="0">
              <a:latin typeface="Arial" pitchFamily="34" charset="0"/>
              <a:cs typeface="Arial" pitchFamily="34" charset="0"/>
            </a:endParaRPr>
          </a:p>
        </p:txBody>
      </p:sp>
      <p:pic>
        <p:nvPicPr>
          <p:cNvPr id="8" name="Picture 7" descr="Fig3a.jpg"/>
          <p:cNvPicPr>
            <a:picLocks noChangeAspect="1"/>
          </p:cNvPicPr>
          <p:nvPr/>
        </p:nvPicPr>
        <p:blipFill>
          <a:blip r:embed="rId2" cstate="print"/>
          <a:stretch>
            <a:fillRect/>
          </a:stretch>
        </p:blipFill>
        <p:spPr>
          <a:xfrm>
            <a:off x="214282" y="928670"/>
            <a:ext cx="7148245" cy="2880000"/>
          </a:xfrm>
          <a:prstGeom prst="rect">
            <a:avLst/>
          </a:prstGeom>
        </p:spPr>
      </p:pic>
      <p:pic>
        <p:nvPicPr>
          <p:cNvPr id="9" name="Picture 8" descr="Fig3b.jpg"/>
          <p:cNvPicPr>
            <a:picLocks noChangeAspect="1"/>
          </p:cNvPicPr>
          <p:nvPr/>
        </p:nvPicPr>
        <p:blipFill>
          <a:blip r:embed="rId3" cstate="print"/>
          <a:stretch>
            <a:fillRect/>
          </a:stretch>
        </p:blipFill>
        <p:spPr>
          <a:xfrm>
            <a:off x="357158" y="3835148"/>
            <a:ext cx="7859553" cy="2880000"/>
          </a:xfrm>
          <a:prstGeom prst="rect">
            <a:avLst/>
          </a:prstGeom>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BE8C523-DF15-437F-ACF3-49562D310432}" type="datetime1">
              <a:rPr lang="en-US" smtClean="0"/>
              <a:pPr/>
              <a:t>3/1/2017</a:t>
            </a:fld>
            <a:endParaRPr lang="en-US"/>
          </a:p>
        </p:txBody>
      </p:sp>
      <p:sp>
        <p:nvSpPr>
          <p:cNvPr id="5" name="Footer Placeholder 4"/>
          <p:cNvSpPr>
            <a:spLocks noGrp="1"/>
          </p:cNvSpPr>
          <p:nvPr>
            <p:ph type="ftr" sz="quarter" idx="11"/>
          </p:nvPr>
        </p:nvSpPr>
        <p:spPr/>
        <p:txBody>
          <a:bodyPr/>
          <a:lstStyle/>
          <a:p>
            <a:r>
              <a:rPr lang="en-GB" smtClean="0"/>
              <a:t>Thurgood, Pontin &amp; McLaughlin (2017) </a:t>
            </a:r>
            <a:endParaRPr lang="en-US"/>
          </a:p>
        </p:txBody>
      </p:sp>
      <p:grpSp>
        <p:nvGrpSpPr>
          <p:cNvPr id="2" name="Group 10"/>
          <p:cNvGrpSpPr/>
          <p:nvPr/>
        </p:nvGrpSpPr>
        <p:grpSpPr>
          <a:xfrm>
            <a:off x="-9525" y="228600"/>
            <a:ext cx="9296400" cy="6400800"/>
            <a:chOff x="3276600" y="1371600"/>
            <a:chExt cx="6172200" cy="4402183"/>
          </a:xfrm>
        </p:grpSpPr>
        <p:pic>
          <p:nvPicPr>
            <p:cNvPr id="6" name="Picture 5" descr="Fig3a.jpg"/>
            <p:cNvPicPr>
              <a:picLocks noChangeAspect="1"/>
            </p:cNvPicPr>
            <p:nvPr/>
          </p:nvPicPr>
          <p:blipFill>
            <a:blip r:embed="rId2" cstate="print"/>
            <a:stretch>
              <a:fillRect/>
            </a:stretch>
          </p:blipFill>
          <p:spPr>
            <a:xfrm>
              <a:off x="3276600" y="1371600"/>
              <a:ext cx="5474994" cy="2205854"/>
            </a:xfrm>
            <a:prstGeom prst="rect">
              <a:avLst/>
            </a:prstGeom>
          </p:spPr>
        </p:pic>
        <p:pic>
          <p:nvPicPr>
            <p:cNvPr id="7" name="Picture 6" descr="Fig3b.jpg"/>
            <p:cNvPicPr>
              <a:picLocks noChangeAspect="1"/>
            </p:cNvPicPr>
            <p:nvPr/>
          </p:nvPicPr>
          <p:blipFill>
            <a:blip r:embed="rId3" cstate="print"/>
            <a:stretch>
              <a:fillRect/>
            </a:stretch>
          </p:blipFill>
          <p:spPr>
            <a:xfrm>
              <a:off x="3429000" y="3567929"/>
              <a:ext cx="6019800" cy="2205854"/>
            </a:xfrm>
            <a:prstGeom prst="rect">
              <a:avLst/>
            </a:prstGeom>
          </p:spPr>
        </p:pic>
      </p:grpSp>
      <p:sp>
        <p:nvSpPr>
          <p:cNvPr id="12" name="Slide Number Placeholder 11"/>
          <p:cNvSpPr>
            <a:spLocks noGrp="1"/>
          </p:cNvSpPr>
          <p:nvPr>
            <p:ph type="sldNum" sz="quarter" idx="12"/>
          </p:nvPr>
        </p:nvSpPr>
        <p:spPr/>
        <p:txBody>
          <a:bodyPr/>
          <a:lstStyle/>
          <a:p>
            <a:fld id="{B6F15528-21DE-4FAA-801E-634DDDAF4B2B}" type="slidenum">
              <a:rPr lang="en-US" smtClean="0"/>
              <a:pPr/>
              <a:t>116</a:t>
            </a:fld>
            <a:endParaRPr lang="en-US"/>
          </a:p>
        </p:txBody>
      </p:sp>
      <p:sp>
        <p:nvSpPr>
          <p:cNvPr id="9" name="Right Arrow 8"/>
          <p:cNvSpPr/>
          <p:nvPr/>
        </p:nvSpPr>
        <p:spPr>
          <a:xfrm rot="18388883">
            <a:off x="2433938" y="995157"/>
            <a:ext cx="1109964" cy="16951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0" name="Right Arrow 9"/>
          <p:cNvSpPr/>
          <p:nvPr/>
        </p:nvSpPr>
        <p:spPr>
          <a:xfrm rot="7571864">
            <a:off x="1212773" y="2470559"/>
            <a:ext cx="1109964" cy="16951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3" name="Right Arrow 12"/>
          <p:cNvSpPr/>
          <p:nvPr/>
        </p:nvSpPr>
        <p:spPr>
          <a:xfrm rot="18388883">
            <a:off x="5177138" y="2545470"/>
            <a:ext cx="1109964" cy="16951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4" name="Right Arrow 13"/>
          <p:cNvSpPr/>
          <p:nvPr/>
        </p:nvSpPr>
        <p:spPr>
          <a:xfrm rot="7440093">
            <a:off x="6150238" y="1206842"/>
            <a:ext cx="1109964" cy="16951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5" name="Right Arrow 14"/>
          <p:cNvSpPr/>
          <p:nvPr/>
        </p:nvSpPr>
        <p:spPr>
          <a:xfrm rot="2335870">
            <a:off x="1123947" y="1206842"/>
            <a:ext cx="1109964" cy="169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ight Arrow 15"/>
          <p:cNvSpPr/>
          <p:nvPr/>
        </p:nvSpPr>
        <p:spPr>
          <a:xfrm rot="13174575">
            <a:off x="2525179" y="2372312"/>
            <a:ext cx="1109964" cy="169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ight Arrow 16"/>
          <p:cNvSpPr/>
          <p:nvPr/>
        </p:nvSpPr>
        <p:spPr>
          <a:xfrm rot="18388883">
            <a:off x="2419045" y="4221869"/>
            <a:ext cx="1109964" cy="16951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8" name="Right Arrow 17"/>
          <p:cNvSpPr/>
          <p:nvPr/>
        </p:nvSpPr>
        <p:spPr>
          <a:xfrm rot="7571864">
            <a:off x="1197880" y="5697271"/>
            <a:ext cx="1109964" cy="16951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9" name="Right Arrow 18"/>
          <p:cNvSpPr/>
          <p:nvPr/>
        </p:nvSpPr>
        <p:spPr>
          <a:xfrm rot="2335870">
            <a:off x="1109054" y="4433554"/>
            <a:ext cx="1109964" cy="169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ight Arrow 19"/>
          <p:cNvSpPr/>
          <p:nvPr/>
        </p:nvSpPr>
        <p:spPr>
          <a:xfrm rot="13174575">
            <a:off x="2510286" y="5599024"/>
            <a:ext cx="1109964" cy="169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ight Arrow 24"/>
          <p:cNvSpPr/>
          <p:nvPr/>
        </p:nvSpPr>
        <p:spPr>
          <a:xfrm rot="13273095">
            <a:off x="4959199" y="1299656"/>
            <a:ext cx="1109964" cy="169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ight Arrow 25"/>
          <p:cNvSpPr/>
          <p:nvPr/>
        </p:nvSpPr>
        <p:spPr>
          <a:xfrm rot="2344871">
            <a:off x="6482457" y="2464127"/>
            <a:ext cx="1109964" cy="169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ight Arrow 26"/>
          <p:cNvSpPr/>
          <p:nvPr/>
        </p:nvSpPr>
        <p:spPr>
          <a:xfrm rot="13273095">
            <a:off x="4959200" y="4289047"/>
            <a:ext cx="1109964" cy="169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ight Arrow 27"/>
          <p:cNvSpPr/>
          <p:nvPr/>
        </p:nvSpPr>
        <p:spPr>
          <a:xfrm rot="2344871">
            <a:off x="6482458" y="5453518"/>
            <a:ext cx="1109964" cy="169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ight Arrow 28"/>
          <p:cNvSpPr/>
          <p:nvPr/>
        </p:nvSpPr>
        <p:spPr>
          <a:xfrm rot="18388883">
            <a:off x="5192454" y="5521309"/>
            <a:ext cx="1109964" cy="16951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0" name="Right Arrow 29"/>
          <p:cNvSpPr/>
          <p:nvPr/>
        </p:nvSpPr>
        <p:spPr>
          <a:xfrm rot="7440093">
            <a:off x="6165554" y="4182681"/>
            <a:ext cx="1109964" cy="16951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mc:AlternateContent xmlns:mc="http://schemas.openxmlformats.org/markup-compatibility/2006">
        <mc:Choice xmlns="" xmlns:a14="http://schemas.microsoft.com/office/drawing/2010/main" Requires="a14">
          <p:sp>
            <p:nvSpPr>
              <p:cNvPr id="8" name="TextBox 7"/>
              <p:cNvSpPr txBox="1"/>
              <p:nvPr/>
            </p:nvSpPr>
            <p:spPr>
              <a:xfrm>
                <a:off x="8534400" y="2875980"/>
                <a:ext cx="4572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a:rPr>
                        <m:t>|</m:t>
                      </m:r>
                      <m:sSub>
                        <m:sSubPr>
                          <m:ctrlPr>
                            <a:rPr lang="en-GB" b="0" i="1" smtClean="0">
                              <a:latin typeface="Cambria Math"/>
                            </a:rPr>
                          </m:ctrlPr>
                        </m:sSubPr>
                        <m:e>
                          <m:r>
                            <a:rPr lang="en-GB" b="0" i="1" smtClean="0">
                              <a:latin typeface="Cambria Math"/>
                            </a:rPr>
                            <m:t>𝑗</m:t>
                          </m:r>
                        </m:e>
                        <m:sub>
                          <m:r>
                            <a:rPr lang="en-GB" b="0" i="1" smtClean="0">
                              <a:latin typeface="Cambria Math"/>
                            </a:rPr>
                            <m:t>𝑧</m:t>
                          </m:r>
                        </m:sub>
                      </m:sSub>
                      <m:r>
                        <a:rPr lang="en-GB" b="0" i="1" smtClean="0">
                          <a:latin typeface="Cambria Math"/>
                        </a:rPr>
                        <m:t>|</m:t>
                      </m:r>
                    </m:oMath>
                  </m:oMathPara>
                </a14:m>
                <a:endParaRPr lang="en-GB" dirty="0"/>
              </a:p>
            </p:txBody>
          </p:sp>
        </mc:Choice>
        <mc:Fallback>
          <p:sp>
            <p:nvSpPr>
              <p:cNvPr id="8" name="TextBox 7"/>
              <p:cNvSpPr txBox="1">
                <a:spLocks noRot="1" noChangeAspect="1" noMove="1" noResize="1" noEditPoints="1" noAdjustHandles="1" noChangeArrowheads="1" noChangeShapeType="1" noTextEdit="1"/>
              </p:cNvSpPr>
              <p:nvPr/>
            </p:nvSpPr>
            <p:spPr>
              <a:xfrm>
                <a:off x="8534400" y="2875980"/>
                <a:ext cx="457200" cy="369332"/>
              </a:xfrm>
              <a:prstGeom prst="rect">
                <a:avLst/>
              </a:prstGeom>
              <a:blipFill rotWithShape="1">
                <a:blip r:embed="rId4"/>
                <a:stretch>
                  <a:fillRect l="-2667" r="-14667" b="-13333"/>
                </a:stretch>
              </a:blipFill>
            </p:spPr>
            <p:txBody>
              <a:bodyPr/>
              <a:lstStyle/>
              <a:p>
                <a:r>
                  <a:rPr lang="en-GB">
                    <a:noFill/>
                  </a:rPr>
                  <a:t> </a:t>
                </a:r>
              </a:p>
            </p:txBody>
          </p:sp>
        </mc:Fallback>
      </mc:AlternateContent>
    </p:spTree>
    <p:extLst>
      <p:ext uri="{BB962C8B-B14F-4D97-AF65-F5344CB8AC3E}">
        <p14:creationId xmlns="" xmlns:p14="http://schemas.microsoft.com/office/powerpoint/2010/main" val="653939326"/>
      </p:ext>
    </p:extLst>
  </p:cSld>
  <p:clrMapOvr>
    <a:masterClrMapping/>
  </p:clrMapOvr>
  <mc:AlternateContent xmlns:mc="http://schemas.openxmlformats.org/markup-compatibility/2006">
    <mc:Choice xmlns="" xmlns:p14="http://schemas.microsoft.com/office/powerpoint/2010/main" Requires="p14">
      <p:transition spd="slow" p14:dur="2000" advTm="46734"/>
    </mc:Choice>
    <mc:Fallback>
      <p:transition spd="slow" advTm="46734"/>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Murray et al. (2009)</a:t>
            </a:r>
            <a:endParaRPr lang="en-GB" dirty="0"/>
          </a:p>
        </p:txBody>
      </p:sp>
      <p:pic>
        <p:nvPicPr>
          <p:cNvPr id="4" name="Picture 3" descr="michelle_timeslices.jpg"/>
          <p:cNvPicPr>
            <a:picLocks noChangeAspect="1"/>
          </p:cNvPicPr>
          <p:nvPr/>
        </p:nvPicPr>
        <p:blipFill>
          <a:blip r:embed="rId2"/>
          <a:stretch>
            <a:fillRect/>
          </a:stretch>
        </p:blipFill>
        <p:spPr>
          <a:xfrm>
            <a:off x="-37071" y="2656050"/>
            <a:ext cx="9144000" cy="1545900"/>
          </a:xfrm>
          <a:prstGeom prst="rect">
            <a:avLst/>
          </a:prstGeom>
        </p:spPr>
      </p:pic>
      <p:sp>
        <p:nvSpPr>
          <p:cNvPr id="5" name="TextBox 4"/>
          <p:cNvSpPr txBox="1"/>
          <p:nvPr/>
        </p:nvSpPr>
        <p:spPr>
          <a:xfrm>
            <a:off x="857224" y="5929330"/>
            <a:ext cx="6833922" cy="415498"/>
          </a:xfrm>
          <a:prstGeom prst="rect">
            <a:avLst/>
          </a:prstGeom>
          <a:noFill/>
        </p:spPr>
        <p:txBody>
          <a:bodyPr wrap="none" rtlCol="0">
            <a:spAutoFit/>
          </a:bodyPr>
          <a:lstStyle/>
          <a:p>
            <a:r>
              <a:rPr lang="en-GB" dirty="0" smtClean="0"/>
              <a:t>Contours of current density overlaid with velocity arrows</a:t>
            </a:r>
            <a:endParaRPr lang="en-GB" dirty="0"/>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Murray et al. (2009)</a:t>
            </a:r>
            <a:endParaRPr lang="en-GB" dirty="0"/>
          </a:p>
        </p:txBody>
      </p:sp>
      <p:pic>
        <p:nvPicPr>
          <p:cNvPr id="3" name="Picture 2" descr="michelle_reconnection.jpg"/>
          <p:cNvPicPr>
            <a:picLocks noChangeAspect="1"/>
          </p:cNvPicPr>
          <p:nvPr/>
        </p:nvPicPr>
        <p:blipFill>
          <a:blip r:embed="rId2"/>
          <a:stretch>
            <a:fillRect/>
          </a:stretch>
        </p:blipFill>
        <p:spPr>
          <a:xfrm>
            <a:off x="2000232" y="1500174"/>
            <a:ext cx="4881572" cy="4045988"/>
          </a:xfrm>
          <a:prstGeom prst="rect">
            <a:avLst/>
          </a:prstGeom>
        </p:spPr>
      </p:pic>
      <p:sp>
        <p:nvSpPr>
          <p:cNvPr id="4" name="TextBox 3"/>
          <p:cNvSpPr txBox="1"/>
          <p:nvPr/>
        </p:nvSpPr>
        <p:spPr>
          <a:xfrm>
            <a:off x="500034" y="5572140"/>
            <a:ext cx="8358246" cy="1061829"/>
          </a:xfrm>
          <a:prstGeom prst="rect">
            <a:avLst/>
          </a:prstGeom>
          <a:noFill/>
        </p:spPr>
        <p:txBody>
          <a:bodyPr wrap="square" rtlCol="0">
            <a:spAutoFit/>
          </a:bodyPr>
          <a:lstStyle/>
          <a:p>
            <a:pPr algn="just"/>
            <a:r>
              <a:rPr lang="en-GB" dirty="0" smtClean="0"/>
              <a:t>Open </a:t>
            </a:r>
            <a:r>
              <a:rPr lang="en-GB" dirty="0" err="1" smtClean="0"/>
              <a:t>fieldlines</a:t>
            </a:r>
            <a:r>
              <a:rPr lang="en-GB" dirty="0" smtClean="0"/>
              <a:t> passing from left (dashed) to right (solid) of</a:t>
            </a:r>
          </a:p>
          <a:p>
            <a:pPr algn="just"/>
            <a:r>
              <a:rPr lang="en-GB" dirty="0" smtClean="0"/>
              <a:t>the emerged loops over time as a fraction of the total number</a:t>
            </a:r>
          </a:p>
          <a:p>
            <a:pPr algn="just"/>
            <a:r>
              <a:rPr lang="en-GB" dirty="0" smtClean="0"/>
              <a:t>of open </a:t>
            </a:r>
            <a:r>
              <a:rPr lang="en-GB" dirty="0" err="1" smtClean="0"/>
              <a:t>fieldlines</a:t>
            </a:r>
            <a:r>
              <a:rPr lang="en-GB" dirty="0" smtClean="0"/>
              <a:t> traced.</a:t>
            </a:r>
            <a:endParaRPr lang="en-GB"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Murray et al. (2009)</a:t>
            </a:r>
            <a:endParaRPr lang="en-GB" dirty="0"/>
          </a:p>
        </p:txBody>
      </p:sp>
      <p:pic>
        <p:nvPicPr>
          <p:cNvPr id="3" name="Picture 2" descr="michelle_oscillation.jpg"/>
          <p:cNvPicPr>
            <a:picLocks noChangeAspect="1"/>
          </p:cNvPicPr>
          <p:nvPr/>
        </p:nvPicPr>
        <p:blipFill>
          <a:blip r:embed="rId2"/>
          <a:stretch>
            <a:fillRect/>
          </a:stretch>
        </p:blipFill>
        <p:spPr>
          <a:xfrm>
            <a:off x="274198" y="1500174"/>
            <a:ext cx="8441206" cy="3214710"/>
          </a:xfrm>
          <a:prstGeom prst="rect">
            <a:avLst/>
          </a:prstGeom>
        </p:spPr>
      </p:pic>
      <p:sp>
        <p:nvSpPr>
          <p:cNvPr id="4" name="TextBox 3"/>
          <p:cNvSpPr txBox="1"/>
          <p:nvPr/>
        </p:nvSpPr>
        <p:spPr>
          <a:xfrm>
            <a:off x="500034" y="5643578"/>
            <a:ext cx="7864653" cy="1061829"/>
          </a:xfrm>
          <a:prstGeom prst="rect">
            <a:avLst/>
          </a:prstGeom>
          <a:noFill/>
        </p:spPr>
        <p:txBody>
          <a:bodyPr wrap="none" rtlCol="0">
            <a:spAutoFit/>
          </a:bodyPr>
          <a:lstStyle/>
          <a:p>
            <a:pPr marL="457200" indent="-457200">
              <a:buAutoNum type="alphaLcParenBoth"/>
            </a:pPr>
            <a:r>
              <a:rPr lang="en-GB" dirty="0" smtClean="0"/>
              <a:t>Reconnection rate given by the inflow Alfven mach number</a:t>
            </a:r>
          </a:p>
          <a:p>
            <a:pPr marL="457200" indent="-457200">
              <a:buAutoNum type="alphaLcParenBoth"/>
            </a:pPr>
            <a:r>
              <a:rPr lang="en-GB" dirty="0" smtClean="0"/>
              <a:t>Maximum current in the current sheet (dashed) and length of</a:t>
            </a:r>
          </a:p>
          <a:p>
            <a:pPr marL="457200" indent="-457200"/>
            <a:r>
              <a:rPr lang="en-GB" dirty="0" smtClean="0"/>
              <a:t>      current sheet (solid)</a:t>
            </a:r>
            <a:endParaRPr lang="en-GB" dirty="0"/>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7786688" y="571500"/>
            <a:ext cx="142875" cy="21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 name="Rectangle 17"/>
          <p:cNvSpPr/>
          <p:nvPr/>
        </p:nvSpPr>
        <p:spPr>
          <a:xfrm>
            <a:off x="8429625" y="1143000"/>
            <a:ext cx="142875" cy="21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5604" name="Picture 40" descr="Bfield.eps"/>
          <p:cNvPicPr>
            <a:picLocks noChangeAspect="1"/>
          </p:cNvPicPr>
          <p:nvPr/>
        </p:nvPicPr>
        <p:blipFill>
          <a:blip r:embed="rId3"/>
          <a:srcRect/>
          <a:stretch>
            <a:fillRect/>
          </a:stretch>
        </p:blipFill>
        <p:spPr bwMode="auto">
          <a:xfrm>
            <a:off x="8001000" y="323850"/>
            <a:ext cx="1143000" cy="1098550"/>
          </a:xfrm>
          <a:prstGeom prst="rect">
            <a:avLst/>
          </a:prstGeom>
          <a:noFill/>
          <a:ln w="9525">
            <a:noFill/>
            <a:miter lim="800000"/>
            <a:headEnd/>
            <a:tailEnd/>
          </a:ln>
        </p:spPr>
      </p:pic>
      <p:grpSp>
        <p:nvGrpSpPr>
          <p:cNvPr id="2" name="Group 41"/>
          <p:cNvGrpSpPr>
            <a:grpSpLocks/>
          </p:cNvGrpSpPr>
          <p:nvPr/>
        </p:nvGrpSpPr>
        <p:grpSpPr bwMode="auto">
          <a:xfrm>
            <a:off x="8277225" y="174625"/>
            <a:ext cx="820738" cy="144463"/>
            <a:chOff x="1389063" y="2827335"/>
            <a:chExt cx="2989261" cy="315913"/>
          </a:xfrm>
        </p:grpSpPr>
        <p:sp>
          <p:nvSpPr>
            <p:cNvPr id="25608" name="Line 10"/>
            <p:cNvSpPr>
              <a:spLocks noChangeShapeType="1"/>
            </p:cNvSpPr>
            <p:nvPr/>
          </p:nvSpPr>
          <p:spPr bwMode="auto">
            <a:xfrm>
              <a:off x="1389063" y="3143248"/>
              <a:ext cx="2989261" cy="0"/>
            </a:xfrm>
            <a:prstGeom prst="line">
              <a:avLst/>
            </a:prstGeom>
            <a:noFill/>
            <a:ln w="38100">
              <a:solidFill>
                <a:srgbClr val="FF0000"/>
              </a:solidFill>
              <a:round/>
              <a:headEnd/>
              <a:tailEnd/>
            </a:ln>
          </p:spPr>
          <p:txBody>
            <a:bodyPr wrap="none"/>
            <a:lstStyle/>
            <a:p>
              <a:endParaRPr lang="en-GB"/>
            </a:p>
          </p:txBody>
        </p:sp>
        <p:sp>
          <p:nvSpPr>
            <p:cNvPr id="25609" name="Line 11"/>
            <p:cNvSpPr>
              <a:spLocks noChangeShapeType="1"/>
            </p:cNvSpPr>
            <p:nvPr/>
          </p:nvSpPr>
          <p:spPr bwMode="auto">
            <a:xfrm>
              <a:off x="1942213" y="2827335"/>
              <a:ext cx="0" cy="287338"/>
            </a:xfrm>
            <a:prstGeom prst="line">
              <a:avLst/>
            </a:prstGeom>
            <a:noFill/>
            <a:ln w="28575">
              <a:solidFill>
                <a:srgbClr val="FF0000"/>
              </a:solidFill>
              <a:round/>
              <a:headEnd/>
              <a:tailEnd type="triangle" w="med" len="med"/>
            </a:ln>
          </p:spPr>
          <p:txBody>
            <a:bodyPr wrap="none"/>
            <a:lstStyle/>
            <a:p>
              <a:endParaRPr lang="en-GB"/>
            </a:p>
          </p:txBody>
        </p:sp>
        <p:sp>
          <p:nvSpPr>
            <p:cNvPr id="25610" name="Line 12"/>
            <p:cNvSpPr>
              <a:spLocks noChangeShapeType="1"/>
            </p:cNvSpPr>
            <p:nvPr/>
          </p:nvSpPr>
          <p:spPr bwMode="auto">
            <a:xfrm>
              <a:off x="2890929" y="2827335"/>
              <a:ext cx="0" cy="287338"/>
            </a:xfrm>
            <a:prstGeom prst="line">
              <a:avLst/>
            </a:prstGeom>
            <a:noFill/>
            <a:ln w="28575">
              <a:solidFill>
                <a:srgbClr val="FF0000"/>
              </a:solidFill>
              <a:round/>
              <a:headEnd/>
              <a:tailEnd type="triangle" w="med" len="med"/>
            </a:ln>
          </p:spPr>
          <p:txBody>
            <a:bodyPr wrap="none"/>
            <a:lstStyle/>
            <a:p>
              <a:endParaRPr lang="en-GB"/>
            </a:p>
          </p:txBody>
        </p:sp>
        <p:sp>
          <p:nvSpPr>
            <p:cNvPr id="25611" name="Line 13"/>
            <p:cNvSpPr>
              <a:spLocks noChangeShapeType="1"/>
            </p:cNvSpPr>
            <p:nvPr/>
          </p:nvSpPr>
          <p:spPr bwMode="auto">
            <a:xfrm>
              <a:off x="3853495" y="2827335"/>
              <a:ext cx="0" cy="287338"/>
            </a:xfrm>
            <a:prstGeom prst="line">
              <a:avLst/>
            </a:prstGeom>
            <a:noFill/>
            <a:ln w="28575">
              <a:solidFill>
                <a:srgbClr val="FF0000"/>
              </a:solidFill>
              <a:round/>
              <a:headEnd/>
              <a:tailEnd type="triangle" w="med" len="med"/>
            </a:ln>
          </p:spPr>
          <p:txBody>
            <a:bodyPr wrap="none"/>
            <a:lstStyle/>
            <a:p>
              <a:endParaRPr lang="en-GB"/>
            </a:p>
          </p:txBody>
        </p:sp>
      </p:grpSp>
      <p:sp>
        <p:nvSpPr>
          <p:cNvPr id="12" name="Rectangle 2"/>
          <p:cNvSpPr txBox="1">
            <a:spLocks noChangeArrowheads="1"/>
          </p:cNvSpPr>
          <p:nvPr/>
        </p:nvSpPr>
        <p:spPr bwMode="auto">
          <a:xfrm>
            <a:off x="500034" y="-16"/>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500" b="0" i="0" u="none" strike="noStrike" kern="1200" cap="none" spc="0" normalizeH="0" baseline="0" noProof="0" dirty="0" smtClean="0">
                <a:ln>
                  <a:noFill/>
                </a:ln>
                <a:solidFill>
                  <a:srgbClr val="FE0000"/>
                </a:solidFill>
                <a:effectLst/>
                <a:uLnTx/>
                <a:uFillTx/>
                <a:latin typeface="Arial" charset="0"/>
                <a:ea typeface="+mj-ea"/>
                <a:cs typeface="+mj-cs"/>
              </a:rPr>
              <a:t>Linear, Cold Fast Wave</a:t>
            </a:r>
            <a:r>
              <a:rPr kumimoji="0" lang="en-GB" sz="2500" b="0" i="0" u="none" strike="noStrike" kern="1200" cap="none" spc="0" normalizeH="0" noProof="0" dirty="0" smtClean="0">
                <a:ln>
                  <a:noFill/>
                </a:ln>
                <a:solidFill>
                  <a:srgbClr val="FE0000"/>
                </a:solidFill>
                <a:effectLst/>
                <a:uLnTx/>
                <a:uFillTx/>
                <a:latin typeface="Arial" charset="0"/>
                <a:ea typeface="+mj-ea"/>
                <a:cs typeface="+mj-cs"/>
              </a:rPr>
              <a:t> (Numerical + WKB)</a:t>
            </a:r>
            <a:endParaRPr kumimoji="0" lang="en-GB" sz="2500" b="0" i="0" u="none" strike="noStrike" kern="1200" cap="none" spc="0" normalizeH="0" baseline="0" noProof="0" dirty="0" smtClean="0">
              <a:ln>
                <a:noFill/>
              </a:ln>
              <a:solidFill>
                <a:srgbClr val="FE0000"/>
              </a:solidFill>
              <a:effectLst/>
              <a:uLnTx/>
              <a:uFillTx/>
              <a:latin typeface="Arial" charset="0"/>
              <a:ea typeface="+mj-ea"/>
              <a:cs typeface="+mj-cs"/>
            </a:endParaRPr>
          </a:p>
        </p:txBody>
      </p:sp>
      <p:pic>
        <p:nvPicPr>
          <p:cNvPr id="14" name="MOVIE_WITH_WKB.mpeg">
            <a:hlinkClick r:id="" action="ppaction://media"/>
          </p:cNvPr>
          <p:cNvPicPr>
            <a:picLocks noRot="1" noChangeAspect="1"/>
          </p:cNvPicPr>
          <p:nvPr>
            <a:videoFile r:link="rId1"/>
          </p:nvPr>
        </p:nvPicPr>
        <p:blipFill>
          <a:blip r:embed="rId4"/>
          <a:stretch>
            <a:fillRect/>
          </a:stretch>
        </p:blipFill>
        <p:spPr>
          <a:xfrm>
            <a:off x="1214414" y="928670"/>
            <a:ext cx="6715172" cy="5770851"/>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p:cTn id="7" fill="hold" display="0">
                  <p:stCondLst>
                    <p:cond delay="indefinite"/>
                  </p:stCondLst>
                  <p:endCondLst>
                    <p:cond evt="onNext" delay="0">
                      <p:tgtEl>
                        <p:sldTgt/>
                      </p:tgtEl>
                    </p:cond>
                    <p:cond evt="onPrev" delay="0">
                      <p:tgtEl>
                        <p:sldTgt/>
                      </p:tgtEl>
                    </p:cond>
                  </p:endCondLst>
                </p:cTn>
                <p:tgtEl>
                  <p:spTgt spid="14"/>
                </p:tgtEl>
              </p:cMediaNode>
            </p:vide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michelle_pressures.jpg"/>
          <p:cNvPicPr>
            <a:picLocks noChangeAspect="1"/>
          </p:cNvPicPr>
          <p:nvPr/>
        </p:nvPicPr>
        <p:blipFill>
          <a:blip r:embed="rId2"/>
          <a:stretch>
            <a:fillRect/>
          </a:stretch>
        </p:blipFill>
        <p:spPr>
          <a:xfrm>
            <a:off x="285720" y="142852"/>
            <a:ext cx="8592125" cy="4572032"/>
          </a:xfrm>
          <a:prstGeom prst="rect">
            <a:avLst/>
          </a:prstGeom>
        </p:spPr>
      </p:pic>
      <p:sp>
        <p:nvSpPr>
          <p:cNvPr id="5" name="TextBox 4"/>
          <p:cNvSpPr txBox="1"/>
          <p:nvPr/>
        </p:nvSpPr>
        <p:spPr>
          <a:xfrm>
            <a:off x="71406" y="5292740"/>
            <a:ext cx="9196748" cy="1708160"/>
          </a:xfrm>
          <a:prstGeom prst="rect">
            <a:avLst/>
          </a:prstGeom>
          <a:noFill/>
        </p:spPr>
        <p:txBody>
          <a:bodyPr wrap="none" rtlCol="0">
            <a:spAutoFit/>
          </a:bodyPr>
          <a:lstStyle/>
          <a:p>
            <a:r>
              <a:rPr lang="en-GB" dirty="0" smtClean="0"/>
              <a:t>(top)       Contours of gas pressure (arrows indicate direction and magnitude</a:t>
            </a:r>
          </a:p>
          <a:p>
            <a:r>
              <a:rPr lang="en-GB" dirty="0" smtClean="0"/>
              <a:t>              of gas pressure gradient</a:t>
            </a:r>
          </a:p>
          <a:p>
            <a:r>
              <a:rPr lang="en-GB" dirty="0" smtClean="0"/>
              <a:t>(bottom) Contours of magnetic pressure (arrows indicate direction and</a:t>
            </a:r>
          </a:p>
          <a:p>
            <a:r>
              <a:rPr lang="en-GB" dirty="0" smtClean="0"/>
              <a:t>               magnitude of Lorentz force)</a:t>
            </a:r>
          </a:p>
          <a:p>
            <a:endParaRPr lang="en-GB" dirty="0"/>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42908" y="214290"/>
            <a:ext cx="9572692" cy="809644"/>
          </a:xfrm>
        </p:spPr>
        <p:txBody>
          <a:bodyPr/>
          <a:lstStyle/>
          <a:p>
            <a:r>
              <a:rPr lang="en-GB" sz="2200" dirty="0" smtClean="0">
                <a:latin typeface="Arial" pitchFamily="34" charset="0"/>
                <a:cs typeface="Arial" pitchFamily="34" charset="0"/>
              </a:rPr>
              <a:t>Contours of VX and VY</a:t>
            </a:r>
            <a:endParaRPr lang="en-GB" sz="2200" dirty="0">
              <a:latin typeface="Arial" pitchFamily="34" charset="0"/>
              <a:cs typeface="Arial" pitchFamily="34" charset="0"/>
            </a:endParaRPr>
          </a:p>
        </p:txBody>
      </p:sp>
      <p:pic>
        <p:nvPicPr>
          <p:cNvPr id="5" name="Picture 4" descr="Fig4.jpg"/>
          <p:cNvPicPr>
            <a:picLocks noChangeAspect="1"/>
          </p:cNvPicPr>
          <p:nvPr/>
        </p:nvPicPr>
        <p:blipFill>
          <a:blip r:embed="rId2" cstate="print"/>
          <a:stretch>
            <a:fillRect/>
          </a:stretch>
        </p:blipFill>
        <p:spPr>
          <a:xfrm>
            <a:off x="-193314" y="928670"/>
            <a:ext cx="10731739" cy="4643470"/>
          </a:xfrm>
          <a:prstGeom prst="rect">
            <a:avLst/>
          </a:prstGeom>
        </p:spPr>
      </p:pic>
      <p:sp>
        <p:nvSpPr>
          <p:cNvPr id="6" name="TextBox 5"/>
          <p:cNvSpPr txBox="1"/>
          <p:nvPr/>
        </p:nvSpPr>
        <p:spPr>
          <a:xfrm>
            <a:off x="142844" y="5929330"/>
            <a:ext cx="9094156" cy="738664"/>
          </a:xfrm>
          <a:prstGeom prst="rect">
            <a:avLst/>
          </a:prstGeom>
          <a:noFill/>
        </p:spPr>
        <p:txBody>
          <a:bodyPr wrap="none" rtlCol="0">
            <a:spAutoFit/>
          </a:bodyPr>
          <a:lstStyle/>
          <a:p>
            <a:r>
              <a:rPr lang="en-GB" dirty="0" smtClean="0"/>
              <a:t>Jets from lower end of CS =&gt; (periodically) negatively-directed VX and VY</a:t>
            </a:r>
          </a:p>
          <a:p>
            <a:r>
              <a:rPr lang="en-GB" dirty="0" smtClean="0"/>
              <a:t>Jets from upper end of CS =&gt; (periodically)   positively-directed VX and VY</a:t>
            </a:r>
            <a:endParaRPr lang="en-GB"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500098" y="-71462"/>
            <a:ext cx="9572692" cy="809644"/>
          </a:xfrm>
        </p:spPr>
        <p:txBody>
          <a:bodyPr/>
          <a:lstStyle/>
          <a:p>
            <a:pPr lvl="0"/>
            <a:r>
              <a:rPr lang="en-GB" sz="2200" dirty="0" smtClean="0">
                <a:latin typeface="Arial" pitchFamily="34" charset="0"/>
                <a:cs typeface="Arial" pitchFamily="34" charset="0"/>
              </a:rPr>
              <a:t>Measure VX at fixed point ( -2.5 Mm,7 Mm)</a:t>
            </a:r>
            <a:endParaRPr lang="en-GB" sz="2200" dirty="0">
              <a:latin typeface="Arial" pitchFamily="34" charset="0"/>
              <a:cs typeface="Arial" pitchFamily="34" charset="0"/>
            </a:endParaRPr>
          </a:p>
        </p:txBody>
      </p:sp>
      <p:sp>
        <p:nvSpPr>
          <p:cNvPr id="7" name="Title 1"/>
          <p:cNvSpPr txBox="1">
            <a:spLocks/>
          </p:cNvSpPr>
          <p:nvPr/>
        </p:nvSpPr>
        <p:spPr bwMode="auto">
          <a:xfrm>
            <a:off x="0" y="5857892"/>
            <a:ext cx="9572692" cy="80964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pic>
        <p:nvPicPr>
          <p:cNvPr id="8" name="Picture 7" descr="Fig5a.jpg"/>
          <p:cNvPicPr>
            <a:picLocks noChangeAspect="1"/>
          </p:cNvPicPr>
          <p:nvPr/>
        </p:nvPicPr>
        <p:blipFill>
          <a:blip r:embed="rId2"/>
          <a:stretch>
            <a:fillRect/>
          </a:stretch>
        </p:blipFill>
        <p:spPr>
          <a:xfrm>
            <a:off x="648000" y="864000"/>
            <a:ext cx="7403076" cy="4320000"/>
          </a:xfrm>
          <a:prstGeom prst="rect">
            <a:avLst/>
          </a:prstGeom>
        </p:spPr>
      </p:pic>
      <p:sp>
        <p:nvSpPr>
          <p:cNvPr id="9" name="TextBox 8"/>
          <p:cNvSpPr txBox="1"/>
          <p:nvPr/>
        </p:nvSpPr>
        <p:spPr>
          <a:xfrm>
            <a:off x="142844" y="5214950"/>
            <a:ext cx="8832867" cy="2031325"/>
          </a:xfrm>
          <a:prstGeom prst="rect">
            <a:avLst/>
          </a:prstGeom>
          <a:noFill/>
        </p:spPr>
        <p:txBody>
          <a:bodyPr wrap="none" rtlCol="0">
            <a:spAutoFit/>
          </a:bodyPr>
          <a:lstStyle/>
          <a:p>
            <a:r>
              <a:rPr lang="en-GB" dirty="0" smtClean="0"/>
              <a:t>Central axis of jet horizontally-displaced periodically as CS contracts and</a:t>
            </a:r>
          </a:p>
          <a:p>
            <a:r>
              <a:rPr lang="en-GB" dirty="0" smtClean="0"/>
              <a:t>lengthens =&gt; characteristic transverse / swaying behaviour !</a:t>
            </a:r>
          </a:p>
          <a:p>
            <a:r>
              <a:rPr lang="en-GB" dirty="0" smtClean="0"/>
              <a:t>Specific to Oscillatory Reconnection, absent in steady-state.</a:t>
            </a:r>
          </a:p>
          <a:p>
            <a:r>
              <a:rPr lang="en-GB" dirty="0" smtClean="0"/>
              <a:t>For t&lt;47mins, </a:t>
            </a:r>
            <a:r>
              <a:rPr lang="en-GB" dirty="0" err="1" smtClean="0"/>
              <a:t>vx</a:t>
            </a:r>
            <a:r>
              <a:rPr lang="en-GB" dirty="0" smtClean="0"/>
              <a:t>&gt;0 due to initial formation/flux emergence.</a:t>
            </a:r>
          </a:p>
          <a:p>
            <a:endParaRPr lang="en-GB" dirty="0" smtClean="0"/>
          </a:p>
          <a:p>
            <a:endParaRPr lang="en-GB"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500098" y="-71462"/>
            <a:ext cx="9572692" cy="809644"/>
          </a:xfrm>
        </p:spPr>
        <p:txBody>
          <a:bodyPr/>
          <a:lstStyle/>
          <a:p>
            <a:pPr lvl="0"/>
            <a:r>
              <a:rPr lang="en-GB" sz="2200" dirty="0" smtClean="0">
                <a:latin typeface="Arial" pitchFamily="34" charset="0"/>
                <a:cs typeface="Arial" pitchFamily="34" charset="0"/>
              </a:rPr>
              <a:t>Measure VY at fixed point ( -2.5 Mm,7 Mm)</a:t>
            </a:r>
            <a:endParaRPr lang="en-GB" sz="2200" dirty="0">
              <a:latin typeface="Arial" pitchFamily="34" charset="0"/>
              <a:cs typeface="Arial" pitchFamily="34" charset="0"/>
            </a:endParaRPr>
          </a:p>
        </p:txBody>
      </p:sp>
      <p:sp>
        <p:nvSpPr>
          <p:cNvPr id="7" name="Title 1"/>
          <p:cNvSpPr txBox="1">
            <a:spLocks/>
          </p:cNvSpPr>
          <p:nvPr/>
        </p:nvSpPr>
        <p:spPr bwMode="auto">
          <a:xfrm>
            <a:off x="0" y="5857892"/>
            <a:ext cx="9572692" cy="80964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9" name="TextBox 8"/>
          <p:cNvSpPr txBox="1"/>
          <p:nvPr/>
        </p:nvSpPr>
        <p:spPr>
          <a:xfrm>
            <a:off x="428596" y="5214950"/>
            <a:ext cx="184731" cy="738664"/>
          </a:xfrm>
          <a:prstGeom prst="rect">
            <a:avLst/>
          </a:prstGeom>
          <a:noFill/>
        </p:spPr>
        <p:txBody>
          <a:bodyPr wrap="none" rtlCol="0">
            <a:spAutoFit/>
          </a:bodyPr>
          <a:lstStyle/>
          <a:p>
            <a:endParaRPr lang="en-GB" dirty="0" smtClean="0"/>
          </a:p>
          <a:p>
            <a:endParaRPr lang="en-GB" dirty="0"/>
          </a:p>
        </p:txBody>
      </p:sp>
      <p:pic>
        <p:nvPicPr>
          <p:cNvPr id="10" name="Picture 9" descr="Fig5b.jpg"/>
          <p:cNvPicPr>
            <a:picLocks noChangeAspect="1"/>
          </p:cNvPicPr>
          <p:nvPr/>
        </p:nvPicPr>
        <p:blipFill>
          <a:blip r:embed="rId3"/>
          <a:stretch>
            <a:fillRect/>
          </a:stretch>
        </p:blipFill>
        <p:spPr>
          <a:xfrm>
            <a:off x="1059857" y="581133"/>
            <a:ext cx="6823005" cy="4320000"/>
          </a:xfrm>
          <a:prstGeom prst="rect">
            <a:avLst/>
          </a:prstGeom>
        </p:spPr>
      </p:pic>
      <p:sp>
        <p:nvSpPr>
          <p:cNvPr id="11" name="TextBox 10"/>
          <p:cNvSpPr txBox="1"/>
          <p:nvPr/>
        </p:nvSpPr>
        <p:spPr>
          <a:xfrm>
            <a:off x="142844" y="5072074"/>
            <a:ext cx="8893781" cy="2677656"/>
          </a:xfrm>
          <a:prstGeom prst="rect">
            <a:avLst/>
          </a:prstGeom>
          <a:noFill/>
        </p:spPr>
        <p:txBody>
          <a:bodyPr wrap="none" rtlCol="0">
            <a:spAutoFit/>
          </a:bodyPr>
          <a:lstStyle/>
          <a:p>
            <a:r>
              <a:rPr lang="en-GB" dirty="0" smtClean="0"/>
              <a:t>Can clearly see oscillatory behaviour, and outflow changes.</a:t>
            </a:r>
          </a:p>
          <a:p>
            <a:r>
              <a:rPr lang="en-GB" dirty="0" smtClean="0"/>
              <a:t>For t&gt;50 </a:t>
            </a:r>
            <a:r>
              <a:rPr lang="en-GB" dirty="0" err="1" smtClean="0"/>
              <a:t>mins</a:t>
            </a:r>
            <a:r>
              <a:rPr lang="en-GB" dirty="0" smtClean="0"/>
              <a:t>, signal much weaker (bulk of OR over)</a:t>
            </a:r>
          </a:p>
          <a:p>
            <a:r>
              <a:rPr lang="en-GB" dirty="0" smtClean="0"/>
              <a:t>Fit damped envelope:                  for </a:t>
            </a:r>
            <a:r>
              <a:rPr lang="en-GB" i="1" dirty="0" smtClean="0">
                <a:latin typeface="Times New Roman" pitchFamily="18" charset="0"/>
                <a:cs typeface="Times New Roman" pitchFamily="18" charset="0"/>
              </a:rPr>
              <a:t>v</a:t>
            </a:r>
            <a:r>
              <a:rPr lang="en-GB" i="1" baseline="-25000" dirty="0" smtClean="0">
                <a:latin typeface="Times New Roman" pitchFamily="18" charset="0"/>
                <a:cs typeface="Times New Roman" pitchFamily="18" charset="0"/>
              </a:rPr>
              <a:t>y</a:t>
            </a:r>
            <a:r>
              <a:rPr lang="en-GB" dirty="0" smtClean="0"/>
              <a:t>&gt;0 and                  for </a:t>
            </a:r>
            <a:r>
              <a:rPr lang="en-GB" i="1" dirty="0" smtClean="0">
                <a:latin typeface="Times New Roman" pitchFamily="18" charset="0"/>
                <a:cs typeface="Times New Roman" pitchFamily="18" charset="0"/>
              </a:rPr>
              <a:t>v</a:t>
            </a:r>
            <a:r>
              <a:rPr lang="en-GB" i="1" baseline="-25000" dirty="0" smtClean="0">
                <a:latin typeface="Times New Roman" pitchFamily="18" charset="0"/>
                <a:cs typeface="Times New Roman" pitchFamily="18" charset="0"/>
              </a:rPr>
              <a:t>y</a:t>
            </a:r>
            <a:r>
              <a:rPr lang="en-GB" dirty="0" smtClean="0"/>
              <a:t>&lt;0 (red)</a:t>
            </a:r>
          </a:p>
          <a:p>
            <a:endParaRPr lang="en-GB" dirty="0" smtClean="0"/>
          </a:p>
          <a:p>
            <a:r>
              <a:rPr lang="en-GB" dirty="0" smtClean="0"/>
              <a:t>Stronger positive </a:t>
            </a:r>
            <a:r>
              <a:rPr lang="en-GB" i="1" dirty="0" smtClean="0">
                <a:latin typeface="Times New Roman" pitchFamily="18" charset="0"/>
                <a:cs typeface="Times New Roman" pitchFamily="18" charset="0"/>
              </a:rPr>
              <a:t>v</a:t>
            </a:r>
            <a:r>
              <a:rPr lang="en-GB" i="1" baseline="-25000" dirty="0" smtClean="0">
                <a:latin typeface="Times New Roman" pitchFamily="18" charset="0"/>
                <a:cs typeface="Times New Roman" pitchFamily="18" charset="0"/>
              </a:rPr>
              <a:t>y</a:t>
            </a:r>
            <a:r>
              <a:rPr lang="en-GB" dirty="0" smtClean="0"/>
              <a:t> than negative, i.e. Evidence of </a:t>
            </a:r>
            <a:r>
              <a:rPr lang="en-GB" dirty="0" err="1" smtClean="0"/>
              <a:t>upflow</a:t>
            </a:r>
            <a:r>
              <a:rPr lang="en-GB" dirty="0" smtClean="0"/>
              <a:t> (blue=average)</a:t>
            </a:r>
          </a:p>
          <a:p>
            <a:r>
              <a:rPr lang="en-GB" dirty="0" smtClean="0"/>
              <a:t> </a:t>
            </a:r>
          </a:p>
          <a:p>
            <a:endParaRPr lang="en-GB" dirty="0" smtClean="0"/>
          </a:p>
          <a:p>
            <a:endParaRPr lang="en-GB" dirty="0"/>
          </a:p>
        </p:txBody>
      </p:sp>
      <p:graphicFrame>
        <p:nvGraphicFramePr>
          <p:cNvPr id="12" name="Object 11"/>
          <p:cNvGraphicFramePr>
            <a:graphicFrameLocks noChangeAspect="1"/>
          </p:cNvGraphicFramePr>
          <p:nvPr/>
        </p:nvGraphicFramePr>
        <p:xfrm>
          <a:off x="2798407" y="5702676"/>
          <a:ext cx="1247160" cy="503240"/>
        </p:xfrm>
        <a:graphic>
          <a:graphicData uri="http://schemas.openxmlformats.org/presentationml/2006/ole">
            <p:oleObj spid="_x0000_s102402" name="Equation" r:id="rId4" imgW="723600" imgH="291960" progId="Equation.3">
              <p:embed/>
            </p:oleObj>
          </a:graphicData>
        </a:graphic>
      </p:graphicFrame>
      <p:graphicFrame>
        <p:nvGraphicFramePr>
          <p:cNvPr id="465923" name="Object 3"/>
          <p:cNvGraphicFramePr>
            <a:graphicFrameLocks noChangeAspect="1"/>
          </p:cNvGraphicFramePr>
          <p:nvPr/>
        </p:nvGraphicFramePr>
        <p:xfrm>
          <a:off x="5594007" y="5702659"/>
          <a:ext cx="1227138" cy="503238"/>
        </p:xfrm>
        <a:graphic>
          <a:graphicData uri="http://schemas.openxmlformats.org/presentationml/2006/ole">
            <p:oleObj spid="_x0000_s102403" name="Equation" r:id="rId5" imgW="711000" imgH="291960" progId="Equation.3">
              <p:embed/>
            </p:oleObj>
          </a:graphicData>
        </a:graphic>
      </p:graphicFrame>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14314" y="-71462"/>
            <a:ext cx="9644098" cy="809644"/>
          </a:xfrm>
        </p:spPr>
        <p:txBody>
          <a:bodyPr/>
          <a:lstStyle/>
          <a:p>
            <a:pPr lvl="0"/>
            <a:r>
              <a:rPr lang="en-GB" sz="2200" dirty="0" smtClean="0">
                <a:latin typeface="Arial" pitchFamily="34" charset="0"/>
                <a:cs typeface="Arial" pitchFamily="34" charset="0"/>
              </a:rPr>
              <a:t>Measure </a:t>
            </a:r>
            <a:r>
              <a:rPr lang="en-GB" sz="2400" i="1" dirty="0" smtClean="0"/>
              <a:t>A</a:t>
            </a:r>
            <a:r>
              <a:rPr lang="en-GB" sz="2400" i="1" baseline="-25000" dirty="0" smtClean="0"/>
              <a:t>Z</a:t>
            </a:r>
            <a:r>
              <a:rPr lang="en-GB" sz="2200" dirty="0" smtClean="0">
                <a:latin typeface="Arial" pitchFamily="34" charset="0"/>
                <a:cs typeface="Arial" pitchFamily="34" charset="0"/>
              </a:rPr>
              <a:t> to obtain quantitative measure of the oscillations (period)</a:t>
            </a:r>
            <a:endParaRPr lang="en-GB" sz="2200" dirty="0">
              <a:latin typeface="Arial" pitchFamily="34" charset="0"/>
              <a:cs typeface="Arial" pitchFamily="34" charset="0"/>
            </a:endParaRPr>
          </a:p>
        </p:txBody>
      </p:sp>
      <p:sp>
        <p:nvSpPr>
          <p:cNvPr id="7" name="Title 1"/>
          <p:cNvSpPr txBox="1">
            <a:spLocks/>
          </p:cNvSpPr>
          <p:nvPr/>
        </p:nvSpPr>
        <p:spPr bwMode="auto">
          <a:xfrm>
            <a:off x="0" y="5857892"/>
            <a:ext cx="9572692" cy="80964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9" name="TextBox 8"/>
          <p:cNvSpPr txBox="1"/>
          <p:nvPr/>
        </p:nvSpPr>
        <p:spPr>
          <a:xfrm>
            <a:off x="428596" y="5214950"/>
            <a:ext cx="184731" cy="738664"/>
          </a:xfrm>
          <a:prstGeom prst="rect">
            <a:avLst/>
          </a:prstGeom>
          <a:noFill/>
        </p:spPr>
        <p:txBody>
          <a:bodyPr wrap="none" rtlCol="0">
            <a:spAutoFit/>
          </a:bodyPr>
          <a:lstStyle/>
          <a:p>
            <a:endParaRPr lang="en-GB" dirty="0" smtClean="0"/>
          </a:p>
          <a:p>
            <a:endParaRPr lang="en-GB" dirty="0"/>
          </a:p>
        </p:txBody>
      </p:sp>
      <p:sp>
        <p:nvSpPr>
          <p:cNvPr id="11" name="TextBox 10"/>
          <p:cNvSpPr txBox="1"/>
          <p:nvPr/>
        </p:nvSpPr>
        <p:spPr>
          <a:xfrm>
            <a:off x="0" y="5857892"/>
            <a:ext cx="7673896" cy="738664"/>
          </a:xfrm>
          <a:prstGeom prst="rect">
            <a:avLst/>
          </a:prstGeom>
          <a:noFill/>
        </p:spPr>
        <p:txBody>
          <a:bodyPr wrap="none" rtlCol="0">
            <a:spAutoFit/>
          </a:bodyPr>
          <a:lstStyle/>
          <a:p>
            <a:r>
              <a:rPr lang="en-GB" dirty="0" smtClean="0"/>
              <a:t>Track the centre of the (moving) current sheet, measure </a:t>
            </a:r>
            <a:r>
              <a:rPr lang="en-GB" i="1" dirty="0" smtClean="0"/>
              <a:t>A</a:t>
            </a:r>
            <a:r>
              <a:rPr lang="en-GB" i="1" baseline="-25000" dirty="0" smtClean="0"/>
              <a:t>Z</a:t>
            </a:r>
            <a:r>
              <a:rPr lang="en-GB" i="1" dirty="0" smtClean="0"/>
              <a:t> </a:t>
            </a:r>
          </a:p>
          <a:p>
            <a:r>
              <a:rPr lang="en-GB" dirty="0" smtClean="0"/>
              <a:t>Changes in </a:t>
            </a:r>
            <a:r>
              <a:rPr lang="en-GB" i="1" dirty="0" smtClean="0"/>
              <a:t>A</a:t>
            </a:r>
            <a:r>
              <a:rPr lang="en-GB" i="1" baseline="-25000" dirty="0" smtClean="0"/>
              <a:t>Z</a:t>
            </a:r>
            <a:r>
              <a:rPr lang="en-GB" dirty="0" smtClean="0"/>
              <a:t> indicate changes in connectivity (reconnection).</a:t>
            </a:r>
          </a:p>
        </p:txBody>
      </p:sp>
      <p:pic>
        <p:nvPicPr>
          <p:cNvPr id="13" name="Picture 12" descr="Fig6.jpg"/>
          <p:cNvPicPr>
            <a:picLocks noChangeAspect="1"/>
          </p:cNvPicPr>
          <p:nvPr/>
        </p:nvPicPr>
        <p:blipFill>
          <a:blip r:embed="rId2"/>
          <a:stretch>
            <a:fillRect/>
          </a:stretch>
        </p:blipFill>
        <p:spPr>
          <a:xfrm>
            <a:off x="214282" y="642918"/>
            <a:ext cx="8786842" cy="5269872"/>
          </a:xfrm>
          <a:prstGeom prst="rect">
            <a:avLst/>
          </a:prstGeom>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14314" y="-71462"/>
            <a:ext cx="9644098" cy="809644"/>
          </a:xfrm>
        </p:spPr>
        <p:txBody>
          <a:bodyPr/>
          <a:lstStyle/>
          <a:p>
            <a:pPr lvl="0"/>
            <a:r>
              <a:rPr lang="en-GB" sz="2200" dirty="0" smtClean="0">
                <a:latin typeface="Arial" pitchFamily="34" charset="0"/>
                <a:cs typeface="Arial" pitchFamily="34" charset="0"/>
              </a:rPr>
              <a:t>Measure </a:t>
            </a:r>
            <a:r>
              <a:rPr lang="en-GB" sz="2400" i="1" dirty="0" smtClean="0"/>
              <a:t>A</a:t>
            </a:r>
            <a:r>
              <a:rPr lang="en-GB" sz="2400" i="1" baseline="-25000" dirty="0" smtClean="0"/>
              <a:t>Z</a:t>
            </a:r>
            <a:r>
              <a:rPr lang="en-GB" sz="2200" dirty="0" smtClean="0">
                <a:latin typeface="Arial" pitchFamily="34" charset="0"/>
                <a:cs typeface="Arial" pitchFamily="34" charset="0"/>
              </a:rPr>
              <a:t> to obtain quantitative measure of the oscillations (period)</a:t>
            </a:r>
            <a:endParaRPr lang="en-GB" sz="2200" dirty="0">
              <a:latin typeface="Arial" pitchFamily="34" charset="0"/>
              <a:cs typeface="Arial" pitchFamily="34" charset="0"/>
            </a:endParaRPr>
          </a:p>
        </p:txBody>
      </p:sp>
      <p:sp>
        <p:nvSpPr>
          <p:cNvPr id="7" name="Title 1"/>
          <p:cNvSpPr txBox="1">
            <a:spLocks/>
          </p:cNvSpPr>
          <p:nvPr/>
        </p:nvSpPr>
        <p:spPr bwMode="auto">
          <a:xfrm>
            <a:off x="0" y="5857892"/>
            <a:ext cx="9572692" cy="80964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9" name="TextBox 8"/>
          <p:cNvSpPr txBox="1"/>
          <p:nvPr/>
        </p:nvSpPr>
        <p:spPr>
          <a:xfrm>
            <a:off x="428596" y="5214950"/>
            <a:ext cx="184731" cy="738664"/>
          </a:xfrm>
          <a:prstGeom prst="rect">
            <a:avLst/>
          </a:prstGeom>
          <a:noFill/>
        </p:spPr>
        <p:txBody>
          <a:bodyPr wrap="none" rtlCol="0">
            <a:spAutoFit/>
          </a:bodyPr>
          <a:lstStyle/>
          <a:p>
            <a:endParaRPr lang="en-GB" dirty="0" smtClean="0"/>
          </a:p>
          <a:p>
            <a:endParaRPr lang="en-GB" dirty="0"/>
          </a:p>
        </p:txBody>
      </p:sp>
      <p:sp>
        <p:nvSpPr>
          <p:cNvPr id="11" name="TextBox 10"/>
          <p:cNvSpPr txBox="1"/>
          <p:nvPr/>
        </p:nvSpPr>
        <p:spPr>
          <a:xfrm>
            <a:off x="0" y="5857892"/>
            <a:ext cx="7673896" cy="738664"/>
          </a:xfrm>
          <a:prstGeom prst="rect">
            <a:avLst/>
          </a:prstGeom>
          <a:noFill/>
        </p:spPr>
        <p:txBody>
          <a:bodyPr wrap="none" rtlCol="0">
            <a:spAutoFit/>
          </a:bodyPr>
          <a:lstStyle/>
          <a:p>
            <a:r>
              <a:rPr lang="en-GB" dirty="0" smtClean="0"/>
              <a:t>Track the centre of the (moving) current sheet, measure </a:t>
            </a:r>
            <a:r>
              <a:rPr lang="en-GB" i="1" dirty="0" smtClean="0"/>
              <a:t>A</a:t>
            </a:r>
            <a:r>
              <a:rPr lang="en-GB" i="1" baseline="-25000" dirty="0" smtClean="0"/>
              <a:t>Z</a:t>
            </a:r>
            <a:r>
              <a:rPr lang="en-GB" i="1" dirty="0" smtClean="0"/>
              <a:t> </a:t>
            </a:r>
          </a:p>
          <a:p>
            <a:r>
              <a:rPr lang="en-GB" dirty="0" smtClean="0"/>
              <a:t>Changes in </a:t>
            </a:r>
            <a:r>
              <a:rPr lang="en-GB" i="1" dirty="0" smtClean="0"/>
              <a:t>A</a:t>
            </a:r>
            <a:r>
              <a:rPr lang="en-GB" i="1" baseline="-25000" dirty="0" smtClean="0"/>
              <a:t>Z</a:t>
            </a:r>
            <a:r>
              <a:rPr lang="en-GB" dirty="0" smtClean="0"/>
              <a:t> indicate changes in connectivity (reconnection).</a:t>
            </a:r>
          </a:p>
        </p:txBody>
      </p:sp>
      <p:pic>
        <p:nvPicPr>
          <p:cNvPr id="13" name="Picture 12" descr="Fig6.jpg"/>
          <p:cNvPicPr>
            <a:picLocks noChangeAspect="1"/>
          </p:cNvPicPr>
          <p:nvPr/>
        </p:nvPicPr>
        <p:blipFill>
          <a:blip r:embed="rId2"/>
          <a:stretch>
            <a:fillRect/>
          </a:stretch>
        </p:blipFill>
        <p:spPr>
          <a:xfrm>
            <a:off x="214282" y="642918"/>
            <a:ext cx="8786842" cy="5269872"/>
          </a:xfrm>
          <a:prstGeom prst="rect">
            <a:avLst/>
          </a:prstGeom>
        </p:spPr>
      </p:pic>
      <p:sp>
        <p:nvSpPr>
          <p:cNvPr id="8" name="TextBox 7"/>
          <p:cNvSpPr txBox="1"/>
          <p:nvPr/>
        </p:nvSpPr>
        <p:spPr>
          <a:xfrm>
            <a:off x="4357686" y="4286256"/>
            <a:ext cx="4037935" cy="738664"/>
          </a:xfrm>
          <a:prstGeom prst="rect">
            <a:avLst/>
          </a:prstGeom>
          <a:solidFill>
            <a:srgbClr val="FFFF00"/>
          </a:solidFill>
          <a:ln w="12700">
            <a:solidFill>
              <a:srgbClr val="FF0000"/>
            </a:solidFill>
          </a:ln>
        </p:spPr>
        <p:txBody>
          <a:bodyPr wrap="square" rtlCol="0">
            <a:spAutoFit/>
          </a:bodyPr>
          <a:lstStyle/>
          <a:p>
            <a:pPr algn="ctr"/>
            <a:r>
              <a:rPr lang="en-GB" dirty="0" smtClean="0"/>
              <a:t>Measure a period of</a:t>
            </a:r>
          </a:p>
          <a:p>
            <a:pPr algn="ctr"/>
            <a:r>
              <a:rPr lang="en-GB" dirty="0" smtClean="0"/>
              <a:t>195 seconds = 3.25 </a:t>
            </a:r>
            <a:r>
              <a:rPr lang="en-GB" dirty="0" err="1" smtClean="0"/>
              <a:t>mins</a:t>
            </a:r>
            <a:endParaRPr lang="en-GB"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14314" y="-71462"/>
            <a:ext cx="9644098" cy="809644"/>
          </a:xfrm>
        </p:spPr>
        <p:txBody>
          <a:bodyPr/>
          <a:lstStyle/>
          <a:p>
            <a:pPr lvl="0"/>
            <a:r>
              <a:rPr lang="en-GB" sz="2200" dirty="0" smtClean="0">
                <a:latin typeface="Arial" pitchFamily="34" charset="0"/>
                <a:cs typeface="Arial" pitchFamily="34" charset="0"/>
              </a:rPr>
              <a:t>Now vary </a:t>
            </a:r>
            <a:r>
              <a:rPr lang="en-GB" sz="2400" i="1" dirty="0" smtClean="0">
                <a:latin typeface="Arial" pitchFamily="34" charset="0"/>
                <a:cs typeface="Arial" pitchFamily="34" charset="0"/>
              </a:rPr>
              <a:t>B</a:t>
            </a:r>
            <a:r>
              <a:rPr lang="en-GB" sz="2400" i="1" baseline="-25000" dirty="0" smtClean="0"/>
              <a:t>0</a:t>
            </a:r>
            <a:r>
              <a:rPr lang="en-GB" sz="2200" dirty="0" smtClean="0">
                <a:latin typeface="Arial" pitchFamily="34" charset="0"/>
                <a:cs typeface="Arial" pitchFamily="34" charset="0"/>
              </a:rPr>
              <a:t> =&gt; robustness, limitations, period changes, </a:t>
            </a:r>
            <a:endParaRPr lang="en-GB" sz="2200" dirty="0">
              <a:latin typeface="Arial" pitchFamily="34" charset="0"/>
              <a:cs typeface="Arial" pitchFamily="34" charset="0"/>
            </a:endParaRPr>
          </a:p>
        </p:txBody>
      </p:sp>
      <p:pic>
        <p:nvPicPr>
          <p:cNvPr id="7" name="Picture 6" descr="Fig7a.jpg"/>
          <p:cNvPicPr>
            <a:picLocks noChangeAspect="1"/>
          </p:cNvPicPr>
          <p:nvPr/>
        </p:nvPicPr>
        <p:blipFill>
          <a:blip r:embed="rId3"/>
          <a:stretch>
            <a:fillRect/>
          </a:stretch>
        </p:blipFill>
        <p:spPr>
          <a:xfrm>
            <a:off x="500034" y="683381"/>
            <a:ext cx="8392600" cy="5040000"/>
          </a:xfrm>
          <a:prstGeom prst="rect">
            <a:avLst/>
          </a:prstGeom>
        </p:spPr>
      </p:pic>
      <p:sp>
        <p:nvSpPr>
          <p:cNvPr id="8" name="Title 1"/>
          <p:cNvSpPr txBox="1">
            <a:spLocks/>
          </p:cNvSpPr>
          <p:nvPr/>
        </p:nvSpPr>
        <p:spPr bwMode="auto">
          <a:xfrm>
            <a:off x="0" y="5643578"/>
            <a:ext cx="9644098" cy="80964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Eight values of </a:t>
            </a:r>
            <a:r>
              <a:rPr kumimoji="0" lang="en-GB" sz="2400" b="0" i="1"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B</a:t>
            </a:r>
            <a:r>
              <a:rPr kumimoji="0" lang="en-GB" sz="2400" b="0" i="1" u="none" strike="noStrike" kern="1200" cap="none" spc="0" normalizeH="0" baseline="-25000" noProof="0" dirty="0" smtClean="0">
                <a:ln>
                  <a:noFill/>
                </a:ln>
                <a:solidFill>
                  <a:schemeClr val="tx1"/>
                </a:solidFill>
                <a:effectLst/>
                <a:uLnTx/>
                <a:uFillTx/>
                <a:latin typeface="+mj-lt"/>
                <a:ea typeface="+mj-ea"/>
                <a:cs typeface="+mj-cs"/>
              </a:rPr>
              <a:t>0</a:t>
            </a:r>
            <a:r>
              <a:rPr kumimoji="0" lang="en-GB" sz="2200" b="0" i="0" u="none" strike="noStrike" kern="1200" cap="none" spc="0" normalizeH="0" noProof="0" dirty="0" smtClean="0">
                <a:ln>
                  <a:noFill/>
                </a:ln>
                <a:solidFill>
                  <a:schemeClr val="tx1"/>
                </a:solidFill>
                <a:effectLst/>
                <a:uLnTx/>
                <a:uFillTx/>
                <a:latin typeface="Arial" pitchFamily="34" charset="0"/>
                <a:ea typeface="+mj-ea"/>
                <a:cs typeface="Arial" pitchFamily="34" charset="0"/>
              </a:rPr>
              <a:t>* =&gt; oscillatory reconnection present in all</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GB" sz="22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				</a:t>
            </a:r>
            <a:endParaRPr kumimoji="0" lang="en-GB" sz="22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graphicFrame>
        <p:nvGraphicFramePr>
          <p:cNvPr id="9" name="Object 8"/>
          <p:cNvGraphicFramePr>
            <a:graphicFrameLocks noChangeAspect="1"/>
          </p:cNvGraphicFramePr>
          <p:nvPr/>
        </p:nvGraphicFramePr>
        <p:xfrm>
          <a:off x="512391" y="6215082"/>
          <a:ext cx="3131992" cy="500066"/>
        </p:xfrm>
        <a:graphic>
          <a:graphicData uri="http://schemas.openxmlformats.org/presentationml/2006/ole">
            <p:oleObj spid="_x0000_s103426" name="Equation" r:id="rId4" imgW="1511280" imgH="241200" progId="Equation.3">
              <p:embed/>
            </p:oleObj>
          </a:graphicData>
        </a:graphic>
      </p:graphicFrame>
      <p:graphicFrame>
        <p:nvGraphicFramePr>
          <p:cNvPr id="467971" name="Object 3"/>
          <p:cNvGraphicFramePr>
            <a:graphicFrameLocks noChangeAspect="1"/>
          </p:cNvGraphicFramePr>
          <p:nvPr/>
        </p:nvGraphicFramePr>
        <p:xfrm>
          <a:off x="6656059" y="6215082"/>
          <a:ext cx="1842114" cy="500086"/>
        </p:xfrm>
        <a:graphic>
          <a:graphicData uri="http://schemas.openxmlformats.org/presentationml/2006/ole">
            <p:oleObj spid="_x0000_s103427" name="Equation" r:id="rId5" imgW="888840" imgH="241200" progId="Equation.3">
              <p:embed/>
            </p:oleObj>
          </a:graphicData>
        </a:graphic>
      </p:graphicFrame>
      <p:graphicFrame>
        <p:nvGraphicFramePr>
          <p:cNvPr id="467972" name="Object 4"/>
          <p:cNvGraphicFramePr>
            <a:graphicFrameLocks noChangeAspect="1"/>
          </p:cNvGraphicFramePr>
          <p:nvPr/>
        </p:nvGraphicFramePr>
        <p:xfrm>
          <a:off x="4286248" y="6143644"/>
          <a:ext cx="1582737" cy="384175"/>
        </p:xfrm>
        <a:graphic>
          <a:graphicData uri="http://schemas.openxmlformats.org/presentationml/2006/ole">
            <p:oleObj spid="_x0000_s103428" name="Equation" r:id="rId6" imgW="939600" imgH="228600" progId="Equation.3">
              <p:embed/>
            </p:oleObj>
          </a:graphicData>
        </a:graphic>
      </p:graphicFrame>
      <p:cxnSp>
        <p:nvCxnSpPr>
          <p:cNvPr id="13" name="Straight Arrow Connector 12"/>
          <p:cNvCxnSpPr/>
          <p:nvPr/>
        </p:nvCxnSpPr>
        <p:spPr>
          <a:xfrm>
            <a:off x="3786182" y="6500834"/>
            <a:ext cx="25200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14314" y="47588"/>
            <a:ext cx="9644098" cy="809644"/>
          </a:xfrm>
        </p:spPr>
        <p:txBody>
          <a:bodyPr/>
          <a:lstStyle/>
          <a:p>
            <a:pPr lvl="0"/>
            <a:r>
              <a:rPr lang="en-GB" sz="2200" dirty="0" smtClean="0">
                <a:latin typeface="Arial" pitchFamily="34" charset="0"/>
                <a:cs typeface="Arial" pitchFamily="34" charset="0"/>
              </a:rPr>
              <a:t>Periods :  105 – 212.5 seconds =&gt; 1.75 – 3.5 minutes</a:t>
            </a:r>
            <a:endParaRPr lang="en-GB" sz="2200" dirty="0">
              <a:latin typeface="Arial" pitchFamily="34" charset="0"/>
              <a:cs typeface="Arial" pitchFamily="34" charset="0"/>
            </a:endParaRPr>
          </a:p>
        </p:txBody>
      </p:sp>
      <p:sp>
        <p:nvSpPr>
          <p:cNvPr id="8" name="Title 1"/>
          <p:cNvSpPr txBox="1">
            <a:spLocks/>
          </p:cNvSpPr>
          <p:nvPr/>
        </p:nvSpPr>
        <p:spPr bwMode="auto">
          <a:xfrm>
            <a:off x="0" y="5643578"/>
            <a:ext cx="9644098" cy="80964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Eight values of </a:t>
            </a:r>
            <a:r>
              <a:rPr kumimoji="0" lang="en-GB" sz="2400" b="0" i="1"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B</a:t>
            </a:r>
            <a:r>
              <a:rPr kumimoji="0" lang="en-GB" sz="2400" b="0" i="1" u="none" strike="noStrike" kern="1200" cap="none" spc="0" normalizeH="0" baseline="-25000" noProof="0" dirty="0" smtClean="0">
                <a:ln>
                  <a:noFill/>
                </a:ln>
                <a:solidFill>
                  <a:schemeClr val="tx1"/>
                </a:solidFill>
                <a:effectLst/>
                <a:uLnTx/>
                <a:uFillTx/>
                <a:latin typeface="+mj-lt"/>
                <a:ea typeface="+mj-ea"/>
                <a:cs typeface="+mj-cs"/>
              </a:rPr>
              <a:t>0</a:t>
            </a:r>
            <a:r>
              <a:rPr kumimoji="0" lang="en-GB" sz="2200" b="0" i="0" u="none" strike="noStrike" kern="1200" cap="none" spc="0" normalizeH="0" noProof="0" dirty="0" smtClean="0">
                <a:ln>
                  <a:noFill/>
                </a:ln>
                <a:solidFill>
                  <a:schemeClr val="tx1"/>
                </a:solidFill>
                <a:effectLst/>
                <a:uLnTx/>
                <a:uFillTx/>
                <a:latin typeface="Arial" pitchFamily="34" charset="0"/>
                <a:ea typeface="+mj-ea"/>
                <a:cs typeface="Arial" pitchFamily="34" charset="0"/>
              </a:rPr>
              <a:t>* =&gt; oscillatory reconnection present in all</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GB" sz="22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				</a:t>
            </a:r>
            <a:endParaRPr kumimoji="0" lang="en-GB" sz="22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graphicFrame>
        <p:nvGraphicFramePr>
          <p:cNvPr id="9" name="Object 8"/>
          <p:cNvGraphicFramePr>
            <a:graphicFrameLocks noChangeAspect="1"/>
          </p:cNvGraphicFramePr>
          <p:nvPr/>
        </p:nvGraphicFramePr>
        <p:xfrm>
          <a:off x="512391" y="6215082"/>
          <a:ext cx="3131992" cy="500066"/>
        </p:xfrm>
        <a:graphic>
          <a:graphicData uri="http://schemas.openxmlformats.org/presentationml/2006/ole">
            <p:oleObj spid="_x0000_s104450" name="Equation" r:id="rId3" imgW="1511280" imgH="241200" progId="Equation.3">
              <p:embed/>
            </p:oleObj>
          </a:graphicData>
        </a:graphic>
      </p:graphicFrame>
      <p:graphicFrame>
        <p:nvGraphicFramePr>
          <p:cNvPr id="467971" name="Object 3"/>
          <p:cNvGraphicFramePr>
            <a:graphicFrameLocks noChangeAspect="1"/>
          </p:cNvGraphicFramePr>
          <p:nvPr/>
        </p:nvGraphicFramePr>
        <p:xfrm>
          <a:off x="6656059" y="6215082"/>
          <a:ext cx="1842114" cy="500086"/>
        </p:xfrm>
        <a:graphic>
          <a:graphicData uri="http://schemas.openxmlformats.org/presentationml/2006/ole">
            <p:oleObj spid="_x0000_s104451" name="Equation" r:id="rId4" imgW="888840" imgH="241200" progId="Equation.3">
              <p:embed/>
            </p:oleObj>
          </a:graphicData>
        </a:graphic>
      </p:graphicFrame>
      <p:graphicFrame>
        <p:nvGraphicFramePr>
          <p:cNvPr id="467972" name="Object 4"/>
          <p:cNvGraphicFramePr>
            <a:graphicFrameLocks noChangeAspect="1"/>
          </p:cNvGraphicFramePr>
          <p:nvPr/>
        </p:nvGraphicFramePr>
        <p:xfrm>
          <a:off x="4286248" y="6143644"/>
          <a:ext cx="1582737" cy="384175"/>
        </p:xfrm>
        <a:graphic>
          <a:graphicData uri="http://schemas.openxmlformats.org/presentationml/2006/ole">
            <p:oleObj spid="_x0000_s104452" name="Equation" r:id="rId5" imgW="939600" imgH="228600" progId="Equation.3">
              <p:embed/>
            </p:oleObj>
          </a:graphicData>
        </a:graphic>
      </p:graphicFrame>
      <p:cxnSp>
        <p:nvCxnSpPr>
          <p:cNvPr id="13" name="Straight Arrow Connector 12"/>
          <p:cNvCxnSpPr/>
          <p:nvPr/>
        </p:nvCxnSpPr>
        <p:spPr>
          <a:xfrm>
            <a:off x="3786182" y="6500834"/>
            <a:ext cx="25200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9" descr="Fig8a.jpg"/>
          <p:cNvPicPr>
            <a:picLocks noChangeAspect="1"/>
          </p:cNvPicPr>
          <p:nvPr/>
        </p:nvPicPr>
        <p:blipFill>
          <a:blip r:embed="rId6"/>
          <a:stretch>
            <a:fillRect/>
          </a:stretch>
        </p:blipFill>
        <p:spPr>
          <a:xfrm>
            <a:off x="1000100" y="1000108"/>
            <a:ext cx="7124285" cy="4187557"/>
          </a:xfrm>
          <a:prstGeom prst="rect">
            <a:avLst/>
          </a:prstGeom>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14314" y="47588"/>
            <a:ext cx="9644098" cy="809644"/>
          </a:xfrm>
        </p:spPr>
        <p:txBody>
          <a:bodyPr/>
          <a:lstStyle/>
          <a:p>
            <a:pPr lvl="0"/>
            <a:r>
              <a:rPr lang="en-GB" sz="2200" dirty="0" smtClean="0">
                <a:latin typeface="Arial" pitchFamily="34" charset="0"/>
                <a:cs typeface="Arial" pitchFamily="34" charset="0"/>
              </a:rPr>
              <a:t>Periods :  105 – 212.5 seconds =&gt; 1.75 – 3.5 minutes</a:t>
            </a:r>
            <a:endParaRPr lang="en-GB" sz="2200" dirty="0">
              <a:latin typeface="Arial" pitchFamily="34" charset="0"/>
              <a:cs typeface="Arial" pitchFamily="34" charset="0"/>
            </a:endParaRPr>
          </a:p>
        </p:txBody>
      </p:sp>
      <p:sp>
        <p:nvSpPr>
          <p:cNvPr id="8" name="Title 1"/>
          <p:cNvSpPr txBox="1">
            <a:spLocks/>
          </p:cNvSpPr>
          <p:nvPr/>
        </p:nvSpPr>
        <p:spPr bwMode="auto">
          <a:xfrm>
            <a:off x="0" y="5643578"/>
            <a:ext cx="9644098" cy="80964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Eight values of </a:t>
            </a:r>
            <a:r>
              <a:rPr kumimoji="0" lang="en-GB" sz="2400" b="0" i="1"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B</a:t>
            </a:r>
            <a:r>
              <a:rPr kumimoji="0" lang="en-GB" sz="2400" b="0" i="1" u="none" strike="noStrike" kern="1200" cap="none" spc="0" normalizeH="0" baseline="-25000" noProof="0" dirty="0" smtClean="0">
                <a:ln>
                  <a:noFill/>
                </a:ln>
                <a:solidFill>
                  <a:schemeClr val="tx1"/>
                </a:solidFill>
                <a:effectLst/>
                <a:uLnTx/>
                <a:uFillTx/>
                <a:latin typeface="+mj-lt"/>
                <a:ea typeface="+mj-ea"/>
                <a:cs typeface="+mj-cs"/>
              </a:rPr>
              <a:t>0</a:t>
            </a:r>
            <a:r>
              <a:rPr kumimoji="0" lang="en-GB" sz="2200" b="0" i="0" u="none" strike="noStrike" kern="1200" cap="none" spc="0" normalizeH="0" noProof="0" dirty="0" smtClean="0">
                <a:ln>
                  <a:noFill/>
                </a:ln>
                <a:solidFill>
                  <a:schemeClr val="tx1"/>
                </a:solidFill>
                <a:effectLst/>
                <a:uLnTx/>
                <a:uFillTx/>
                <a:latin typeface="Arial" pitchFamily="34" charset="0"/>
                <a:ea typeface="+mj-ea"/>
                <a:cs typeface="Arial" pitchFamily="34" charset="0"/>
              </a:rPr>
              <a:t>* =&gt; oscillatory reconnection present in all</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GB" sz="22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				</a:t>
            </a:r>
            <a:endParaRPr kumimoji="0" lang="en-GB" sz="22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graphicFrame>
        <p:nvGraphicFramePr>
          <p:cNvPr id="9" name="Object 8"/>
          <p:cNvGraphicFramePr>
            <a:graphicFrameLocks noChangeAspect="1"/>
          </p:cNvGraphicFramePr>
          <p:nvPr/>
        </p:nvGraphicFramePr>
        <p:xfrm>
          <a:off x="512391" y="6215082"/>
          <a:ext cx="3131992" cy="500066"/>
        </p:xfrm>
        <a:graphic>
          <a:graphicData uri="http://schemas.openxmlformats.org/presentationml/2006/ole">
            <p:oleObj spid="_x0000_s105474" name="Equation" r:id="rId3" imgW="1511280" imgH="241200" progId="Equation.3">
              <p:embed/>
            </p:oleObj>
          </a:graphicData>
        </a:graphic>
      </p:graphicFrame>
      <p:graphicFrame>
        <p:nvGraphicFramePr>
          <p:cNvPr id="467971" name="Object 3"/>
          <p:cNvGraphicFramePr>
            <a:graphicFrameLocks noChangeAspect="1"/>
          </p:cNvGraphicFramePr>
          <p:nvPr/>
        </p:nvGraphicFramePr>
        <p:xfrm>
          <a:off x="6656059" y="6215082"/>
          <a:ext cx="1842114" cy="500086"/>
        </p:xfrm>
        <a:graphic>
          <a:graphicData uri="http://schemas.openxmlformats.org/presentationml/2006/ole">
            <p:oleObj spid="_x0000_s105475" name="Equation" r:id="rId4" imgW="888840" imgH="241200" progId="Equation.3">
              <p:embed/>
            </p:oleObj>
          </a:graphicData>
        </a:graphic>
      </p:graphicFrame>
      <p:graphicFrame>
        <p:nvGraphicFramePr>
          <p:cNvPr id="467972" name="Object 4"/>
          <p:cNvGraphicFramePr>
            <a:graphicFrameLocks noChangeAspect="1"/>
          </p:cNvGraphicFramePr>
          <p:nvPr/>
        </p:nvGraphicFramePr>
        <p:xfrm>
          <a:off x="4286248" y="6143644"/>
          <a:ext cx="1582737" cy="384175"/>
        </p:xfrm>
        <a:graphic>
          <a:graphicData uri="http://schemas.openxmlformats.org/presentationml/2006/ole">
            <p:oleObj spid="_x0000_s105476" name="Equation" r:id="rId5" imgW="939600" imgH="228600" progId="Equation.3">
              <p:embed/>
            </p:oleObj>
          </a:graphicData>
        </a:graphic>
      </p:graphicFrame>
      <p:cxnSp>
        <p:nvCxnSpPr>
          <p:cNvPr id="13" name="Straight Arrow Connector 12"/>
          <p:cNvCxnSpPr/>
          <p:nvPr/>
        </p:nvCxnSpPr>
        <p:spPr>
          <a:xfrm>
            <a:off x="3786182" y="6500834"/>
            <a:ext cx="25200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9" descr="Fig8a.jpg"/>
          <p:cNvPicPr>
            <a:picLocks noChangeAspect="1"/>
          </p:cNvPicPr>
          <p:nvPr/>
        </p:nvPicPr>
        <p:blipFill>
          <a:blip r:embed="rId6"/>
          <a:stretch>
            <a:fillRect/>
          </a:stretch>
        </p:blipFill>
        <p:spPr>
          <a:xfrm>
            <a:off x="1000100" y="1000108"/>
            <a:ext cx="7124285" cy="4187557"/>
          </a:xfrm>
          <a:prstGeom prst="rect">
            <a:avLst/>
          </a:prstGeom>
        </p:spPr>
      </p:pic>
      <p:sp>
        <p:nvSpPr>
          <p:cNvPr id="11" name="TextBox 10"/>
          <p:cNvSpPr txBox="1"/>
          <p:nvPr/>
        </p:nvSpPr>
        <p:spPr>
          <a:xfrm>
            <a:off x="4748907" y="3000372"/>
            <a:ext cx="4037935" cy="415498"/>
          </a:xfrm>
          <a:prstGeom prst="rect">
            <a:avLst/>
          </a:prstGeom>
          <a:solidFill>
            <a:srgbClr val="FFFF00"/>
          </a:solidFill>
          <a:ln w="12700">
            <a:solidFill>
              <a:srgbClr val="FF0000"/>
            </a:solidFill>
          </a:ln>
        </p:spPr>
        <p:txBody>
          <a:bodyPr wrap="square" rtlCol="0">
            <a:spAutoFit/>
          </a:bodyPr>
          <a:lstStyle/>
          <a:p>
            <a:pPr algn="ctr"/>
            <a:r>
              <a:rPr lang="en-GB" dirty="0" smtClean="0"/>
              <a:t>stronger =&gt; longer</a:t>
            </a:r>
            <a:endParaRPr lang="en-GB"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14314" y="47588"/>
            <a:ext cx="9644098" cy="809644"/>
          </a:xfrm>
        </p:spPr>
        <p:txBody>
          <a:bodyPr/>
          <a:lstStyle/>
          <a:p>
            <a:pPr lvl="0"/>
            <a:r>
              <a:rPr lang="en-GB" sz="2200" dirty="0" smtClean="0">
                <a:latin typeface="Arial" pitchFamily="34" charset="0"/>
                <a:cs typeface="Arial" pitchFamily="34" charset="0"/>
              </a:rPr>
              <a:t>Location of X-point at </a:t>
            </a:r>
            <a:r>
              <a:rPr lang="en-GB" sz="2500" i="1" dirty="0" smtClean="0">
                <a:latin typeface="Times New Roman" pitchFamily="18" charset="0"/>
                <a:cs typeface="Times New Roman" pitchFamily="18" charset="0"/>
              </a:rPr>
              <a:t>t </a:t>
            </a:r>
            <a:r>
              <a:rPr lang="en-GB" sz="2200" dirty="0" smtClean="0">
                <a:latin typeface="Arial" pitchFamily="34" charset="0"/>
                <a:cs typeface="Arial" pitchFamily="34" charset="0"/>
              </a:rPr>
              <a:t>= 100 </a:t>
            </a:r>
            <a:r>
              <a:rPr lang="en-GB" sz="2200" dirty="0" err="1" smtClean="0">
                <a:latin typeface="Arial" pitchFamily="34" charset="0"/>
                <a:cs typeface="Arial" pitchFamily="34" charset="0"/>
              </a:rPr>
              <a:t>mins</a:t>
            </a:r>
            <a:endParaRPr lang="en-GB" sz="2200" dirty="0">
              <a:latin typeface="Arial" pitchFamily="34" charset="0"/>
              <a:cs typeface="Arial" pitchFamily="34" charset="0"/>
            </a:endParaRPr>
          </a:p>
        </p:txBody>
      </p:sp>
      <p:pic>
        <p:nvPicPr>
          <p:cNvPr id="11" name="Picture 10" descr="Fig8b.jpg"/>
          <p:cNvPicPr>
            <a:picLocks noChangeAspect="1"/>
          </p:cNvPicPr>
          <p:nvPr/>
        </p:nvPicPr>
        <p:blipFill>
          <a:blip r:embed="rId2"/>
          <a:stretch>
            <a:fillRect/>
          </a:stretch>
        </p:blipFill>
        <p:spPr>
          <a:xfrm>
            <a:off x="500400" y="684000"/>
            <a:ext cx="7624615" cy="5040000"/>
          </a:xfrm>
          <a:prstGeom prst="rect">
            <a:avLst/>
          </a:prstGeom>
        </p:spPr>
      </p:pic>
      <p:sp>
        <p:nvSpPr>
          <p:cNvPr id="8" name="Title 1"/>
          <p:cNvSpPr txBox="1">
            <a:spLocks/>
          </p:cNvSpPr>
          <p:nvPr/>
        </p:nvSpPr>
        <p:spPr bwMode="auto">
          <a:xfrm>
            <a:off x="142876" y="5786454"/>
            <a:ext cx="9644098" cy="80964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z="2200" dirty="0" smtClean="0">
                <a:latin typeface="Arial" pitchFamily="34" charset="0"/>
                <a:ea typeface="+mj-ea"/>
                <a:cs typeface="Arial" pitchFamily="34" charset="0"/>
              </a:rPr>
              <a:t>Final/resting location is displaced both higher and further to the left for stronger </a:t>
            </a:r>
            <a:r>
              <a:rPr lang="en-GB" sz="2200" i="1" dirty="0" smtClean="0">
                <a:latin typeface="Arial" pitchFamily="34" charset="0"/>
                <a:cs typeface="Arial" pitchFamily="34" charset="0"/>
              </a:rPr>
              <a:t>B</a:t>
            </a:r>
            <a:r>
              <a:rPr lang="en-GB" sz="2200" i="1" baseline="-25000" dirty="0" smtClean="0"/>
              <a:t>0</a:t>
            </a:r>
            <a:r>
              <a:rPr lang="en-GB" sz="2200" dirty="0" smtClean="0">
                <a:latin typeface="Arial" pitchFamily="34" charset="0"/>
                <a:cs typeface="Arial" pitchFamily="34" charset="0"/>
              </a:rPr>
              <a:t>* (intuitive: stronger </a:t>
            </a:r>
            <a:r>
              <a:rPr lang="en-GB" sz="2200" i="1" dirty="0" smtClean="0">
                <a:latin typeface="Arial" pitchFamily="34" charset="0"/>
                <a:cs typeface="Arial" pitchFamily="34" charset="0"/>
              </a:rPr>
              <a:t>B</a:t>
            </a:r>
            <a:r>
              <a:rPr lang="en-GB" sz="2200" i="1" baseline="-25000" dirty="0" smtClean="0"/>
              <a:t>0</a:t>
            </a:r>
            <a:r>
              <a:rPr lang="en-GB" sz="2200" dirty="0" smtClean="0">
                <a:latin typeface="Arial" pitchFamily="34" charset="0"/>
                <a:cs typeface="Arial" pitchFamily="34" charset="0"/>
              </a:rPr>
              <a:t>* tubes have larger emergence</a:t>
            </a:r>
          </a:p>
          <a:p>
            <a:pPr lvl="0"/>
            <a:r>
              <a:rPr lang="en-GB" sz="2200" dirty="0" smtClean="0">
                <a:latin typeface="Arial" pitchFamily="34" charset="0"/>
                <a:cs typeface="Arial" pitchFamily="34" charset="0"/>
              </a:rPr>
              <a:t>velocities and thus greater </a:t>
            </a:r>
            <a:r>
              <a:rPr lang="en-GB" sz="2200" dirty="0" err="1" smtClean="0">
                <a:latin typeface="Arial" pitchFamily="34" charset="0"/>
                <a:cs typeface="Arial" pitchFamily="34" charset="0"/>
              </a:rPr>
              <a:t>momenta</a:t>
            </a:r>
            <a:r>
              <a:rPr lang="en-GB" sz="2200" dirty="0" smtClean="0">
                <a:latin typeface="Arial" pitchFamily="34" charset="0"/>
                <a:cs typeface="Arial" pitchFamily="34" charset="0"/>
              </a:rPr>
              <a:t> =&gt; higher and farther).</a:t>
            </a:r>
            <a:endParaRPr kumimoji="0" lang="en-GB" sz="2200" b="0" i="0" u="none" strike="noStrike" kern="1200" cap="none" spc="0" normalizeH="0" noProof="0" dirty="0" smtClean="0">
              <a:ln>
                <a:noFill/>
              </a:ln>
              <a:solidFill>
                <a:schemeClr val="tx1"/>
              </a:solidFill>
              <a:effectLst/>
              <a:uLnTx/>
              <a:uFillTx/>
              <a:latin typeface="Arial" pitchFamily="34" charset="0"/>
              <a:ea typeface="+mj-ea"/>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defRPr/>
            </a:pPr>
            <a:r>
              <a:rPr kumimoji="0" lang="en-GB" sz="22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				</a:t>
            </a:r>
            <a:endParaRPr kumimoji="0" lang="en-GB" sz="22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Content Placeholder 4"/>
          <p:cNvSpPr>
            <a:spLocks noGrp="1"/>
          </p:cNvSpPr>
          <p:nvPr>
            <p:ph sz="quarter" idx="3"/>
          </p:nvPr>
        </p:nvSpPr>
        <p:spPr>
          <a:xfrm>
            <a:off x="500063" y="1347788"/>
            <a:ext cx="7900987" cy="1360487"/>
          </a:xfrm>
        </p:spPr>
        <p:txBody>
          <a:bodyPr/>
          <a:lstStyle/>
          <a:p>
            <a:pPr eaLnBrk="1" hangingPunct="1">
              <a:buFont typeface="Arial" charset="0"/>
              <a:buNone/>
            </a:pPr>
            <a:r>
              <a:rPr lang="en-GB" sz="2000" dirty="0" smtClean="0">
                <a:latin typeface="Arial" pitchFamily="34" charset="0"/>
                <a:cs typeface="Arial" pitchFamily="34" charset="0"/>
              </a:rPr>
              <a:t>	Solve with </a:t>
            </a:r>
            <a:r>
              <a:rPr lang="en-GB" sz="2000" b="1" dirty="0" smtClean="0">
                <a:latin typeface="Arial" pitchFamily="34" charset="0"/>
                <a:cs typeface="Arial" pitchFamily="34" charset="0"/>
              </a:rPr>
              <a:t>LARE2D</a:t>
            </a:r>
            <a:r>
              <a:rPr lang="en-GB" sz="2000" dirty="0" smtClean="0">
                <a:latin typeface="Arial" pitchFamily="34" charset="0"/>
                <a:cs typeface="Arial" pitchFamily="34" charset="0"/>
              </a:rPr>
              <a:t> code: </a:t>
            </a:r>
            <a:r>
              <a:rPr lang="en-GB" sz="2000" b="1" dirty="0" err="1" smtClean="0">
                <a:latin typeface="Arial" pitchFamily="34" charset="0"/>
                <a:cs typeface="Arial" pitchFamily="34" charset="0"/>
              </a:rPr>
              <a:t>LAgrangian</a:t>
            </a:r>
            <a:r>
              <a:rPr lang="en-GB" sz="2000" b="1" dirty="0" smtClean="0">
                <a:latin typeface="Arial" pitchFamily="34" charset="0"/>
                <a:cs typeface="Arial" pitchFamily="34" charset="0"/>
              </a:rPr>
              <a:t> </a:t>
            </a:r>
            <a:r>
              <a:rPr lang="en-GB" sz="2000" b="1" dirty="0" err="1" smtClean="0">
                <a:latin typeface="Arial" pitchFamily="34" charset="0"/>
                <a:cs typeface="Arial" pitchFamily="34" charset="0"/>
              </a:rPr>
              <a:t>REmap</a:t>
            </a:r>
            <a:r>
              <a:rPr lang="en-GB" sz="2000" b="1" dirty="0" smtClean="0">
                <a:latin typeface="Arial" pitchFamily="34" charset="0"/>
                <a:cs typeface="Arial" pitchFamily="34" charset="0"/>
              </a:rPr>
              <a:t> code</a:t>
            </a:r>
            <a:r>
              <a:rPr lang="en-GB" sz="2000" dirty="0" smtClean="0">
                <a:latin typeface="Arial" pitchFamily="34" charset="0"/>
                <a:cs typeface="Arial" pitchFamily="34" charset="0"/>
              </a:rPr>
              <a:t>, second order accurate in space and time.</a:t>
            </a:r>
          </a:p>
          <a:p>
            <a:pPr eaLnBrk="1" hangingPunct="1">
              <a:buFont typeface="Arial" charset="0"/>
              <a:buNone/>
            </a:pPr>
            <a:r>
              <a:rPr lang="en-GB" sz="2000" dirty="0" smtClean="0">
                <a:latin typeface="Arial" pitchFamily="34" charset="0"/>
                <a:cs typeface="Arial" pitchFamily="34" charset="0"/>
              </a:rPr>
              <a:t>	Code ideally suited to shock calculations.</a:t>
            </a:r>
          </a:p>
        </p:txBody>
      </p:sp>
      <p:graphicFrame>
        <p:nvGraphicFramePr>
          <p:cNvPr id="3074" name="Object 2"/>
          <p:cNvGraphicFramePr>
            <a:graphicFrameLocks noChangeAspect="1"/>
          </p:cNvGraphicFramePr>
          <p:nvPr/>
        </p:nvGraphicFramePr>
        <p:xfrm>
          <a:off x="-298450" y="2924175"/>
          <a:ext cx="5233988" cy="3008313"/>
        </p:xfrm>
        <a:graphic>
          <a:graphicData uri="http://schemas.openxmlformats.org/presentationml/2006/ole">
            <p:oleObj spid="_x0000_s89090" name="Equation" r:id="rId3" imgW="2958840" imgH="1701720" progId="Equation.3">
              <p:embed/>
            </p:oleObj>
          </a:graphicData>
        </a:graphic>
      </p:graphicFrame>
      <p:graphicFrame>
        <p:nvGraphicFramePr>
          <p:cNvPr id="3075" name="Object 3"/>
          <p:cNvGraphicFramePr>
            <a:graphicFrameLocks noChangeAspect="1"/>
          </p:cNvGraphicFramePr>
          <p:nvPr/>
        </p:nvGraphicFramePr>
        <p:xfrm>
          <a:off x="5508625" y="2649538"/>
          <a:ext cx="2916238" cy="1643062"/>
        </p:xfrm>
        <a:graphic>
          <a:graphicData uri="http://schemas.openxmlformats.org/presentationml/2006/ole">
            <p:oleObj spid="_x0000_s89091" name="Equation" r:id="rId4" imgW="1714320" imgH="965160" progId="Equation.3">
              <p:embed/>
            </p:oleObj>
          </a:graphicData>
        </a:graphic>
      </p:graphicFrame>
      <p:sp>
        <p:nvSpPr>
          <p:cNvPr id="9" name="Rectangle 8"/>
          <p:cNvSpPr/>
          <p:nvPr/>
        </p:nvSpPr>
        <p:spPr>
          <a:xfrm>
            <a:off x="785813" y="2781300"/>
            <a:ext cx="4286250" cy="3429000"/>
          </a:xfrm>
          <a:prstGeom prst="rect">
            <a:avLst/>
          </a:prstGeom>
          <a:noFill/>
          <a:ln>
            <a:solidFill>
              <a:srgbClr val="FD26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0000"/>
              </a:solidFill>
            </a:endParaRPr>
          </a:p>
        </p:txBody>
      </p:sp>
      <p:sp>
        <p:nvSpPr>
          <p:cNvPr id="7" name="Rectangle 2"/>
          <p:cNvSpPr txBox="1">
            <a:spLocks noChangeArrowheads="1"/>
          </p:cNvSpPr>
          <p:nvPr/>
        </p:nvSpPr>
        <p:spPr bwMode="auto">
          <a:xfrm>
            <a:off x="500034" y="-16"/>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500" b="0" i="0" u="none" strike="noStrike" kern="1200" cap="none" spc="0" normalizeH="0" baseline="0" noProof="0" dirty="0" smtClean="0">
                <a:ln>
                  <a:noFill/>
                </a:ln>
                <a:solidFill>
                  <a:srgbClr val="FE0000"/>
                </a:solidFill>
                <a:effectLst/>
                <a:uLnTx/>
                <a:uFillTx/>
                <a:latin typeface="Arial" charset="0"/>
                <a:ea typeface="+mj-ea"/>
                <a:cs typeface="+mj-cs"/>
              </a:rPr>
              <a:t>MHD Equations</a:t>
            </a:r>
          </a:p>
        </p:txBody>
      </p:sp>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ig7b.jpg"/>
          <p:cNvPicPr>
            <a:picLocks noChangeAspect="1"/>
          </p:cNvPicPr>
          <p:nvPr/>
        </p:nvPicPr>
        <p:blipFill>
          <a:blip r:embed="rId3"/>
          <a:stretch>
            <a:fillRect/>
          </a:stretch>
        </p:blipFill>
        <p:spPr>
          <a:xfrm>
            <a:off x="500401" y="684000"/>
            <a:ext cx="8257499" cy="5040000"/>
          </a:xfrm>
          <a:prstGeom prst="rect">
            <a:avLst/>
          </a:prstGeom>
        </p:spPr>
      </p:pic>
      <p:sp>
        <p:nvSpPr>
          <p:cNvPr id="6" name="Title 1"/>
          <p:cNvSpPr>
            <a:spLocks noGrp="1"/>
          </p:cNvSpPr>
          <p:nvPr>
            <p:ph type="title"/>
          </p:nvPr>
        </p:nvSpPr>
        <p:spPr>
          <a:xfrm>
            <a:off x="-214314" y="-71462"/>
            <a:ext cx="9644098" cy="809644"/>
          </a:xfrm>
        </p:spPr>
        <p:txBody>
          <a:bodyPr/>
          <a:lstStyle/>
          <a:p>
            <a:pPr lvl="0">
              <a:defRPr/>
            </a:pPr>
            <a:r>
              <a:rPr lang="en-GB" sz="2200" dirty="0" smtClean="0">
                <a:latin typeface="Arial" pitchFamily="34" charset="0"/>
                <a:cs typeface="Arial" pitchFamily="34" charset="0"/>
              </a:rPr>
              <a:t>Other </a:t>
            </a:r>
            <a:r>
              <a:rPr lang="en-GB" sz="2400" i="1" dirty="0" smtClean="0">
                <a:latin typeface="Arial" pitchFamily="34" charset="0"/>
                <a:cs typeface="Arial" pitchFamily="34" charset="0"/>
              </a:rPr>
              <a:t>B</a:t>
            </a:r>
            <a:r>
              <a:rPr lang="en-GB" sz="2400" i="1" baseline="-25000" dirty="0" smtClean="0"/>
              <a:t>0</a:t>
            </a:r>
            <a:r>
              <a:rPr lang="en-GB" sz="2200" dirty="0" smtClean="0">
                <a:latin typeface="Arial" pitchFamily="34" charset="0"/>
                <a:cs typeface="Arial" pitchFamily="34" charset="0"/>
              </a:rPr>
              <a:t>* explored =&gt; fundamentally different behaviour</a:t>
            </a:r>
          </a:p>
        </p:txBody>
      </p:sp>
      <p:sp>
        <p:nvSpPr>
          <p:cNvPr id="8" name="Title 1"/>
          <p:cNvSpPr txBox="1">
            <a:spLocks/>
          </p:cNvSpPr>
          <p:nvPr/>
        </p:nvSpPr>
        <p:spPr bwMode="auto">
          <a:xfrm>
            <a:off x="-214346" y="5619752"/>
            <a:ext cx="9644098" cy="80964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GB" sz="22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				</a:t>
            </a:r>
            <a:endParaRPr kumimoji="0" lang="en-GB" sz="22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graphicFrame>
        <p:nvGraphicFramePr>
          <p:cNvPr id="9" name="Object 8"/>
          <p:cNvGraphicFramePr>
            <a:graphicFrameLocks noChangeAspect="1"/>
          </p:cNvGraphicFramePr>
          <p:nvPr/>
        </p:nvGraphicFramePr>
        <p:xfrm>
          <a:off x="285720" y="5485641"/>
          <a:ext cx="1368425" cy="500062"/>
        </p:xfrm>
        <a:graphic>
          <a:graphicData uri="http://schemas.openxmlformats.org/presentationml/2006/ole">
            <p:oleObj spid="_x0000_s106498" name="Equation" r:id="rId4" imgW="660240" imgH="241200" progId="Equation.3">
              <p:embed/>
            </p:oleObj>
          </a:graphicData>
        </a:graphic>
      </p:graphicFrame>
      <p:cxnSp>
        <p:nvCxnSpPr>
          <p:cNvPr id="13" name="Straight Arrow Connector 12"/>
          <p:cNvCxnSpPr/>
          <p:nvPr/>
        </p:nvCxnSpPr>
        <p:spPr>
          <a:xfrm>
            <a:off x="1655399" y="5724665"/>
            <a:ext cx="3600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090976" y="5532361"/>
            <a:ext cx="6724918" cy="415498"/>
          </a:xfrm>
          <a:prstGeom prst="rect">
            <a:avLst/>
          </a:prstGeom>
          <a:noFill/>
        </p:spPr>
        <p:txBody>
          <a:bodyPr wrap="none" rtlCol="0">
            <a:spAutoFit/>
          </a:bodyPr>
          <a:lstStyle/>
          <a:p>
            <a:r>
              <a:rPr lang="en-GB" dirty="0" smtClean="0"/>
              <a:t>Failed emergence (below buoyancy instability criterion)</a:t>
            </a:r>
            <a:endParaRPr lang="en-GB" dirty="0"/>
          </a:p>
        </p:txBody>
      </p:sp>
      <p:graphicFrame>
        <p:nvGraphicFramePr>
          <p:cNvPr id="470021" name="Object 5"/>
          <p:cNvGraphicFramePr>
            <a:graphicFrameLocks noChangeAspect="1"/>
          </p:cNvGraphicFramePr>
          <p:nvPr/>
        </p:nvGraphicFramePr>
        <p:xfrm>
          <a:off x="1722438" y="5985684"/>
          <a:ext cx="2209800" cy="500062"/>
        </p:xfrm>
        <a:graphic>
          <a:graphicData uri="http://schemas.openxmlformats.org/presentationml/2006/ole">
            <p:oleObj spid="_x0000_s106499" name="Equation" r:id="rId5" imgW="1066680" imgH="241200" progId="Equation.3">
              <p:embed/>
            </p:oleObj>
          </a:graphicData>
        </a:graphic>
      </p:graphicFrame>
      <p:cxnSp>
        <p:nvCxnSpPr>
          <p:cNvPr id="15" name="Straight Arrow Connector 14"/>
          <p:cNvCxnSpPr/>
          <p:nvPr/>
        </p:nvCxnSpPr>
        <p:spPr>
          <a:xfrm>
            <a:off x="3941415" y="6224731"/>
            <a:ext cx="3600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500562" y="5985703"/>
            <a:ext cx="4246675" cy="738664"/>
          </a:xfrm>
          <a:prstGeom prst="rect">
            <a:avLst/>
          </a:prstGeom>
          <a:noFill/>
        </p:spPr>
        <p:txBody>
          <a:bodyPr wrap="none" rtlCol="0">
            <a:spAutoFit/>
          </a:bodyPr>
          <a:lstStyle/>
          <a:p>
            <a:r>
              <a:rPr lang="en-GB" dirty="0" smtClean="0"/>
              <a:t>Similar but, now </a:t>
            </a:r>
            <a:r>
              <a:rPr lang="en-GB" dirty="0" err="1" smtClean="0"/>
              <a:t>plasmoid</a:t>
            </a:r>
            <a:r>
              <a:rPr lang="en-GB" dirty="0" smtClean="0"/>
              <a:t> ejection</a:t>
            </a:r>
          </a:p>
          <a:p>
            <a:r>
              <a:rPr lang="en-GB" dirty="0" smtClean="0"/>
              <a:t>(flux leaves, so different regime)</a:t>
            </a:r>
            <a:endParaRPr lang="en-GB"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14"/>
            <a:ext cx="8229600" cy="1143000"/>
          </a:xfrm>
        </p:spPr>
        <p:txBody>
          <a:bodyPr/>
          <a:lstStyle/>
          <a:p>
            <a:r>
              <a:rPr lang="en-GB" dirty="0" smtClean="0"/>
              <a:t>Observational interest...</a:t>
            </a:r>
            <a:endParaRPr lang="en-GB" dirty="0"/>
          </a:p>
        </p:txBody>
      </p:sp>
      <p:sp>
        <p:nvSpPr>
          <p:cNvPr id="3" name="Content Placeholder 2"/>
          <p:cNvSpPr>
            <a:spLocks noGrp="1"/>
          </p:cNvSpPr>
          <p:nvPr>
            <p:ph idx="1"/>
          </p:nvPr>
        </p:nvSpPr>
        <p:spPr>
          <a:xfrm>
            <a:off x="214282" y="1142984"/>
            <a:ext cx="8715436" cy="4525963"/>
          </a:xfrm>
        </p:spPr>
        <p:txBody>
          <a:bodyPr>
            <a:normAutofit lnSpcReduction="10000"/>
          </a:bodyPr>
          <a:lstStyle/>
          <a:p>
            <a:pPr algn="just">
              <a:buNone/>
            </a:pPr>
            <a:r>
              <a:rPr lang="en-GB" sz="1600" dirty="0" smtClean="0"/>
              <a:t>	Recently, great deal of interest in transverse oscillations and flows:</a:t>
            </a:r>
          </a:p>
          <a:p>
            <a:pPr algn="just"/>
            <a:endParaRPr lang="en-GB" sz="1000" dirty="0" smtClean="0"/>
          </a:p>
          <a:p>
            <a:pPr algn="just"/>
            <a:r>
              <a:rPr lang="en-GB" sz="1600" dirty="0" smtClean="0"/>
              <a:t>Tomczyk et al (2007) – </a:t>
            </a:r>
            <a:r>
              <a:rPr lang="en-GB" sz="1600" dirty="0" err="1" smtClean="0"/>
              <a:t>CoMP</a:t>
            </a:r>
            <a:r>
              <a:rPr lang="en-GB" sz="1600" dirty="0" smtClean="0"/>
              <a:t> – ubiquitous, transverse disturbances propagating along magnetic field lines. Authors do not report on how these waves are generated.</a:t>
            </a:r>
          </a:p>
          <a:p>
            <a:pPr algn="just"/>
            <a:endParaRPr lang="en-GB" sz="1000" dirty="0" smtClean="0"/>
          </a:p>
          <a:p>
            <a:pPr algn="just"/>
            <a:r>
              <a:rPr lang="en-GB" sz="1600" dirty="0" smtClean="0"/>
              <a:t>De Pontieu et al (2007) – </a:t>
            </a:r>
            <a:r>
              <a:rPr lang="en-GB" sz="1600" dirty="0" err="1" smtClean="0"/>
              <a:t>Hinode</a:t>
            </a:r>
            <a:r>
              <a:rPr lang="en-GB" sz="1600" dirty="0" smtClean="0"/>
              <a:t>/SOT – transverse waves in chromosphere with amplitudes 10-30 km/s periods 100-500 seconds (dynamic spicules/jet-like extrusions).</a:t>
            </a:r>
          </a:p>
          <a:p>
            <a:pPr algn="just"/>
            <a:endParaRPr lang="en-GB" sz="1000" dirty="0" smtClean="0"/>
          </a:p>
          <a:p>
            <a:pPr algn="just"/>
            <a:r>
              <a:rPr lang="en-GB" sz="1600" dirty="0" smtClean="0"/>
              <a:t>De Pontieu et al (2011) – link between chromospheric spicules/jets and coronal spicules/jets – authors report there are currently no models for what drives and heats the observed jets.</a:t>
            </a:r>
          </a:p>
          <a:p>
            <a:pPr algn="just"/>
            <a:endParaRPr lang="en-GB" sz="1000" dirty="0" smtClean="0"/>
          </a:p>
          <a:p>
            <a:pPr algn="just"/>
            <a:r>
              <a:rPr lang="en-GB" sz="1600" dirty="0" smtClean="0"/>
              <a:t>McIntosh et al (2011) – SDO – transition region observations of transverse oscillations, outwardly propagating, amplitudes 20km/s, period 100-500 seconds – authors not that the challenge remains to understand how and where these waves are generated in the solar atmosphere.</a:t>
            </a:r>
          </a:p>
          <a:p>
            <a:pPr algn="just"/>
            <a:endParaRPr lang="en-GB" sz="1000" dirty="0" smtClean="0"/>
          </a:p>
          <a:p>
            <a:pPr algn="just"/>
            <a:r>
              <a:rPr lang="en-GB" sz="1600" dirty="0" smtClean="0"/>
              <a:t>De Pontieu &amp; McIntosh (2010) – </a:t>
            </a:r>
            <a:r>
              <a:rPr lang="en-GB" sz="1600" dirty="0" err="1" smtClean="0"/>
              <a:t>Hinode</a:t>
            </a:r>
            <a:r>
              <a:rPr lang="en-GB" sz="1600" dirty="0" smtClean="0"/>
              <a:t>/EIS – quasi-periodic </a:t>
            </a:r>
            <a:r>
              <a:rPr lang="en-GB" sz="1600" dirty="0" err="1" smtClean="0"/>
              <a:t>upflows</a:t>
            </a:r>
            <a:r>
              <a:rPr lang="en-GB" sz="1600" dirty="0" smtClean="0"/>
              <a:t> (50-150 km/s line-of-sight)</a:t>
            </a:r>
          </a:p>
          <a:p>
            <a:pPr algn="just"/>
            <a:endParaRPr lang="en-GB" sz="1000" dirty="0" smtClean="0"/>
          </a:p>
          <a:p>
            <a:pPr algn="just"/>
            <a:r>
              <a:rPr lang="en-GB" sz="1600" dirty="0" smtClean="0"/>
              <a:t>Thus, clear need for a better understanding of the physical generation mechanism for these ubiquitous, transverse, propagating motions  (oscillations and flows kept in mind). Oscillatory wake from CME, periodic reconnection.</a:t>
            </a:r>
          </a:p>
        </p:txBody>
      </p:sp>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62"/>
            <a:ext cx="8229600" cy="1143000"/>
          </a:xfrm>
        </p:spPr>
        <p:txBody>
          <a:bodyPr/>
          <a:lstStyle/>
          <a:p>
            <a:r>
              <a:rPr lang="en-GB" dirty="0" smtClean="0"/>
              <a:t>Conclusions</a:t>
            </a:r>
            <a:endParaRPr lang="en-GB" dirty="0"/>
          </a:p>
        </p:txBody>
      </p:sp>
      <p:sp>
        <p:nvSpPr>
          <p:cNvPr id="3" name="Content Placeholder 2"/>
          <p:cNvSpPr>
            <a:spLocks noGrp="1"/>
          </p:cNvSpPr>
          <p:nvPr>
            <p:ph idx="1"/>
          </p:nvPr>
        </p:nvSpPr>
        <p:spPr>
          <a:xfrm>
            <a:off x="142844" y="1617681"/>
            <a:ext cx="8786874" cy="4525963"/>
          </a:xfrm>
        </p:spPr>
        <p:txBody>
          <a:bodyPr>
            <a:normAutofit lnSpcReduction="10000"/>
          </a:bodyPr>
          <a:lstStyle/>
          <a:p>
            <a:pPr algn="just"/>
            <a:r>
              <a:rPr lang="en-GB" sz="2200" dirty="0" smtClean="0">
                <a:latin typeface="Arial" pitchFamily="34" charset="0"/>
                <a:cs typeface="Arial" pitchFamily="34" charset="0"/>
              </a:rPr>
              <a:t>We have presented numerical simulations that </a:t>
            </a:r>
            <a:r>
              <a:rPr lang="en-GB" sz="2200" i="1" dirty="0" smtClean="0">
                <a:latin typeface="Arial" pitchFamily="34" charset="0"/>
                <a:cs typeface="Arial" pitchFamily="34" charset="0"/>
              </a:rPr>
              <a:t>naturally generate quasi-periodic flows with a characteristic swaying/transverse aspect</a:t>
            </a:r>
            <a:r>
              <a:rPr lang="en-GB" sz="2200" dirty="0" smtClean="0">
                <a:latin typeface="Arial" pitchFamily="34" charset="0"/>
                <a:cs typeface="Arial" pitchFamily="34" charset="0"/>
              </a:rPr>
              <a:t>.</a:t>
            </a:r>
          </a:p>
          <a:p>
            <a:pPr algn="just"/>
            <a:endParaRPr lang="en-GB" sz="2200" dirty="0" smtClean="0">
              <a:latin typeface="Arial" pitchFamily="34" charset="0"/>
              <a:cs typeface="Arial" pitchFamily="34" charset="0"/>
            </a:endParaRPr>
          </a:p>
          <a:p>
            <a:pPr algn="just"/>
            <a:r>
              <a:rPr lang="en-GB" sz="2200" dirty="0" smtClean="0">
                <a:latin typeface="Arial" pitchFamily="34" charset="0"/>
                <a:cs typeface="Arial" pitchFamily="34" charset="0"/>
              </a:rPr>
              <a:t>Self- consistent =&gt; </a:t>
            </a:r>
            <a:r>
              <a:rPr lang="en-GB" sz="2200" i="1" dirty="0" smtClean="0">
                <a:latin typeface="Arial" pitchFamily="34" charset="0"/>
                <a:cs typeface="Arial" pitchFamily="34" charset="0"/>
              </a:rPr>
              <a:t>no period driver </a:t>
            </a:r>
            <a:r>
              <a:rPr lang="en-GB" sz="2200" dirty="0" smtClean="0">
                <a:latin typeface="Arial" pitchFamily="34" charset="0"/>
                <a:cs typeface="Arial" pitchFamily="34" charset="0"/>
              </a:rPr>
              <a:t>(</a:t>
            </a:r>
            <a:r>
              <a:rPr lang="en-GB" sz="2200" dirty="0" err="1" smtClean="0">
                <a:latin typeface="Arial" pitchFamily="34" charset="0"/>
                <a:cs typeface="Arial" pitchFamily="34" charset="0"/>
              </a:rPr>
              <a:t>aperiodic</a:t>
            </a:r>
            <a:r>
              <a:rPr lang="en-GB" sz="2200" dirty="0" smtClean="0">
                <a:latin typeface="Arial" pitchFamily="34" charset="0"/>
                <a:cs typeface="Arial" pitchFamily="34" charset="0"/>
              </a:rPr>
              <a:t>) but physical mechanism gives rise to periodic behaviour.</a:t>
            </a:r>
          </a:p>
          <a:p>
            <a:pPr algn="just"/>
            <a:endParaRPr lang="en-GB" sz="2200" dirty="0" smtClean="0">
              <a:latin typeface="Arial" pitchFamily="34" charset="0"/>
              <a:cs typeface="Arial" pitchFamily="34" charset="0"/>
            </a:endParaRPr>
          </a:p>
          <a:p>
            <a:pPr algn="just"/>
            <a:r>
              <a:rPr lang="en-GB" sz="2200" dirty="0" smtClean="0">
                <a:latin typeface="Arial" pitchFamily="34" charset="0"/>
                <a:cs typeface="Arial" pitchFamily="34" charset="0"/>
              </a:rPr>
              <a:t>Mechanism generates both </a:t>
            </a:r>
            <a:r>
              <a:rPr lang="en-GB" sz="2200" i="1" dirty="0" smtClean="0">
                <a:latin typeface="Arial" pitchFamily="34" charset="0"/>
                <a:cs typeface="Arial" pitchFamily="34" charset="0"/>
              </a:rPr>
              <a:t>v</a:t>
            </a:r>
            <a:r>
              <a:rPr lang="en-GB" sz="2200" i="1" baseline="-25000" dirty="0" smtClean="0">
                <a:latin typeface="Arial" pitchFamily="34" charset="0"/>
                <a:cs typeface="Arial" pitchFamily="34" charset="0"/>
              </a:rPr>
              <a:t>x</a:t>
            </a:r>
            <a:r>
              <a:rPr lang="en-GB" sz="2200" dirty="0" smtClean="0">
                <a:latin typeface="Arial" pitchFamily="34" charset="0"/>
                <a:cs typeface="Arial" pitchFamily="34" charset="0"/>
              </a:rPr>
              <a:t> and </a:t>
            </a:r>
            <a:r>
              <a:rPr lang="en-GB" sz="2200" i="1" dirty="0" smtClean="0">
                <a:latin typeface="Arial" pitchFamily="34" charset="0"/>
                <a:cs typeface="Arial" pitchFamily="34" charset="0"/>
              </a:rPr>
              <a:t>v</a:t>
            </a:r>
            <a:r>
              <a:rPr lang="en-GB" sz="2200" i="1" baseline="-25000" dirty="0" smtClean="0">
                <a:latin typeface="Arial" pitchFamily="34" charset="0"/>
                <a:cs typeface="Arial" pitchFamily="34" charset="0"/>
              </a:rPr>
              <a:t>y </a:t>
            </a:r>
            <a:r>
              <a:rPr lang="en-GB" sz="2200" dirty="0" smtClean="0">
                <a:latin typeface="Arial" pitchFamily="34" charset="0"/>
                <a:cs typeface="Arial" pitchFamily="34" charset="0"/>
              </a:rPr>
              <a:t>together, and are (generated) exponentially damped =&gt; measured signals decaying not due to damping, but </a:t>
            </a:r>
            <a:r>
              <a:rPr lang="en-GB" sz="2200" i="1" dirty="0" smtClean="0">
                <a:latin typeface="Arial" pitchFamily="34" charset="0"/>
                <a:cs typeface="Arial" pitchFamily="34" charset="0"/>
              </a:rPr>
              <a:t>due to generation mechanism itself</a:t>
            </a:r>
          </a:p>
          <a:p>
            <a:pPr algn="just">
              <a:buNone/>
            </a:pPr>
            <a:r>
              <a:rPr lang="en-GB" sz="2200" i="1" dirty="0" smtClean="0">
                <a:latin typeface="Arial" pitchFamily="34" charset="0"/>
                <a:cs typeface="Arial" pitchFamily="34" charset="0"/>
              </a:rPr>
              <a:t>	</a:t>
            </a:r>
            <a:r>
              <a:rPr lang="en-GB" sz="2200" dirty="0" smtClean="0">
                <a:latin typeface="Arial" pitchFamily="34" charset="0"/>
                <a:cs typeface="Arial" pitchFamily="34" charset="0"/>
              </a:rPr>
              <a:t>(not surprising, finite amount FE energy in, finite duration outputs).</a:t>
            </a:r>
          </a:p>
          <a:p>
            <a:pPr algn="just"/>
            <a:endParaRPr lang="en-GB" sz="2200" dirty="0" smtClean="0">
              <a:latin typeface="Arial" pitchFamily="34" charset="0"/>
              <a:cs typeface="Arial" pitchFamily="34" charset="0"/>
            </a:endParaRPr>
          </a:p>
          <a:p>
            <a:pPr algn="just">
              <a:buNone/>
            </a:pPr>
            <a:r>
              <a:rPr lang="en-GB" sz="2200" dirty="0" smtClean="0">
                <a:latin typeface="Arial" pitchFamily="34" charset="0"/>
                <a:cs typeface="Arial" pitchFamily="34" charset="0"/>
              </a:rPr>
              <a:t> </a:t>
            </a:r>
          </a:p>
        </p:txBody>
      </p:sp>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470" y="1117615"/>
            <a:ext cx="8929750" cy="4525963"/>
          </a:xfrm>
        </p:spPr>
        <p:txBody>
          <a:bodyPr>
            <a:normAutofit lnSpcReduction="10000"/>
          </a:bodyPr>
          <a:lstStyle/>
          <a:p>
            <a:pPr algn="just">
              <a:buNone/>
            </a:pPr>
            <a:r>
              <a:rPr lang="en-GB" sz="2000" dirty="0" smtClean="0">
                <a:latin typeface="Arial" pitchFamily="34" charset="0"/>
                <a:cs typeface="Arial" pitchFamily="34" charset="0"/>
              </a:rPr>
              <a:t>	We investigate the long-term evolution of an initially buoyant magnetic flux tube emerging into a gravitationally-stratified coronal hole environment and report on the resulting oscillations and outflows. We perform 2.5D nonlinear numerical simulations, generalizing the models of McLaughlin et al. (2009) and Murray et al. (2009).</a:t>
            </a:r>
          </a:p>
          <a:p>
            <a:pPr algn="just">
              <a:buNone/>
            </a:pPr>
            <a:endParaRPr lang="en-GB" sz="500" dirty="0" smtClean="0">
              <a:latin typeface="Arial" pitchFamily="34" charset="0"/>
              <a:cs typeface="Arial" pitchFamily="34" charset="0"/>
            </a:endParaRPr>
          </a:p>
          <a:p>
            <a:pPr algn="just">
              <a:buNone/>
            </a:pPr>
            <a:r>
              <a:rPr lang="en-GB" sz="2000" dirty="0" smtClean="0">
                <a:latin typeface="Arial" pitchFamily="34" charset="0"/>
                <a:cs typeface="Arial" pitchFamily="34" charset="0"/>
              </a:rPr>
              <a:t>	We find that the physical mechanism of oscillatory reconnection </a:t>
            </a:r>
            <a:r>
              <a:rPr lang="en-GB" sz="2000" i="1" dirty="0" smtClean="0">
                <a:latin typeface="Arial" pitchFamily="34" charset="0"/>
                <a:cs typeface="Arial" pitchFamily="34" charset="0"/>
              </a:rPr>
              <a:t>naturally</a:t>
            </a:r>
            <a:r>
              <a:rPr lang="en-GB" sz="2000" dirty="0" smtClean="0">
                <a:latin typeface="Arial" pitchFamily="34" charset="0"/>
                <a:cs typeface="Arial" pitchFamily="34" charset="0"/>
              </a:rPr>
              <a:t> generates quasi-periodic vertical outflows, with a transverse/swaying aspect. The vertical outflows consist of both a periodic aspect and evidence of a positively-directed flow. The speed of the vertical outflow (20 − 60 km/s) is comparable to those reported in the observational literature.</a:t>
            </a:r>
          </a:p>
          <a:p>
            <a:pPr algn="just">
              <a:buNone/>
            </a:pPr>
            <a:endParaRPr lang="en-GB" sz="500" dirty="0" smtClean="0">
              <a:latin typeface="Arial" pitchFamily="34" charset="0"/>
              <a:cs typeface="Arial" pitchFamily="34" charset="0"/>
            </a:endParaRPr>
          </a:p>
          <a:p>
            <a:pPr algn="just">
              <a:buNone/>
            </a:pPr>
            <a:r>
              <a:rPr lang="en-GB" sz="2000" dirty="0" smtClean="0">
                <a:latin typeface="Arial" pitchFamily="34" charset="0"/>
                <a:cs typeface="Arial" pitchFamily="34" charset="0"/>
              </a:rPr>
              <a:t>	We also perform a parametric study varying the magnetic strength of the buoyant flux tube and find a range of associated periodicities: 1.75 − 3.5 min. Thus, the mechanism of oscillatory reconnection may provide a physical explanation to some of the high-speed, quasi-periodic, transverse outflows/jets recently reported by a multitude of authors and instruments.</a:t>
            </a:r>
          </a:p>
        </p:txBody>
      </p:sp>
      <p:sp>
        <p:nvSpPr>
          <p:cNvPr id="2" name="Title 1"/>
          <p:cNvSpPr>
            <a:spLocks noGrp="1"/>
          </p:cNvSpPr>
          <p:nvPr>
            <p:ph type="title"/>
          </p:nvPr>
        </p:nvSpPr>
        <p:spPr>
          <a:xfrm>
            <a:off x="457200" y="-71462"/>
            <a:ext cx="8229600" cy="1143000"/>
          </a:xfrm>
        </p:spPr>
        <p:txBody>
          <a:bodyPr/>
          <a:lstStyle/>
          <a:p>
            <a:r>
              <a:rPr lang="en-GB" dirty="0" smtClean="0"/>
              <a:t>Conclusions</a:t>
            </a:r>
            <a:endParaRPr lang="en-GB" dirty="0"/>
          </a:p>
        </p:txBody>
      </p:sp>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3"/>
          <p:cNvSpPr>
            <a:spLocks noGrp="1" noChangeArrowheads="1"/>
          </p:cNvSpPr>
          <p:nvPr>
            <p:ph type="body" sz="half" idx="4294967295"/>
          </p:nvPr>
        </p:nvSpPr>
        <p:spPr>
          <a:xfrm>
            <a:off x="88072" y="931411"/>
            <a:ext cx="9341712" cy="5214937"/>
          </a:xfrm>
        </p:spPr>
        <p:txBody>
          <a:bodyPr/>
          <a:lstStyle/>
          <a:p>
            <a:pPr marL="457200" indent="-457200" eaLnBrk="1" hangingPunct="1">
              <a:lnSpc>
                <a:spcPct val="70000"/>
              </a:lnSpc>
              <a:buFont typeface="Arial" charset="0"/>
              <a:buNone/>
            </a:pPr>
            <a:r>
              <a:rPr lang="en-GB" sz="1800" dirty="0" smtClean="0">
                <a:latin typeface="Arial" pitchFamily="34" charset="0"/>
                <a:cs typeface="Arial" pitchFamily="34" charset="0"/>
              </a:rPr>
              <a:t>	</a:t>
            </a:r>
          </a:p>
          <a:p>
            <a:pPr marL="457200" indent="-457200" eaLnBrk="1" hangingPunct="1">
              <a:lnSpc>
                <a:spcPct val="70000"/>
              </a:lnSpc>
              <a:buFont typeface="Arial" charset="0"/>
              <a:buNone/>
            </a:pPr>
            <a:endParaRPr lang="en-GB" sz="1800" dirty="0" smtClean="0">
              <a:latin typeface="Arial" pitchFamily="34" charset="0"/>
              <a:cs typeface="Arial" pitchFamily="34" charset="0"/>
            </a:endParaRPr>
          </a:p>
          <a:p>
            <a:pPr marL="457200" indent="-457200" eaLnBrk="1" hangingPunct="1">
              <a:lnSpc>
                <a:spcPct val="70000"/>
              </a:lnSpc>
              <a:buFont typeface="Arial" charset="0"/>
              <a:buNone/>
            </a:pPr>
            <a:r>
              <a:rPr lang="en-GB" sz="1800" dirty="0" smtClean="0">
                <a:solidFill>
                  <a:schemeClr val="tx2"/>
                </a:solidFill>
                <a:latin typeface="Arial" pitchFamily="34" charset="0"/>
                <a:cs typeface="Arial" pitchFamily="34" charset="0"/>
              </a:rPr>
              <a:t>[linear wave about X-point]</a:t>
            </a:r>
          </a:p>
          <a:p>
            <a:pPr marL="457200" indent="-457200" eaLnBrk="1" hangingPunct="1">
              <a:lnSpc>
                <a:spcPct val="70000"/>
              </a:lnSpc>
              <a:buFont typeface="Arial" charset="0"/>
              <a:buNone/>
            </a:pPr>
            <a:r>
              <a:rPr lang="en-GB" sz="1800" dirty="0" smtClean="0">
                <a:latin typeface="Arial" pitchFamily="34" charset="0"/>
                <a:cs typeface="Arial" pitchFamily="34" charset="0"/>
              </a:rPr>
              <a:t>	McLaughlin &amp; Hood (2004) </a:t>
            </a:r>
            <a:r>
              <a:rPr lang="en-GB" sz="1800" i="1" dirty="0" smtClean="0">
                <a:latin typeface="Arial" pitchFamily="34" charset="0"/>
                <a:cs typeface="Arial" pitchFamily="34" charset="0"/>
              </a:rPr>
              <a:t>A&amp;A</a:t>
            </a:r>
            <a:r>
              <a:rPr lang="en-GB" sz="1800" dirty="0" smtClean="0">
                <a:latin typeface="Arial" pitchFamily="34" charset="0"/>
                <a:cs typeface="Arial" pitchFamily="34" charset="0"/>
              </a:rPr>
              <a:t>, </a:t>
            </a:r>
            <a:r>
              <a:rPr lang="en-GB" sz="1800" b="1" dirty="0" smtClean="0">
                <a:latin typeface="Arial" pitchFamily="34" charset="0"/>
                <a:cs typeface="Arial" pitchFamily="34" charset="0"/>
              </a:rPr>
              <a:t>420</a:t>
            </a:r>
            <a:r>
              <a:rPr lang="en-GB" sz="1800" dirty="0" smtClean="0">
                <a:latin typeface="Arial" pitchFamily="34" charset="0"/>
                <a:cs typeface="Arial" pitchFamily="34" charset="0"/>
              </a:rPr>
              <a:t>, 1129</a:t>
            </a:r>
          </a:p>
          <a:p>
            <a:pPr marL="457200" indent="-457200" eaLnBrk="1" hangingPunct="1">
              <a:lnSpc>
                <a:spcPct val="70000"/>
              </a:lnSpc>
              <a:buFont typeface="Arial" charset="0"/>
              <a:buNone/>
            </a:pPr>
            <a:endParaRPr lang="en-GB" sz="1800" dirty="0" smtClean="0">
              <a:latin typeface="Arial" pitchFamily="34" charset="0"/>
              <a:cs typeface="Arial" pitchFamily="34" charset="0"/>
            </a:endParaRPr>
          </a:p>
          <a:p>
            <a:pPr marL="457200" indent="-457200" eaLnBrk="1" hangingPunct="1">
              <a:lnSpc>
                <a:spcPct val="70000"/>
              </a:lnSpc>
              <a:buFont typeface="Arial" charset="0"/>
              <a:buNone/>
            </a:pPr>
            <a:r>
              <a:rPr lang="en-GB" sz="1800" dirty="0" smtClean="0">
                <a:solidFill>
                  <a:schemeClr val="tx2"/>
                </a:solidFill>
                <a:latin typeface="Arial" pitchFamily="34" charset="0"/>
                <a:cs typeface="Arial" pitchFamily="34" charset="0"/>
              </a:rPr>
              <a:t>[nonlinear wave about X-point]</a:t>
            </a:r>
          </a:p>
          <a:p>
            <a:pPr marL="457200" indent="-457200" eaLnBrk="1" hangingPunct="1">
              <a:lnSpc>
                <a:spcPct val="70000"/>
              </a:lnSpc>
              <a:buFont typeface="Arial" charset="0"/>
              <a:buNone/>
            </a:pPr>
            <a:r>
              <a:rPr lang="en-GB" sz="1800" dirty="0" smtClean="0">
                <a:latin typeface="Arial" pitchFamily="34" charset="0"/>
                <a:cs typeface="Arial" pitchFamily="34" charset="0"/>
              </a:rPr>
              <a:t>	McLaughlin, De Moortel, Hood &amp; Brady (2009) </a:t>
            </a:r>
            <a:r>
              <a:rPr lang="en-GB" sz="1800" i="1" dirty="0" smtClean="0">
                <a:latin typeface="Arial" pitchFamily="34" charset="0"/>
                <a:cs typeface="Arial" pitchFamily="34" charset="0"/>
              </a:rPr>
              <a:t>A&amp;A</a:t>
            </a:r>
            <a:r>
              <a:rPr lang="en-GB" sz="1800" dirty="0" smtClean="0">
                <a:latin typeface="Arial" pitchFamily="34" charset="0"/>
                <a:cs typeface="Arial" pitchFamily="34" charset="0"/>
              </a:rPr>
              <a:t>, </a:t>
            </a:r>
            <a:r>
              <a:rPr lang="en-GB" sz="1800" b="1" dirty="0" smtClean="0">
                <a:latin typeface="Arial" pitchFamily="34" charset="0"/>
                <a:cs typeface="Arial" pitchFamily="34" charset="0"/>
              </a:rPr>
              <a:t>493</a:t>
            </a:r>
            <a:r>
              <a:rPr lang="en-GB" sz="1800" dirty="0" smtClean="0">
                <a:latin typeface="Arial" pitchFamily="34" charset="0"/>
                <a:cs typeface="Arial" pitchFamily="34" charset="0"/>
              </a:rPr>
              <a:t>, 227</a:t>
            </a:r>
          </a:p>
          <a:p>
            <a:pPr marL="457200" indent="-457200" eaLnBrk="1" hangingPunct="1">
              <a:lnSpc>
                <a:spcPct val="70000"/>
              </a:lnSpc>
              <a:buFont typeface="Arial" charset="0"/>
              <a:buNone/>
            </a:pPr>
            <a:endParaRPr lang="en-GB" sz="1800" dirty="0" smtClean="0">
              <a:latin typeface="Arial" pitchFamily="34" charset="0"/>
              <a:cs typeface="Arial" pitchFamily="34" charset="0"/>
            </a:endParaRPr>
          </a:p>
          <a:p>
            <a:pPr marL="457200" indent="-457200" eaLnBrk="1" hangingPunct="1">
              <a:lnSpc>
                <a:spcPct val="70000"/>
              </a:lnSpc>
              <a:buFont typeface="Arial" charset="0"/>
              <a:buNone/>
            </a:pPr>
            <a:r>
              <a:rPr lang="en-GB" sz="1800" dirty="0" smtClean="0">
                <a:solidFill>
                  <a:schemeClr val="tx2"/>
                </a:solidFill>
                <a:latin typeface="Arial" pitchFamily="34" charset="0"/>
                <a:cs typeface="Arial" pitchFamily="34" charset="0"/>
              </a:rPr>
              <a:t>[first paper on oscillatory reconnection]</a:t>
            </a:r>
          </a:p>
          <a:p>
            <a:pPr marL="457200" indent="-457200" eaLnBrk="1" hangingPunct="1">
              <a:lnSpc>
                <a:spcPct val="70000"/>
              </a:lnSpc>
              <a:buFont typeface="Arial" charset="0"/>
              <a:buNone/>
            </a:pPr>
            <a:r>
              <a:rPr lang="en-GB" sz="1800" dirty="0" smtClean="0">
                <a:latin typeface="Arial" pitchFamily="34" charset="0"/>
                <a:cs typeface="Arial" pitchFamily="34" charset="0"/>
              </a:rPr>
              <a:t>	Craig &amp; McClymont (1991) </a:t>
            </a:r>
            <a:r>
              <a:rPr lang="en-GB" sz="1800" i="1" dirty="0" err="1" smtClean="0">
                <a:latin typeface="Arial" pitchFamily="34" charset="0"/>
                <a:cs typeface="Arial" pitchFamily="34" charset="0"/>
              </a:rPr>
              <a:t>ApJ</a:t>
            </a:r>
            <a:r>
              <a:rPr lang="en-GB" sz="1800" dirty="0" smtClean="0">
                <a:latin typeface="Arial" pitchFamily="34" charset="0"/>
                <a:cs typeface="Arial" pitchFamily="34" charset="0"/>
              </a:rPr>
              <a:t>, </a:t>
            </a:r>
            <a:r>
              <a:rPr lang="en-GB" sz="1800" b="1" dirty="0" smtClean="0">
                <a:latin typeface="Arial" pitchFamily="34" charset="0"/>
                <a:cs typeface="Arial" pitchFamily="34" charset="0"/>
              </a:rPr>
              <a:t>371</a:t>
            </a:r>
            <a:r>
              <a:rPr lang="en-GB" sz="1800" dirty="0" smtClean="0">
                <a:latin typeface="Arial" pitchFamily="34" charset="0"/>
                <a:cs typeface="Arial" pitchFamily="34" charset="0"/>
              </a:rPr>
              <a:t>, L41</a:t>
            </a:r>
          </a:p>
          <a:p>
            <a:pPr marL="457200" indent="-457200" eaLnBrk="1" hangingPunct="1">
              <a:lnSpc>
                <a:spcPct val="70000"/>
              </a:lnSpc>
              <a:buFont typeface="Arial" charset="0"/>
              <a:buNone/>
            </a:pPr>
            <a:endParaRPr lang="en-GB" sz="1800" dirty="0" smtClean="0">
              <a:latin typeface="Arial" pitchFamily="34" charset="0"/>
              <a:cs typeface="Arial" pitchFamily="34" charset="0"/>
            </a:endParaRPr>
          </a:p>
          <a:p>
            <a:pPr marL="457200" indent="-457200" eaLnBrk="1" hangingPunct="1">
              <a:lnSpc>
                <a:spcPct val="70000"/>
              </a:lnSpc>
              <a:buFont typeface="Arial" charset="0"/>
              <a:buNone/>
            </a:pPr>
            <a:r>
              <a:rPr lang="en-GB" sz="1800" dirty="0" smtClean="0">
                <a:solidFill>
                  <a:schemeClr val="tx2"/>
                </a:solidFill>
                <a:latin typeface="Arial" pitchFamily="34" charset="0"/>
                <a:cs typeface="Arial" pitchFamily="34" charset="0"/>
              </a:rPr>
              <a:t>[flux emergence &amp; oscillatory reconnection]</a:t>
            </a:r>
          </a:p>
          <a:p>
            <a:pPr marL="457200" indent="-457200" eaLnBrk="1" hangingPunct="1">
              <a:lnSpc>
                <a:spcPct val="70000"/>
              </a:lnSpc>
              <a:buFont typeface="Arial" charset="0"/>
              <a:buNone/>
            </a:pPr>
            <a:r>
              <a:rPr lang="en-GB" sz="1800" dirty="0" smtClean="0">
                <a:latin typeface="Arial" pitchFamily="34" charset="0"/>
                <a:cs typeface="Arial" pitchFamily="34" charset="0"/>
              </a:rPr>
              <a:t>	Murray, van </a:t>
            </a:r>
            <a:r>
              <a:rPr lang="en-GB" sz="1800" dirty="0" err="1" smtClean="0">
                <a:latin typeface="Arial" pitchFamily="34" charset="0"/>
                <a:cs typeface="Arial" pitchFamily="34" charset="0"/>
              </a:rPr>
              <a:t>Driel-Gesztelyi</a:t>
            </a:r>
            <a:r>
              <a:rPr lang="en-GB" sz="1800" dirty="0" smtClean="0">
                <a:latin typeface="Arial" pitchFamily="34" charset="0"/>
                <a:cs typeface="Arial" pitchFamily="34" charset="0"/>
              </a:rPr>
              <a:t> &amp; Baker(2009) </a:t>
            </a:r>
            <a:r>
              <a:rPr lang="en-GB" sz="1800" i="1" dirty="0" smtClean="0">
                <a:latin typeface="Arial" pitchFamily="34" charset="0"/>
                <a:cs typeface="Arial" pitchFamily="34" charset="0"/>
              </a:rPr>
              <a:t>A&amp;A</a:t>
            </a:r>
            <a:r>
              <a:rPr lang="en-GB" sz="1800" dirty="0" smtClean="0">
                <a:latin typeface="Arial" pitchFamily="34" charset="0"/>
                <a:cs typeface="Arial" pitchFamily="34" charset="0"/>
              </a:rPr>
              <a:t>, </a:t>
            </a:r>
            <a:r>
              <a:rPr lang="en-GB" sz="1800" b="1" dirty="0" smtClean="0">
                <a:latin typeface="Arial" pitchFamily="34" charset="0"/>
                <a:cs typeface="Arial" pitchFamily="34" charset="0"/>
              </a:rPr>
              <a:t>494</a:t>
            </a:r>
            <a:r>
              <a:rPr lang="en-GB" sz="1800" dirty="0" smtClean="0">
                <a:latin typeface="Arial" pitchFamily="34" charset="0"/>
                <a:cs typeface="Arial" pitchFamily="34" charset="0"/>
              </a:rPr>
              <a:t>, 329</a:t>
            </a:r>
          </a:p>
          <a:p>
            <a:pPr marL="457200" indent="-457200" eaLnBrk="1" hangingPunct="1">
              <a:lnSpc>
                <a:spcPct val="70000"/>
              </a:lnSpc>
              <a:buFont typeface="Arial" charset="0"/>
              <a:buNone/>
            </a:pPr>
            <a:endParaRPr lang="en-GB" sz="1800" dirty="0" smtClean="0">
              <a:latin typeface="Arial" pitchFamily="34" charset="0"/>
              <a:cs typeface="Arial" pitchFamily="34" charset="0"/>
            </a:endParaRPr>
          </a:p>
          <a:p>
            <a:pPr marL="457200" indent="-457200" eaLnBrk="1" hangingPunct="1">
              <a:lnSpc>
                <a:spcPct val="70000"/>
              </a:lnSpc>
              <a:buFont typeface="Arial" charset="0"/>
              <a:buNone/>
            </a:pPr>
            <a:r>
              <a:rPr lang="en-GB" sz="1800" dirty="0" smtClean="0">
                <a:solidFill>
                  <a:schemeClr val="tx2"/>
                </a:solidFill>
                <a:latin typeface="Arial" pitchFamily="34" charset="0"/>
                <a:cs typeface="Arial" pitchFamily="34" charset="0"/>
              </a:rPr>
              <a:t>[generated outflows/waves and periods : flux emergence &amp; oscillatory reconnection] </a:t>
            </a:r>
            <a:r>
              <a:rPr lang="en-GB" sz="1800" dirty="0" smtClean="0">
                <a:latin typeface="Arial" pitchFamily="34" charset="0"/>
                <a:cs typeface="Arial" pitchFamily="34" charset="0"/>
              </a:rPr>
              <a:t>McLaughlin, </a:t>
            </a:r>
            <a:r>
              <a:rPr lang="en-GB" sz="1800" dirty="0" err="1" smtClean="0">
                <a:latin typeface="Arial" pitchFamily="34" charset="0"/>
                <a:cs typeface="Arial" pitchFamily="34" charset="0"/>
              </a:rPr>
              <a:t>Verth</a:t>
            </a:r>
            <a:r>
              <a:rPr lang="en-GB" sz="1800" dirty="0" smtClean="0">
                <a:latin typeface="Arial" pitchFamily="34" charset="0"/>
                <a:cs typeface="Arial" pitchFamily="34" charset="0"/>
              </a:rPr>
              <a:t>, </a:t>
            </a:r>
            <a:r>
              <a:rPr lang="en-GB" sz="1800" dirty="0" err="1" smtClean="0">
                <a:latin typeface="Arial" pitchFamily="34" charset="0"/>
                <a:cs typeface="Arial" pitchFamily="34" charset="0"/>
              </a:rPr>
              <a:t>Fedun</a:t>
            </a:r>
            <a:r>
              <a:rPr lang="en-GB" sz="1800" dirty="0" smtClean="0">
                <a:latin typeface="Arial" pitchFamily="34" charset="0"/>
                <a:cs typeface="Arial" pitchFamily="34" charset="0"/>
              </a:rPr>
              <a:t> &amp; </a:t>
            </a:r>
            <a:r>
              <a:rPr lang="en-GB" sz="1800" dirty="0" err="1" smtClean="0">
                <a:latin typeface="Arial" pitchFamily="34" charset="0"/>
                <a:cs typeface="Arial" pitchFamily="34" charset="0"/>
              </a:rPr>
              <a:t>Erdelyi</a:t>
            </a:r>
            <a:r>
              <a:rPr lang="en-GB" sz="1800" dirty="0" smtClean="0">
                <a:latin typeface="Arial" pitchFamily="34" charset="0"/>
                <a:cs typeface="Arial" pitchFamily="34" charset="0"/>
              </a:rPr>
              <a:t>   (2012</a:t>
            </a:r>
            <a:r>
              <a:rPr lang="en-GB" sz="1800" dirty="0">
                <a:latin typeface="Arial" pitchFamily="34" charset="0"/>
                <a:cs typeface="Arial" pitchFamily="34" charset="0"/>
              </a:rPr>
              <a:t>)</a:t>
            </a:r>
            <a:r>
              <a:rPr lang="en-GB" sz="1800" dirty="0" smtClean="0">
                <a:latin typeface="Arial" pitchFamily="34" charset="0"/>
                <a:cs typeface="Arial" pitchFamily="34" charset="0"/>
              </a:rPr>
              <a:t> </a:t>
            </a:r>
            <a:r>
              <a:rPr lang="en-GB" sz="1800" i="1" dirty="0" err="1" smtClean="0">
                <a:latin typeface="Arial" pitchFamily="34" charset="0"/>
                <a:cs typeface="Arial" pitchFamily="34" charset="0"/>
              </a:rPr>
              <a:t>ApJ</a:t>
            </a:r>
            <a:endParaRPr lang="en-GB" sz="1800" i="1" dirty="0" smtClean="0">
              <a:latin typeface="Arial" pitchFamily="34" charset="0"/>
              <a:cs typeface="Arial" pitchFamily="34" charset="0"/>
            </a:endParaRPr>
          </a:p>
          <a:p>
            <a:pPr lvl="1" algn="just" eaLnBrk="1" hangingPunct="1">
              <a:lnSpc>
                <a:spcPct val="80000"/>
              </a:lnSpc>
            </a:pPr>
            <a:endParaRPr lang="en-GB" sz="1800" dirty="0" smtClean="0">
              <a:latin typeface="Arial" pitchFamily="34" charset="0"/>
              <a:cs typeface="Arial" pitchFamily="34" charset="0"/>
            </a:endParaRPr>
          </a:p>
          <a:p>
            <a:pPr lvl="1" algn="just" eaLnBrk="1" hangingPunct="1">
              <a:lnSpc>
                <a:spcPct val="80000"/>
              </a:lnSpc>
            </a:pPr>
            <a:endParaRPr lang="en-GB" sz="1800" dirty="0" smtClean="0">
              <a:latin typeface="Arial" pitchFamily="34" charset="0"/>
              <a:cs typeface="Arial" pitchFamily="34" charset="0"/>
            </a:endParaRPr>
          </a:p>
        </p:txBody>
      </p:sp>
      <p:sp>
        <p:nvSpPr>
          <p:cNvPr id="4" name="Rectangle 2"/>
          <p:cNvSpPr txBox="1">
            <a:spLocks noChangeArrowheads="1"/>
          </p:cNvSpPr>
          <p:nvPr/>
        </p:nvSpPr>
        <p:spPr bwMode="auto">
          <a:xfrm>
            <a:off x="500034" y="-16"/>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500" b="0" i="0" u="none" strike="noStrike" kern="1200" cap="none" spc="0" normalizeH="0" baseline="0" noProof="0" dirty="0" smtClean="0">
                <a:ln>
                  <a:noFill/>
                </a:ln>
                <a:solidFill>
                  <a:srgbClr val="FE0000"/>
                </a:solidFill>
                <a:effectLst/>
                <a:uLnTx/>
                <a:uFillTx/>
                <a:latin typeface="Arial" charset="0"/>
                <a:ea typeface="+mj-ea"/>
                <a:cs typeface="+mj-cs"/>
              </a:rPr>
              <a:t>References</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Content Placeholder 4"/>
          <p:cNvSpPr>
            <a:spLocks noGrp="1"/>
          </p:cNvSpPr>
          <p:nvPr>
            <p:ph sz="quarter" idx="3"/>
          </p:nvPr>
        </p:nvSpPr>
        <p:spPr>
          <a:xfrm>
            <a:off x="500063" y="1347788"/>
            <a:ext cx="7900987" cy="1360487"/>
          </a:xfrm>
        </p:spPr>
        <p:txBody>
          <a:bodyPr/>
          <a:lstStyle/>
          <a:p>
            <a:pPr eaLnBrk="1" hangingPunct="1">
              <a:buFont typeface="Arial" charset="0"/>
              <a:buNone/>
            </a:pPr>
            <a:r>
              <a:rPr lang="en-GB" sz="2000" dirty="0" smtClean="0">
                <a:latin typeface="Arial" pitchFamily="34" charset="0"/>
                <a:cs typeface="Arial" pitchFamily="34" charset="0"/>
              </a:rPr>
              <a:t>	Solve with </a:t>
            </a:r>
            <a:r>
              <a:rPr lang="en-GB" sz="2000" b="1" dirty="0" smtClean="0">
                <a:latin typeface="Arial" pitchFamily="34" charset="0"/>
                <a:cs typeface="Arial" pitchFamily="34" charset="0"/>
              </a:rPr>
              <a:t>LARE2D</a:t>
            </a:r>
            <a:r>
              <a:rPr lang="en-GB" sz="2000" dirty="0" smtClean="0">
                <a:latin typeface="Arial" pitchFamily="34" charset="0"/>
                <a:cs typeface="Arial" pitchFamily="34" charset="0"/>
              </a:rPr>
              <a:t> code: </a:t>
            </a:r>
            <a:r>
              <a:rPr lang="en-GB" sz="2000" b="1" dirty="0" err="1" smtClean="0">
                <a:latin typeface="Arial" pitchFamily="34" charset="0"/>
                <a:cs typeface="Arial" pitchFamily="34" charset="0"/>
              </a:rPr>
              <a:t>LAgrangian</a:t>
            </a:r>
            <a:r>
              <a:rPr lang="en-GB" sz="2000" b="1" dirty="0" smtClean="0">
                <a:latin typeface="Arial" pitchFamily="34" charset="0"/>
                <a:cs typeface="Arial" pitchFamily="34" charset="0"/>
              </a:rPr>
              <a:t> </a:t>
            </a:r>
            <a:r>
              <a:rPr lang="en-GB" sz="2000" b="1" dirty="0" err="1" smtClean="0">
                <a:latin typeface="Arial" pitchFamily="34" charset="0"/>
                <a:cs typeface="Arial" pitchFamily="34" charset="0"/>
              </a:rPr>
              <a:t>REmap</a:t>
            </a:r>
            <a:r>
              <a:rPr lang="en-GB" sz="2000" b="1" dirty="0" smtClean="0">
                <a:latin typeface="Arial" pitchFamily="34" charset="0"/>
                <a:cs typeface="Arial" pitchFamily="34" charset="0"/>
              </a:rPr>
              <a:t> code</a:t>
            </a:r>
            <a:r>
              <a:rPr lang="en-GB" sz="2000" dirty="0" smtClean="0">
                <a:latin typeface="Arial" pitchFamily="34" charset="0"/>
                <a:cs typeface="Arial" pitchFamily="34" charset="0"/>
              </a:rPr>
              <a:t>, second order accurate in space and time.</a:t>
            </a:r>
          </a:p>
          <a:p>
            <a:pPr eaLnBrk="1" hangingPunct="1">
              <a:buFont typeface="Arial" charset="0"/>
              <a:buNone/>
            </a:pPr>
            <a:r>
              <a:rPr lang="en-GB" sz="2000" dirty="0" smtClean="0">
                <a:latin typeface="Arial" pitchFamily="34" charset="0"/>
                <a:cs typeface="Arial" pitchFamily="34" charset="0"/>
              </a:rPr>
              <a:t>	Code ideally suited to shock calculations.</a:t>
            </a:r>
          </a:p>
        </p:txBody>
      </p:sp>
      <p:graphicFrame>
        <p:nvGraphicFramePr>
          <p:cNvPr id="3074" name="Object 2"/>
          <p:cNvGraphicFramePr>
            <a:graphicFrameLocks noChangeAspect="1"/>
          </p:cNvGraphicFramePr>
          <p:nvPr/>
        </p:nvGraphicFramePr>
        <p:xfrm>
          <a:off x="-298450" y="2924175"/>
          <a:ext cx="5233988" cy="3008313"/>
        </p:xfrm>
        <a:graphic>
          <a:graphicData uri="http://schemas.openxmlformats.org/presentationml/2006/ole">
            <p:oleObj spid="_x0000_s90114" name="Equation" r:id="rId3" imgW="2958840" imgH="1701720" progId="Equation.3">
              <p:embed/>
            </p:oleObj>
          </a:graphicData>
        </a:graphic>
      </p:graphicFrame>
      <p:graphicFrame>
        <p:nvGraphicFramePr>
          <p:cNvPr id="3075" name="Object 3"/>
          <p:cNvGraphicFramePr>
            <a:graphicFrameLocks noChangeAspect="1"/>
          </p:cNvGraphicFramePr>
          <p:nvPr/>
        </p:nvGraphicFramePr>
        <p:xfrm>
          <a:off x="5508625" y="2649538"/>
          <a:ext cx="2916238" cy="1643062"/>
        </p:xfrm>
        <a:graphic>
          <a:graphicData uri="http://schemas.openxmlformats.org/presentationml/2006/ole">
            <p:oleObj spid="_x0000_s90115" name="Equation" r:id="rId4" imgW="1714320" imgH="965160" progId="Equation.3">
              <p:embed/>
            </p:oleObj>
          </a:graphicData>
        </a:graphic>
      </p:graphicFrame>
      <p:sp>
        <p:nvSpPr>
          <p:cNvPr id="9" name="Rectangle 8"/>
          <p:cNvSpPr/>
          <p:nvPr/>
        </p:nvSpPr>
        <p:spPr>
          <a:xfrm>
            <a:off x="785813" y="2781300"/>
            <a:ext cx="4286250" cy="3429000"/>
          </a:xfrm>
          <a:prstGeom prst="rect">
            <a:avLst/>
          </a:prstGeom>
          <a:noFill/>
          <a:ln>
            <a:solidFill>
              <a:srgbClr val="FD26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0000"/>
              </a:solidFill>
            </a:endParaRPr>
          </a:p>
        </p:txBody>
      </p:sp>
      <p:sp>
        <p:nvSpPr>
          <p:cNvPr id="7" name="Rectangle 2"/>
          <p:cNvSpPr txBox="1">
            <a:spLocks noChangeArrowheads="1"/>
          </p:cNvSpPr>
          <p:nvPr/>
        </p:nvSpPr>
        <p:spPr bwMode="auto">
          <a:xfrm>
            <a:off x="500034" y="-16"/>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500" b="0" i="0" u="none" strike="noStrike" kern="1200" cap="none" spc="0" normalizeH="0" baseline="0" noProof="0" dirty="0" smtClean="0">
                <a:ln>
                  <a:noFill/>
                </a:ln>
                <a:solidFill>
                  <a:srgbClr val="FE0000"/>
                </a:solidFill>
                <a:effectLst/>
                <a:uLnTx/>
                <a:uFillTx/>
                <a:latin typeface="Arial" charset="0"/>
                <a:ea typeface="+mj-ea"/>
                <a:cs typeface="+mj-cs"/>
              </a:rPr>
              <a:t>MHD Equations</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Content Placeholder 4"/>
          <p:cNvSpPr>
            <a:spLocks noGrp="1"/>
          </p:cNvSpPr>
          <p:nvPr>
            <p:ph sz="quarter" idx="3"/>
          </p:nvPr>
        </p:nvSpPr>
        <p:spPr>
          <a:xfrm>
            <a:off x="500063" y="1347788"/>
            <a:ext cx="7900987" cy="1360487"/>
          </a:xfrm>
        </p:spPr>
        <p:txBody>
          <a:bodyPr/>
          <a:lstStyle/>
          <a:p>
            <a:pPr eaLnBrk="1" hangingPunct="1">
              <a:buFont typeface="Arial" charset="0"/>
              <a:buNone/>
            </a:pPr>
            <a:r>
              <a:rPr lang="en-GB" sz="2000" dirty="0" err="1" smtClean="0">
                <a:latin typeface="Arial" pitchFamily="34" charset="0"/>
                <a:cs typeface="Arial" pitchFamily="34" charset="0"/>
              </a:rPr>
              <a:t>Linearise</a:t>
            </a:r>
            <a:r>
              <a:rPr lang="en-GB" sz="2000" dirty="0" smtClean="0">
                <a:latin typeface="Arial" pitchFamily="34" charset="0"/>
                <a:cs typeface="Arial" pitchFamily="34" charset="0"/>
              </a:rPr>
              <a:t> about equilibrium [0], Perturbed [1]</a:t>
            </a:r>
          </a:p>
          <a:p>
            <a:pPr eaLnBrk="1" hangingPunct="1">
              <a:buFont typeface="Arial" charset="0"/>
              <a:buNone/>
            </a:pPr>
            <a:r>
              <a:rPr lang="en-GB" sz="2000" dirty="0" smtClean="0">
                <a:latin typeface="Arial" pitchFamily="34" charset="0"/>
                <a:cs typeface="Arial" pitchFamily="34" charset="0"/>
              </a:rPr>
              <a:t>Ideal and </a:t>
            </a:r>
            <a:r>
              <a:rPr lang="en-GB" sz="2000" i="1" dirty="0" smtClean="0">
                <a:latin typeface="Arial" pitchFamily="34" charset="0"/>
                <a:cs typeface="Arial" pitchFamily="34" charset="0"/>
              </a:rPr>
              <a:t>β</a:t>
            </a:r>
            <a:r>
              <a:rPr lang="en-GB" sz="2000" dirty="0" smtClean="0">
                <a:latin typeface="Arial" pitchFamily="34" charset="0"/>
                <a:cs typeface="Arial" pitchFamily="34" charset="0"/>
              </a:rPr>
              <a:t>=0 (magnetically dominated)</a:t>
            </a:r>
          </a:p>
        </p:txBody>
      </p:sp>
      <p:graphicFrame>
        <p:nvGraphicFramePr>
          <p:cNvPr id="4098" name="Object 2"/>
          <p:cNvGraphicFramePr>
            <a:graphicFrameLocks noChangeAspect="1"/>
          </p:cNvGraphicFramePr>
          <p:nvPr/>
        </p:nvGraphicFramePr>
        <p:xfrm>
          <a:off x="-298450" y="2924175"/>
          <a:ext cx="5233988" cy="3008313"/>
        </p:xfrm>
        <a:graphic>
          <a:graphicData uri="http://schemas.openxmlformats.org/presentationml/2006/ole">
            <p:oleObj spid="_x0000_s91138" name="Equation" r:id="rId3" imgW="2958840" imgH="1701720" progId="Equation.3">
              <p:embed/>
            </p:oleObj>
          </a:graphicData>
        </a:graphic>
      </p:graphicFrame>
      <p:grpSp>
        <p:nvGrpSpPr>
          <p:cNvPr id="2" name="Group 11"/>
          <p:cNvGrpSpPr>
            <a:grpSpLocks/>
          </p:cNvGrpSpPr>
          <p:nvPr/>
        </p:nvGrpSpPr>
        <p:grpSpPr bwMode="auto">
          <a:xfrm>
            <a:off x="1785938" y="2928938"/>
            <a:ext cx="652462" cy="714375"/>
            <a:chOff x="1785918" y="2928934"/>
            <a:chExt cx="652466" cy="714380"/>
          </a:xfrm>
        </p:grpSpPr>
        <p:cxnSp>
          <p:nvCxnSpPr>
            <p:cNvPr id="8" name="Straight Connector 7"/>
            <p:cNvCxnSpPr/>
            <p:nvPr/>
          </p:nvCxnSpPr>
          <p:spPr>
            <a:xfrm rot="5400000" flipH="1" flipV="1">
              <a:off x="1714479" y="3000373"/>
              <a:ext cx="714380" cy="571504"/>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0800000">
              <a:off x="1785918" y="3000371"/>
              <a:ext cx="652466" cy="581029"/>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3" name="Group 12"/>
          <p:cNvGrpSpPr>
            <a:grpSpLocks/>
          </p:cNvGrpSpPr>
          <p:nvPr/>
        </p:nvGrpSpPr>
        <p:grpSpPr bwMode="auto">
          <a:xfrm>
            <a:off x="3000375" y="3071813"/>
            <a:ext cx="428625" cy="500062"/>
            <a:chOff x="1785918" y="2928934"/>
            <a:chExt cx="652466" cy="714380"/>
          </a:xfrm>
        </p:grpSpPr>
        <p:cxnSp>
          <p:nvCxnSpPr>
            <p:cNvPr id="14" name="Straight Connector 13"/>
            <p:cNvCxnSpPr/>
            <p:nvPr/>
          </p:nvCxnSpPr>
          <p:spPr>
            <a:xfrm rot="5400000" flipH="1" flipV="1">
              <a:off x="1713880" y="3000972"/>
              <a:ext cx="714380" cy="570304"/>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1785918" y="3001506"/>
              <a:ext cx="652466" cy="58057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4" name="Group 15"/>
          <p:cNvGrpSpPr>
            <a:grpSpLocks/>
          </p:cNvGrpSpPr>
          <p:nvPr/>
        </p:nvGrpSpPr>
        <p:grpSpPr bwMode="auto">
          <a:xfrm>
            <a:off x="4286250" y="3714750"/>
            <a:ext cx="652463" cy="714375"/>
            <a:chOff x="1785918" y="2928934"/>
            <a:chExt cx="652466" cy="714380"/>
          </a:xfrm>
        </p:grpSpPr>
        <p:cxnSp>
          <p:nvCxnSpPr>
            <p:cNvPr id="17" name="Straight Connector 16"/>
            <p:cNvCxnSpPr/>
            <p:nvPr/>
          </p:nvCxnSpPr>
          <p:spPr>
            <a:xfrm rot="5400000" flipH="1" flipV="1">
              <a:off x="1714479" y="3000373"/>
              <a:ext cx="714380" cy="571503"/>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1785918" y="3000373"/>
              <a:ext cx="652466" cy="581029"/>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 name="Group 21"/>
          <p:cNvGrpSpPr>
            <a:grpSpLocks/>
          </p:cNvGrpSpPr>
          <p:nvPr/>
        </p:nvGrpSpPr>
        <p:grpSpPr bwMode="auto">
          <a:xfrm>
            <a:off x="1285875" y="5214938"/>
            <a:ext cx="3714750" cy="714375"/>
            <a:chOff x="1785918" y="2928934"/>
            <a:chExt cx="652466" cy="714380"/>
          </a:xfrm>
        </p:grpSpPr>
        <p:cxnSp>
          <p:nvCxnSpPr>
            <p:cNvPr id="23" name="Straight Connector 22"/>
            <p:cNvCxnSpPr/>
            <p:nvPr/>
          </p:nvCxnSpPr>
          <p:spPr>
            <a:xfrm rot="5400000" flipH="1" flipV="1">
              <a:off x="1714530" y="3000322"/>
              <a:ext cx="714380" cy="57160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0800000">
              <a:off x="1785918" y="3000371"/>
              <a:ext cx="652466" cy="581029"/>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5" name="Rectangle 24"/>
          <p:cNvSpPr/>
          <p:nvPr/>
        </p:nvSpPr>
        <p:spPr>
          <a:xfrm>
            <a:off x="785813" y="2781300"/>
            <a:ext cx="4286250" cy="3429000"/>
          </a:xfrm>
          <a:prstGeom prst="rect">
            <a:avLst/>
          </a:prstGeom>
          <a:noFill/>
          <a:ln>
            <a:solidFill>
              <a:srgbClr val="FD26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0000"/>
              </a:solidFill>
            </a:endParaRPr>
          </a:p>
        </p:txBody>
      </p:sp>
      <p:graphicFrame>
        <p:nvGraphicFramePr>
          <p:cNvPr id="4099" name="Object 3"/>
          <p:cNvGraphicFramePr>
            <a:graphicFrameLocks noChangeAspect="1"/>
          </p:cNvGraphicFramePr>
          <p:nvPr/>
        </p:nvGraphicFramePr>
        <p:xfrm>
          <a:off x="5853113" y="2005013"/>
          <a:ext cx="1955800" cy="965200"/>
        </p:xfrm>
        <a:graphic>
          <a:graphicData uri="http://schemas.openxmlformats.org/presentationml/2006/ole">
            <p:oleObj spid="_x0000_s91139" name="Equation" r:id="rId4" imgW="927000" imgH="457200" progId="Equation.3">
              <p:embed/>
            </p:oleObj>
          </a:graphicData>
        </a:graphic>
      </p:graphicFrame>
      <p:graphicFrame>
        <p:nvGraphicFramePr>
          <p:cNvPr id="4100" name="Object 3"/>
          <p:cNvGraphicFramePr>
            <a:graphicFrameLocks noChangeAspect="1"/>
          </p:cNvGraphicFramePr>
          <p:nvPr/>
        </p:nvGraphicFramePr>
        <p:xfrm>
          <a:off x="6234113" y="4352925"/>
          <a:ext cx="1695450" cy="527050"/>
        </p:xfrm>
        <a:graphic>
          <a:graphicData uri="http://schemas.openxmlformats.org/presentationml/2006/ole">
            <p:oleObj spid="_x0000_s91140" name="Equation" r:id="rId5" imgW="736560" imgH="228600" progId="Equation.3">
              <p:embed/>
            </p:oleObj>
          </a:graphicData>
        </a:graphic>
      </p:graphicFrame>
      <p:sp>
        <p:nvSpPr>
          <p:cNvPr id="4108" name="TextBox 26"/>
          <p:cNvSpPr txBox="1">
            <a:spLocks noChangeArrowheads="1"/>
          </p:cNvSpPr>
          <p:nvPr/>
        </p:nvSpPr>
        <p:spPr bwMode="auto">
          <a:xfrm>
            <a:off x="5286375" y="3643313"/>
            <a:ext cx="3714750" cy="400110"/>
          </a:xfrm>
          <a:prstGeom prst="rect">
            <a:avLst/>
          </a:prstGeom>
          <a:noFill/>
          <a:ln w="9525">
            <a:noFill/>
            <a:miter lim="800000"/>
            <a:headEnd/>
            <a:tailEnd/>
          </a:ln>
        </p:spPr>
        <p:txBody>
          <a:bodyPr>
            <a:spAutoFit/>
          </a:bodyPr>
          <a:lstStyle/>
          <a:p>
            <a:pPr algn="ctr"/>
            <a:r>
              <a:rPr lang="en-GB" sz="2000" dirty="0">
                <a:latin typeface="Arial" pitchFamily="34" charset="0"/>
                <a:cs typeface="Arial" pitchFamily="34" charset="0"/>
              </a:rPr>
              <a:t>Natural variable of the system:</a:t>
            </a:r>
          </a:p>
        </p:txBody>
      </p:sp>
      <p:sp>
        <p:nvSpPr>
          <p:cNvPr id="4109" name="TextBox 30"/>
          <p:cNvSpPr txBox="1">
            <a:spLocks noChangeArrowheads="1"/>
          </p:cNvSpPr>
          <p:nvPr/>
        </p:nvSpPr>
        <p:spPr bwMode="auto">
          <a:xfrm>
            <a:off x="5429250" y="5000625"/>
            <a:ext cx="3714750" cy="707886"/>
          </a:xfrm>
          <a:prstGeom prst="rect">
            <a:avLst/>
          </a:prstGeom>
          <a:noFill/>
          <a:ln w="9525">
            <a:noFill/>
            <a:miter lim="800000"/>
            <a:headEnd/>
            <a:tailEnd/>
          </a:ln>
        </p:spPr>
        <p:txBody>
          <a:bodyPr>
            <a:spAutoFit/>
          </a:bodyPr>
          <a:lstStyle/>
          <a:p>
            <a:pPr algn="ctr"/>
            <a:r>
              <a:rPr lang="en-GB" sz="2000" dirty="0">
                <a:latin typeface="Arial" pitchFamily="34" charset="0"/>
                <a:cs typeface="Arial" pitchFamily="34" charset="0"/>
              </a:rPr>
              <a:t>Related to the perpendicular velocity</a:t>
            </a:r>
          </a:p>
        </p:txBody>
      </p:sp>
      <p:sp>
        <p:nvSpPr>
          <p:cNvPr id="4110" name="TextBox 21"/>
          <p:cNvSpPr txBox="1">
            <a:spLocks noChangeArrowheads="1"/>
          </p:cNvSpPr>
          <p:nvPr/>
        </p:nvSpPr>
        <p:spPr bwMode="auto">
          <a:xfrm>
            <a:off x="5835650" y="4379913"/>
            <a:ext cx="500063" cy="428625"/>
          </a:xfrm>
          <a:prstGeom prst="rect">
            <a:avLst/>
          </a:prstGeom>
          <a:noFill/>
          <a:ln w="9525">
            <a:noFill/>
            <a:miter lim="800000"/>
            <a:headEnd/>
            <a:tailEnd/>
          </a:ln>
        </p:spPr>
        <p:txBody>
          <a:bodyPr>
            <a:spAutoFit/>
          </a:bodyPr>
          <a:lstStyle/>
          <a:p>
            <a:r>
              <a:rPr lang="el-GR" sz="2200" i="1"/>
              <a:t>σ</a:t>
            </a:r>
            <a:endParaRPr lang="en-GB" sz="2200" i="1"/>
          </a:p>
        </p:txBody>
      </p:sp>
      <p:sp>
        <p:nvSpPr>
          <p:cNvPr id="26" name="Rectangle 2"/>
          <p:cNvSpPr txBox="1">
            <a:spLocks noChangeArrowheads="1"/>
          </p:cNvSpPr>
          <p:nvPr/>
        </p:nvSpPr>
        <p:spPr bwMode="auto">
          <a:xfrm>
            <a:off x="500034" y="-16"/>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500" b="0" i="0" u="none" strike="noStrike" kern="1200" cap="none" spc="0" normalizeH="0" baseline="0" noProof="0" dirty="0" smtClean="0">
                <a:ln>
                  <a:noFill/>
                </a:ln>
                <a:solidFill>
                  <a:srgbClr val="FE0000"/>
                </a:solidFill>
                <a:effectLst/>
                <a:uLnTx/>
                <a:uFillTx/>
                <a:latin typeface="Arial" charset="0"/>
                <a:ea typeface="+mj-ea"/>
                <a:cs typeface="+mj-cs"/>
              </a:rPr>
              <a:t>Linear, Cold Plasma</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3"/>
          <p:cNvSpPr>
            <a:spLocks noGrp="1" noChangeArrowheads="1"/>
          </p:cNvSpPr>
          <p:nvPr>
            <p:ph type="body" sz="half" idx="1"/>
          </p:nvPr>
        </p:nvSpPr>
        <p:spPr>
          <a:xfrm>
            <a:off x="428625" y="1357313"/>
            <a:ext cx="8858250" cy="5143500"/>
          </a:xfrm>
        </p:spPr>
        <p:txBody>
          <a:bodyPr/>
          <a:lstStyle/>
          <a:p>
            <a:pPr eaLnBrk="1" hangingPunct="1">
              <a:lnSpc>
                <a:spcPct val="90000"/>
              </a:lnSpc>
              <a:buFont typeface="Arial" charset="0"/>
              <a:buNone/>
            </a:pPr>
            <a:r>
              <a:rPr lang="en-GB" sz="2000" dirty="0" smtClean="0">
                <a:latin typeface="Arial" pitchFamily="34" charset="0"/>
                <a:cs typeface="Arial" pitchFamily="34" charset="0"/>
              </a:rPr>
              <a:t>Equations reduce to:</a:t>
            </a:r>
            <a:r>
              <a:rPr lang="en-US" sz="2000" dirty="0" smtClean="0">
                <a:latin typeface="Arial" pitchFamily="34" charset="0"/>
                <a:cs typeface="Arial" pitchFamily="34" charset="0"/>
              </a:rPr>
              <a:t/>
            </a:r>
            <a:br>
              <a:rPr lang="en-US" sz="2000" dirty="0" smtClean="0">
                <a:latin typeface="Arial" pitchFamily="34" charset="0"/>
                <a:cs typeface="Arial" pitchFamily="34" charset="0"/>
              </a:rPr>
            </a:br>
            <a:endParaRPr lang="en-US" sz="2000" dirty="0" smtClean="0">
              <a:latin typeface="Arial" pitchFamily="34" charset="0"/>
              <a:cs typeface="Arial" pitchFamily="34" charset="0"/>
            </a:endParaRPr>
          </a:p>
          <a:p>
            <a:pPr eaLnBrk="1" hangingPunct="1">
              <a:lnSpc>
                <a:spcPct val="90000"/>
              </a:lnSpc>
            </a:pPr>
            <a:endParaRPr lang="en-GB" sz="2000" dirty="0" smtClean="0">
              <a:latin typeface="Arial" pitchFamily="34" charset="0"/>
              <a:cs typeface="Arial" pitchFamily="34" charset="0"/>
            </a:endParaRPr>
          </a:p>
          <a:p>
            <a:pPr eaLnBrk="1" hangingPunct="1">
              <a:lnSpc>
                <a:spcPct val="90000"/>
              </a:lnSpc>
              <a:buFontTx/>
              <a:buNone/>
            </a:pPr>
            <a:r>
              <a:rPr lang="en-GB" sz="2000" dirty="0" smtClean="0">
                <a:latin typeface="Arial" pitchFamily="34" charset="0"/>
                <a:cs typeface="Arial" pitchFamily="34" charset="0"/>
              </a:rPr>
              <a:t>	</a:t>
            </a:r>
          </a:p>
          <a:p>
            <a:pPr eaLnBrk="1" hangingPunct="1">
              <a:lnSpc>
                <a:spcPct val="70000"/>
              </a:lnSpc>
              <a:buFontTx/>
              <a:buNone/>
            </a:pPr>
            <a:endParaRPr lang="en-GB" sz="2000" b="1" dirty="0" smtClean="0">
              <a:latin typeface="Arial" pitchFamily="34" charset="0"/>
              <a:cs typeface="Arial" pitchFamily="34" charset="0"/>
            </a:endParaRPr>
          </a:p>
          <a:p>
            <a:pPr eaLnBrk="1" hangingPunct="1">
              <a:lnSpc>
                <a:spcPct val="70000"/>
              </a:lnSpc>
              <a:buFontTx/>
              <a:buNone/>
            </a:pPr>
            <a:endParaRPr lang="en-GB" sz="2000" b="1" dirty="0" smtClean="0">
              <a:latin typeface="Arial" pitchFamily="34" charset="0"/>
              <a:cs typeface="Arial" pitchFamily="34" charset="0"/>
            </a:endParaRPr>
          </a:p>
          <a:p>
            <a:pPr eaLnBrk="1" hangingPunct="1">
              <a:lnSpc>
                <a:spcPct val="70000"/>
              </a:lnSpc>
              <a:buFontTx/>
              <a:buNone/>
            </a:pPr>
            <a:endParaRPr lang="en-GB" sz="2000" b="1" dirty="0" smtClean="0">
              <a:latin typeface="Arial" pitchFamily="34" charset="0"/>
              <a:cs typeface="Arial" pitchFamily="34" charset="0"/>
            </a:endParaRPr>
          </a:p>
        </p:txBody>
      </p:sp>
      <p:graphicFrame>
        <p:nvGraphicFramePr>
          <p:cNvPr id="5122" name="Object 3"/>
          <p:cNvGraphicFramePr>
            <a:graphicFrameLocks noChangeAspect="1"/>
          </p:cNvGraphicFramePr>
          <p:nvPr>
            <p:ph sz="quarter" idx="2"/>
          </p:nvPr>
        </p:nvGraphicFramePr>
        <p:xfrm>
          <a:off x="3802063" y="2714625"/>
          <a:ext cx="3798887" cy="512763"/>
        </p:xfrm>
        <a:graphic>
          <a:graphicData uri="http://schemas.openxmlformats.org/presentationml/2006/ole">
            <p:oleObj spid="_x0000_s92162" name="Equation" r:id="rId3" imgW="2070000" imgH="279360" progId="Equation.3">
              <p:embed/>
            </p:oleObj>
          </a:graphicData>
        </a:graphic>
      </p:graphicFrame>
      <p:graphicFrame>
        <p:nvGraphicFramePr>
          <p:cNvPr id="5123" name="Object 2"/>
          <p:cNvGraphicFramePr>
            <a:graphicFrameLocks noChangeAspect="1"/>
          </p:cNvGraphicFramePr>
          <p:nvPr>
            <p:ph sz="quarter" idx="3"/>
          </p:nvPr>
        </p:nvGraphicFramePr>
        <p:xfrm>
          <a:off x="1230313" y="2571750"/>
          <a:ext cx="2246312" cy="712788"/>
        </p:xfrm>
        <a:graphic>
          <a:graphicData uri="http://schemas.openxmlformats.org/presentationml/2006/ole">
            <p:oleObj spid="_x0000_s92163" name="Equation" r:id="rId4" imgW="1320480" imgH="419040" progId="Equation.3">
              <p:embed/>
            </p:oleObj>
          </a:graphicData>
        </a:graphic>
      </p:graphicFrame>
      <p:graphicFrame>
        <p:nvGraphicFramePr>
          <p:cNvPr id="5124" name="Object 4"/>
          <p:cNvGraphicFramePr>
            <a:graphicFrameLocks noChangeAspect="1"/>
          </p:cNvGraphicFramePr>
          <p:nvPr/>
        </p:nvGraphicFramePr>
        <p:xfrm>
          <a:off x="979488" y="1708150"/>
          <a:ext cx="6934200" cy="857250"/>
        </p:xfrm>
        <a:graphic>
          <a:graphicData uri="http://schemas.openxmlformats.org/presentationml/2006/ole">
            <p:oleObj spid="_x0000_s92164" name="Equation" r:id="rId5" imgW="3936960" imgH="482400" progId="Equation.3">
              <p:embed/>
            </p:oleObj>
          </a:graphicData>
        </a:graphic>
      </p:graphicFrame>
      <p:sp>
        <p:nvSpPr>
          <p:cNvPr id="11" name="Rectangle 10"/>
          <p:cNvSpPr/>
          <p:nvPr/>
        </p:nvSpPr>
        <p:spPr>
          <a:xfrm>
            <a:off x="1116013" y="2571750"/>
            <a:ext cx="2519362" cy="785813"/>
          </a:xfrm>
          <a:prstGeom prst="rect">
            <a:avLst/>
          </a:prstGeom>
          <a:noFill/>
          <a:ln>
            <a:solidFill>
              <a:srgbClr val="FD26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Rectangle 11"/>
          <p:cNvSpPr/>
          <p:nvPr/>
        </p:nvSpPr>
        <p:spPr>
          <a:xfrm>
            <a:off x="4630738" y="2749550"/>
            <a:ext cx="3071812" cy="500063"/>
          </a:xfrm>
          <a:prstGeom prst="rect">
            <a:avLst/>
          </a:prstGeom>
          <a:noFill/>
          <a:ln>
            <a:solidFill>
              <a:srgbClr val="FD26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Rectangle 2"/>
          <p:cNvSpPr txBox="1">
            <a:spLocks noChangeArrowheads="1"/>
          </p:cNvSpPr>
          <p:nvPr/>
        </p:nvSpPr>
        <p:spPr bwMode="auto">
          <a:xfrm>
            <a:off x="500034" y="-16"/>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500" b="0" i="0" u="none" strike="noStrike" kern="1200" cap="none" spc="0" normalizeH="0" baseline="0" noProof="0" dirty="0" smtClean="0">
                <a:ln>
                  <a:noFill/>
                </a:ln>
                <a:solidFill>
                  <a:srgbClr val="FE0000"/>
                </a:solidFill>
                <a:effectLst/>
                <a:uLnTx/>
                <a:uFillTx/>
                <a:latin typeface="Arial" charset="0"/>
                <a:ea typeface="+mj-ea"/>
                <a:cs typeface="+mj-cs"/>
              </a:rPr>
              <a:t>Linear, Cold Plasma</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3"/>
          <p:cNvGraphicFramePr>
            <a:graphicFrameLocks noChangeAspect="1"/>
          </p:cNvGraphicFramePr>
          <p:nvPr/>
        </p:nvGraphicFramePr>
        <p:xfrm>
          <a:off x="3802063" y="2714625"/>
          <a:ext cx="3798887" cy="512763"/>
        </p:xfrm>
        <a:graphic>
          <a:graphicData uri="http://schemas.openxmlformats.org/presentationml/2006/ole">
            <p:oleObj spid="_x0000_s93186" name="Equation" r:id="rId3" imgW="2070000" imgH="279360" progId="Equation.3">
              <p:embed/>
            </p:oleObj>
          </a:graphicData>
        </a:graphic>
      </p:graphicFrame>
      <p:sp>
        <p:nvSpPr>
          <p:cNvPr id="6149" name="Rectangle 3"/>
          <p:cNvSpPr>
            <a:spLocks noGrp="1" noChangeArrowheads="1"/>
          </p:cNvSpPr>
          <p:nvPr>
            <p:ph type="body" sz="half" idx="1"/>
          </p:nvPr>
        </p:nvSpPr>
        <p:spPr>
          <a:xfrm>
            <a:off x="428625" y="1357313"/>
            <a:ext cx="8858250" cy="5143500"/>
          </a:xfrm>
        </p:spPr>
        <p:txBody>
          <a:bodyPr/>
          <a:lstStyle/>
          <a:p>
            <a:pPr eaLnBrk="1" hangingPunct="1">
              <a:lnSpc>
                <a:spcPct val="90000"/>
              </a:lnSpc>
              <a:buFont typeface="Arial" charset="0"/>
              <a:buNone/>
            </a:pPr>
            <a:r>
              <a:rPr lang="en-GB" sz="2000" dirty="0" smtClean="0">
                <a:latin typeface="Arial" pitchFamily="34" charset="0"/>
                <a:cs typeface="Arial" pitchFamily="34" charset="0"/>
              </a:rPr>
              <a:t>Equations reduce to:</a:t>
            </a:r>
            <a:r>
              <a:rPr lang="en-US" sz="2000" dirty="0" smtClean="0">
                <a:latin typeface="Arial" pitchFamily="34" charset="0"/>
                <a:cs typeface="Arial" pitchFamily="34" charset="0"/>
              </a:rPr>
              <a:t/>
            </a:r>
            <a:br>
              <a:rPr lang="en-US" sz="2000" dirty="0" smtClean="0">
                <a:latin typeface="Arial" pitchFamily="34" charset="0"/>
                <a:cs typeface="Arial" pitchFamily="34" charset="0"/>
              </a:rPr>
            </a:br>
            <a:endParaRPr lang="en-US" sz="2000" dirty="0" smtClean="0">
              <a:latin typeface="Arial" pitchFamily="34" charset="0"/>
              <a:cs typeface="Arial" pitchFamily="34" charset="0"/>
            </a:endParaRPr>
          </a:p>
          <a:p>
            <a:pPr eaLnBrk="1" hangingPunct="1">
              <a:lnSpc>
                <a:spcPct val="90000"/>
              </a:lnSpc>
            </a:pPr>
            <a:endParaRPr lang="en-GB" sz="2000" dirty="0" smtClean="0">
              <a:latin typeface="Arial" pitchFamily="34" charset="0"/>
              <a:cs typeface="Arial" pitchFamily="34" charset="0"/>
            </a:endParaRPr>
          </a:p>
          <a:p>
            <a:pPr eaLnBrk="1" hangingPunct="1">
              <a:lnSpc>
                <a:spcPct val="90000"/>
              </a:lnSpc>
              <a:buFontTx/>
              <a:buNone/>
            </a:pPr>
            <a:r>
              <a:rPr lang="en-GB" sz="2000" dirty="0" smtClean="0">
                <a:latin typeface="Arial" pitchFamily="34" charset="0"/>
                <a:cs typeface="Arial" pitchFamily="34" charset="0"/>
              </a:rPr>
              <a:t>	</a:t>
            </a:r>
          </a:p>
          <a:p>
            <a:pPr eaLnBrk="1" hangingPunct="1">
              <a:lnSpc>
                <a:spcPct val="70000"/>
              </a:lnSpc>
              <a:buFontTx/>
              <a:buNone/>
            </a:pPr>
            <a:endParaRPr lang="en-GB" sz="2000" b="1" dirty="0" smtClean="0">
              <a:latin typeface="Arial" pitchFamily="34" charset="0"/>
              <a:cs typeface="Arial" pitchFamily="34" charset="0"/>
            </a:endParaRPr>
          </a:p>
          <a:p>
            <a:pPr eaLnBrk="1" hangingPunct="1">
              <a:lnSpc>
                <a:spcPct val="70000"/>
              </a:lnSpc>
              <a:buFontTx/>
              <a:buNone/>
            </a:pPr>
            <a:endParaRPr lang="en-GB" sz="2000" b="1" dirty="0" smtClean="0">
              <a:latin typeface="Arial" pitchFamily="34" charset="0"/>
              <a:cs typeface="Arial" pitchFamily="34" charset="0"/>
            </a:endParaRPr>
          </a:p>
          <a:p>
            <a:pPr eaLnBrk="1" hangingPunct="1">
              <a:lnSpc>
                <a:spcPct val="70000"/>
              </a:lnSpc>
              <a:buFontTx/>
              <a:buNone/>
            </a:pPr>
            <a:endParaRPr lang="en-GB" sz="2000" b="1" dirty="0" smtClean="0">
              <a:latin typeface="Arial" pitchFamily="34" charset="0"/>
              <a:cs typeface="Arial" pitchFamily="34" charset="0"/>
            </a:endParaRPr>
          </a:p>
          <a:p>
            <a:pPr eaLnBrk="1" hangingPunct="1">
              <a:lnSpc>
                <a:spcPct val="70000"/>
              </a:lnSpc>
              <a:buFontTx/>
              <a:buNone/>
            </a:pPr>
            <a:endParaRPr lang="en-GB" sz="1000" dirty="0" smtClean="0">
              <a:latin typeface="Arial" pitchFamily="34" charset="0"/>
              <a:cs typeface="Arial" pitchFamily="34" charset="0"/>
            </a:endParaRPr>
          </a:p>
          <a:p>
            <a:pPr eaLnBrk="1" hangingPunct="1">
              <a:lnSpc>
                <a:spcPct val="70000"/>
              </a:lnSpc>
              <a:buFontTx/>
              <a:buNone/>
            </a:pPr>
            <a:r>
              <a:rPr lang="en-GB" sz="2000" b="1" dirty="0" smtClean="0">
                <a:latin typeface="Arial" pitchFamily="34" charset="0"/>
                <a:cs typeface="Arial" pitchFamily="34" charset="0"/>
              </a:rPr>
              <a:t>Results</a:t>
            </a:r>
            <a:r>
              <a:rPr lang="en-GB" sz="2000" dirty="0" smtClean="0">
                <a:latin typeface="Arial" pitchFamily="34" charset="0"/>
                <a:cs typeface="Arial" pitchFamily="34" charset="0"/>
              </a:rPr>
              <a:t>:</a:t>
            </a:r>
          </a:p>
          <a:p>
            <a:pPr eaLnBrk="1" hangingPunct="1">
              <a:lnSpc>
                <a:spcPct val="70000"/>
              </a:lnSpc>
            </a:pPr>
            <a:endParaRPr lang="en-GB" sz="1000" dirty="0" smtClean="0">
              <a:latin typeface="Arial" pitchFamily="34" charset="0"/>
              <a:cs typeface="Arial" pitchFamily="34" charset="0"/>
            </a:endParaRPr>
          </a:p>
          <a:p>
            <a:pPr eaLnBrk="1" hangingPunct="1">
              <a:lnSpc>
                <a:spcPct val="70000"/>
              </a:lnSpc>
            </a:pPr>
            <a:r>
              <a:rPr lang="en-GB" sz="2000" dirty="0" smtClean="0">
                <a:latin typeface="Arial" pitchFamily="34" charset="0"/>
                <a:cs typeface="Arial" pitchFamily="34" charset="0"/>
              </a:rPr>
              <a:t>Linear, fast MA wave travels towards the vicinity of the X-point and</a:t>
            </a:r>
          </a:p>
          <a:p>
            <a:pPr eaLnBrk="1" hangingPunct="1">
              <a:lnSpc>
                <a:spcPct val="70000"/>
              </a:lnSpc>
              <a:buNone/>
            </a:pPr>
            <a:r>
              <a:rPr lang="en-GB" sz="2000" dirty="0" smtClean="0">
                <a:latin typeface="Arial" pitchFamily="34" charset="0"/>
                <a:cs typeface="Arial" pitchFamily="34" charset="0"/>
              </a:rPr>
              <a:t>	bends around it.</a:t>
            </a:r>
          </a:p>
          <a:p>
            <a:pPr eaLnBrk="1" hangingPunct="1">
              <a:lnSpc>
                <a:spcPct val="70000"/>
              </a:lnSpc>
            </a:pPr>
            <a:endParaRPr lang="en-GB" sz="1000" dirty="0" smtClean="0">
              <a:latin typeface="Arial" pitchFamily="34" charset="0"/>
              <a:cs typeface="Arial" pitchFamily="34" charset="0"/>
            </a:endParaRPr>
          </a:p>
          <a:p>
            <a:pPr eaLnBrk="1" hangingPunct="1">
              <a:lnSpc>
                <a:spcPct val="70000"/>
              </a:lnSpc>
            </a:pPr>
            <a:r>
              <a:rPr lang="en-GB" sz="2000" dirty="0" err="1" smtClean="0">
                <a:latin typeface="Arial" pitchFamily="34" charset="0"/>
                <a:cs typeface="Arial" pitchFamily="34" charset="0"/>
              </a:rPr>
              <a:t>Alfv</a:t>
            </a:r>
            <a:r>
              <a:rPr lang="en-US" sz="2000" dirty="0" smtClean="0">
                <a:latin typeface="Arial" pitchFamily="34" charset="0"/>
                <a:cs typeface="Arial" pitchFamily="34" charset="0"/>
              </a:rPr>
              <a:t>é</a:t>
            </a:r>
            <a:r>
              <a:rPr lang="en-GB" sz="2000" dirty="0" smtClean="0">
                <a:latin typeface="Arial" pitchFamily="34" charset="0"/>
                <a:cs typeface="Arial" pitchFamily="34" charset="0"/>
              </a:rPr>
              <a:t>n speed spatially varying:</a:t>
            </a:r>
          </a:p>
          <a:p>
            <a:pPr eaLnBrk="1" hangingPunct="1">
              <a:lnSpc>
                <a:spcPct val="70000"/>
              </a:lnSpc>
              <a:buFont typeface="Arial" charset="0"/>
              <a:buNone/>
            </a:pPr>
            <a:r>
              <a:rPr lang="en-GB" sz="2000" dirty="0" smtClean="0">
                <a:latin typeface="Arial" pitchFamily="34" charset="0"/>
                <a:cs typeface="Arial" pitchFamily="34" charset="0"/>
              </a:rPr>
              <a:t>	travels faster further away from the null.</a:t>
            </a:r>
          </a:p>
          <a:p>
            <a:pPr eaLnBrk="1" hangingPunct="1">
              <a:lnSpc>
                <a:spcPct val="70000"/>
              </a:lnSpc>
            </a:pPr>
            <a:endParaRPr lang="en-GB" sz="1000" dirty="0" smtClean="0">
              <a:latin typeface="Arial" pitchFamily="34" charset="0"/>
              <a:cs typeface="Arial" pitchFamily="34" charset="0"/>
            </a:endParaRPr>
          </a:p>
          <a:p>
            <a:pPr eaLnBrk="1" hangingPunct="1">
              <a:lnSpc>
                <a:spcPct val="70000"/>
              </a:lnSpc>
            </a:pPr>
            <a:r>
              <a:rPr lang="en-GB" sz="2000" dirty="0" smtClean="0">
                <a:latin typeface="Arial" pitchFamily="34" charset="0"/>
                <a:cs typeface="Arial" pitchFamily="34" charset="0"/>
              </a:rPr>
              <a:t>Wave demonstrates </a:t>
            </a:r>
            <a:r>
              <a:rPr lang="en-GB" sz="2000" i="1" dirty="0" smtClean="0">
                <a:solidFill>
                  <a:srgbClr val="FF0000"/>
                </a:solidFill>
                <a:latin typeface="Arial" pitchFamily="34" charset="0"/>
                <a:cs typeface="Arial" pitchFamily="34" charset="0"/>
              </a:rPr>
              <a:t>refraction</a:t>
            </a:r>
            <a:r>
              <a:rPr lang="en-GB" sz="2000" dirty="0" smtClean="0">
                <a:latin typeface="Arial" pitchFamily="34" charset="0"/>
                <a:cs typeface="Arial" pitchFamily="34" charset="0"/>
              </a:rPr>
              <a:t> – wraps wave around null</a:t>
            </a:r>
          </a:p>
          <a:p>
            <a:pPr eaLnBrk="1" hangingPunct="1">
              <a:lnSpc>
                <a:spcPct val="70000"/>
              </a:lnSpc>
            </a:pPr>
            <a:endParaRPr lang="en-GB" sz="1000" dirty="0" smtClean="0">
              <a:latin typeface="Arial" pitchFamily="34" charset="0"/>
              <a:cs typeface="Arial" pitchFamily="34" charset="0"/>
            </a:endParaRPr>
          </a:p>
          <a:p>
            <a:pPr eaLnBrk="1" hangingPunct="1">
              <a:lnSpc>
                <a:spcPct val="70000"/>
              </a:lnSpc>
            </a:pPr>
            <a:r>
              <a:rPr lang="en-GB" sz="2000" b="1" dirty="0" smtClean="0">
                <a:latin typeface="Arial" pitchFamily="34" charset="0"/>
                <a:cs typeface="Arial" pitchFamily="34" charset="0"/>
              </a:rPr>
              <a:t>Key feature of fast wave propagation </a:t>
            </a:r>
            <a:r>
              <a:rPr lang="en-GB" sz="2000" dirty="0" smtClean="0">
                <a:latin typeface="Arial" pitchFamily="34" charset="0"/>
                <a:cs typeface="Arial" pitchFamily="34" charset="0"/>
              </a:rPr>
              <a:t>(linear + cold plasma).</a:t>
            </a:r>
          </a:p>
        </p:txBody>
      </p:sp>
      <p:graphicFrame>
        <p:nvGraphicFramePr>
          <p:cNvPr id="6147" name="Object 2"/>
          <p:cNvGraphicFramePr>
            <a:graphicFrameLocks noChangeAspect="1"/>
          </p:cNvGraphicFramePr>
          <p:nvPr>
            <p:ph sz="quarter" idx="3"/>
          </p:nvPr>
        </p:nvGraphicFramePr>
        <p:xfrm>
          <a:off x="1230313" y="2571750"/>
          <a:ext cx="2246312" cy="712788"/>
        </p:xfrm>
        <a:graphic>
          <a:graphicData uri="http://schemas.openxmlformats.org/presentationml/2006/ole">
            <p:oleObj spid="_x0000_s93187" name="Equation" r:id="rId4" imgW="1320480" imgH="419040" progId="Equation.3">
              <p:embed/>
            </p:oleObj>
          </a:graphicData>
        </a:graphic>
      </p:graphicFrame>
      <p:graphicFrame>
        <p:nvGraphicFramePr>
          <p:cNvPr id="6148" name="Object 4"/>
          <p:cNvGraphicFramePr>
            <a:graphicFrameLocks noChangeAspect="1"/>
          </p:cNvGraphicFramePr>
          <p:nvPr/>
        </p:nvGraphicFramePr>
        <p:xfrm>
          <a:off x="979488" y="1708150"/>
          <a:ext cx="6934200" cy="857250"/>
        </p:xfrm>
        <a:graphic>
          <a:graphicData uri="http://schemas.openxmlformats.org/presentationml/2006/ole">
            <p:oleObj spid="_x0000_s93188" name="Equation" r:id="rId5" imgW="3936960" imgH="482400" progId="Equation.3">
              <p:embed/>
            </p:oleObj>
          </a:graphicData>
        </a:graphic>
      </p:graphicFrame>
      <p:sp>
        <p:nvSpPr>
          <p:cNvPr id="11" name="Rectangle 10"/>
          <p:cNvSpPr/>
          <p:nvPr/>
        </p:nvSpPr>
        <p:spPr>
          <a:xfrm>
            <a:off x="1116013" y="2571750"/>
            <a:ext cx="2519362" cy="785813"/>
          </a:xfrm>
          <a:prstGeom prst="rect">
            <a:avLst/>
          </a:prstGeom>
          <a:noFill/>
          <a:ln>
            <a:solidFill>
              <a:srgbClr val="FD26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Rectangle 9"/>
          <p:cNvSpPr/>
          <p:nvPr/>
        </p:nvSpPr>
        <p:spPr>
          <a:xfrm>
            <a:off x="4630738" y="2749550"/>
            <a:ext cx="3071812" cy="500063"/>
          </a:xfrm>
          <a:prstGeom prst="rect">
            <a:avLst/>
          </a:prstGeom>
          <a:noFill/>
          <a:ln>
            <a:solidFill>
              <a:srgbClr val="FD26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Rectangle 2"/>
          <p:cNvSpPr txBox="1">
            <a:spLocks noChangeArrowheads="1"/>
          </p:cNvSpPr>
          <p:nvPr/>
        </p:nvSpPr>
        <p:spPr bwMode="auto">
          <a:xfrm>
            <a:off x="500034" y="-16"/>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2500" dirty="0" smtClean="0">
                <a:solidFill>
                  <a:srgbClr val="FE0000"/>
                </a:solidFill>
                <a:ea typeface="+mj-ea"/>
                <a:cs typeface="+mj-cs"/>
              </a:rPr>
              <a:t>Linear, Cold Plasma</a:t>
            </a:r>
            <a:endParaRPr kumimoji="0" lang="en-GB" sz="2500" b="0" i="0" u="none" strike="noStrike" kern="1200" cap="none" spc="0" normalizeH="0" baseline="0" noProof="0" dirty="0" smtClean="0">
              <a:ln>
                <a:noFill/>
              </a:ln>
              <a:solidFill>
                <a:srgbClr val="FE0000"/>
              </a:solidFill>
              <a:effectLst/>
              <a:uLnTx/>
              <a:uFillTx/>
              <a:latin typeface="Arial" charset="0"/>
              <a:ea typeface="+mj-ea"/>
              <a:cs typeface="+mj-cs"/>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rans_oscill_cartoon.png"/>
          <p:cNvPicPr>
            <a:picLocks noChangeAspect="1"/>
          </p:cNvPicPr>
          <p:nvPr/>
        </p:nvPicPr>
        <p:blipFill>
          <a:blip r:embed="rId2"/>
          <a:stretch>
            <a:fillRect/>
          </a:stretch>
        </p:blipFill>
        <p:spPr>
          <a:xfrm>
            <a:off x="500034" y="1232342"/>
            <a:ext cx="7900260" cy="498274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900"/>
            <a:ext cx="8229600" cy="1143000"/>
          </a:xfrm>
        </p:spPr>
        <p:txBody>
          <a:bodyPr>
            <a:normAutofit/>
          </a:bodyPr>
          <a:lstStyle/>
          <a:p>
            <a:r>
              <a:rPr lang="en-GB" sz="2000" dirty="0" smtClean="0"/>
              <a:t>Modulation of the Energy Release Rate by External Oscillations</a:t>
            </a:r>
            <a:endParaRPr lang="en-GB" sz="2000" dirty="0"/>
          </a:p>
        </p:txBody>
      </p:sp>
      <p:sp>
        <p:nvSpPr>
          <p:cNvPr id="3" name="Content Placeholder 2"/>
          <p:cNvSpPr>
            <a:spLocks noGrp="1"/>
          </p:cNvSpPr>
          <p:nvPr>
            <p:ph idx="1"/>
          </p:nvPr>
        </p:nvSpPr>
        <p:spPr>
          <a:xfrm>
            <a:off x="457200" y="1000108"/>
            <a:ext cx="8229600" cy="4525963"/>
          </a:xfrm>
        </p:spPr>
        <p:txBody>
          <a:bodyPr>
            <a:normAutofit/>
          </a:bodyPr>
          <a:lstStyle/>
          <a:p>
            <a:pPr marL="180000">
              <a:buNone/>
            </a:pPr>
            <a:r>
              <a:rPr lang="en-GB" sz="1200" dirty="0" smtClean="0"/>
              <a:t>	MHD </a:t>
            </a:r>
            <a:r>
              <a:rPr lang="en-GB" sz="1200" dirty="0"/>
              <a:t>waves and oscillations can produce QPP by changing physical conditions not </a:t>
            </a:r>
            <a:r>
              <a:rPr lang="en-GB" sz="1200" dirty="0" smtClean="0"/>
              <a:t>only in </a:t>
            </a:r>
            <a:r>
              <a:rPr lang="en-GB" sz="1200" dirty="0"/>
              <a:t>the emitting plasma, but also by affecting the processes of the energy release, </a:t>
            </a:r>
            <a:r>
              <a:rPr lang="en-GB" sz="1200" dirty="0" smtClean="0"/>
              <a:t>electron acceleration </a:t>
            </a:r>
            <a:r>
              <a:rPr lang="en-GB" sz="1200" dirty="0"/>
              <a:t>and injection in the flare site. It can be achieved by either modulation of </a:t>
            </a:r>
            <a:r>
              <a:rPr lang="en-GB" sz="1200" dirty="0" smtClean="0"/>
              <a:t>energy release </a:t>
            </a:r>
            <a:r>
              <a:rPr lang="en-GB" sz="1200" dirty="0"/>
              <a:t>rates or triggering the energy releases. As the thickness of the reconnection site </a:t>
            </a:r>
            <a:r>
              <a:rPr lang="en-GB" sz="1200" dirty="0" smtClean="0"/>
              <a:t>is believed </a:t>
            </a:r>
            <a:r>
              <a:rPr lang="en-GB" sz="1200" dirty="0"/>
              <a:t>to be very small, even weak oscillations can produce the required </a:t>
            </a:r>
            <a:r>
              <a:rPr lang="en-GB" sz="1200" dirty="0" smtClean="0"/>
              <a:t>modulation. Nakariakov </a:t>
            </a:r>
            <a:r>
              <a:rPr lang="en-GB" sz="1200" dirty="0"/>
              <a:t>et al. </a:t>
            </a:r>
            <a:r>
              <a:rPr lang="en-GB" sz="1200" dirty="0" smtClean="0"/>
              <a:t>(2006) </a:t>
            </a:r>
            <a:r>
              <a:rPr lang="en-GB" sz="1200" dirty="0"/>
              <a:t>developed a model which </a:t>
            </a:r>
            <a:r>
              <a:rPr lang="en-GB" sz="1200" dirty="0" smtClean="0"/>
              <a:t>explains coupling </a:t>
            </a:r>
            <a:r>
              <a:rPr lang="en-GB" sz="1200" dirty="0"/>
              <a:t>of transverse, e.g. kink or sausage, MHD oscillations in an external loop </a:t>
            </a:r>
            <a:r>
              <a:rPr lang="en-GB" sz="1200" dirty="0" smtClean="0"/>
              <a:t>with flaring QPP. </a:t>
            </a:r>
            <a:endParaRPr lang="en-GB" sz="1200" dirty="0"/>
          </a:p>
          <a:p>
            <a:endParaRPr lang="en-GB" dirty="0"/>
          </a:p>
        </p:txBody>
      </p:sp>
      <p:pic>
        <p:nvPicPr>
          <p:cNvPr id="107523" name="Picture 3"/>
          <p:cNvPicPr>
            <a:picLocks noChangeAspect="1" noChangeArrowheads="1"/>
          </p:cNvPicPr>
          <p:nvPr/>
        </p:nvPicPr>
        <p:blipFill>
          <a:blip r:embed="rId2"/>
          <a:srcRect/>
          <a:stretch>
            <a:fillRect/>
          </a:stretch>
        </p:blipFill>
        <p:spPr bwMode="auto">
          <a:xfrm>
            <a:off x="928662" y="2082199"/>
            <a:ext cx="6858016" cy="4775801"/>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4" name="Picture 2"/>
          <p:cNvPicPr>
            <a:picLocks noChangeAspect="1" noChangeArrowheads="1"/>
          </p:cNvPicPr>
          <p:nvPr/>
        </p:nvPicPr>
        <p:blipFill>
          <a:blip r:embed="rId2"/>
          <a:srcRect/>
          <a:stretch>
            <a:fillRect/>
          </a:stretch>
        </p:blipFill>
        <p:spPr bwMode="auto">
          <a:xfrm>
            <a:off x="500034" y="857232"/>
            <a:ext cx="7972425" cy="3667125"/>
          </a:xfrm>
          <a:prstGeom prst="rect">
            <a:avLst/>
          </a:prstGeom>
          <a:noFill/>
          <a:ln w="9525">
            <a:noFill/>
            <a:miter lim="800000"/>
            <a:headEnd/>
            <a:tailEnd/>
          </a:ln>
          <a:effectLst/>
        </p:spPr>
      </p:pic>
      <p:sp>
        <p:nvSpPr>
          <p:cNvPr id="24578" name="Title 1"/>
          <p:cNvSpPr>
            <a:spLocks noGrp="1"/>
          </p:cNvSpPr>
          <p:nvPr>
            <p:ph type="title"/>
          </p:nvPr>
        </p:nvSpPr>
        <p:spPr/>
        <p:txBody>
          <a:bodyPr/>
          <a:lstStyle/>
          <a:p>
            <a:pPr eaLnBrk="1" hangingPunct="1"/>
            <a:r>
              <a:rPr lang="en-GB" sz="2500" dirty="0" smtClean="0">
                <a:latin typeface="Arial" charset="0"/>
              </a:rPr>
              <a:t>Introduction:</a:t>
            </a:r>
            <a:r>
              <a:rPr lang="en-GB" sz="2500" dirty="0" smtClean="0">
                <a:solidFill>
                  <a:srgbClr val="FF0000"/>
                </a:solidFill>
                <a:latin typeface="Arial" charset="0"/>
              </a:rPr>
              <a:t> Reconnection</a:t>
            </a:r>
          </a:p>
        </p:txBody>
      </p:sp>
      <p:sp>
        <p:nvSpPr>
          <p:cNvPr id="24580" name="TextBox 12"/>
          <p:cNvSpPr txBox="1">
            <a:spLocks noChangeArrowheads="1"/>
          </p:cNvSpPr>
          <p:nvPr/>
        </p:nvSpPr>
        <p:spPr bwMode="auto">
          <a:xfrm>
            <a:off x="500034" y="3357562"/>
            <a:ext cx="8072437" cy="3323987"/>
          </a:xfrm>
          <a:prstGeom prst="rect">
            <a:avLst/>
          </a:prstGeom>
          <a:solidFill>
            <a:schemeClr val="bg1"/>
          </a:solidFill>
          <a:ln w="9525">
            <a:noFill/>
            <a:miter lim="800000"/>
            <a:headEnd/>
            <a:tailEnd/>
          </a:ln>
        </p:spPr>
        <p:txBody>
          <a:bodyPr>
            <a:spAutoFit/>
          </a:bodyPr>
          <a:lstStyle/>
          <a:p>
            <a:pPr marL="400050" indent="-400050"/>
            <a:endParaRPr lang="en-GB" sz="2000" dirty="0" smtClean="0">
              <a:latin typeface="Arial" pitchFamily="34" charset="0"/>
              <a:cs typeface="Arial" pitchFamily="34" charset="0"/>
            </a:endParaRPr>
          </a:p>
          <a:p>
            <a:pPr>
              <a:spcBef>
                <a:spcPct val="50000"/>
              </a:spcBef>
              <a:buFont typeface="Wingdings" pitchFamily="28" charset="2"/>
              <a:buChar char="§"/>
            </a:pPr>
            <a:r>
              <a:rPr lang="en-GB" sz="2000" dirty="0" smtClean="0">
                <a:latin typeface="Arial" pitchFamily="34" charset="0"/>
                <a:cs typeface="Arial" pitchFamily="34" charset="0"/>
              </a:rPr>
              <a:t>  Reconnection is a </a:t>
            </a:r>
            <a:r>
              <a:rPr lang="en-GB" sz="2000" b="1" dirty="0" smtClean="0">
                <a:latin typeface="Arial" pitchFamily="34" charset="0"/>
                <a:cs typeface="Arial" pitchFamily="34" charset="0"/>
              </a:rPr>
              <a:t>fundamental process</a:t>
            </a:r>
            <a:r>
              <a:rPr lang="en-GB" sz="2000" dirty="0" smtClean="0">
                <a:latin typeface="Arial" pitchFamily="34" charset="0"/>
                <a:cs typeface="Arial" pitchFamily="34" charset="0"/>
              </a:rPr>
              <a:t> in a plasma:</a:t>
            </a:r>
          </a:p>
          <a:p>
            <a:pPr lvl="2">
              <a:spcBef>
                <a:spcPct val="50000"/>
              </a:spcBef>
              <a:buFont typeface="Arial" pitchFamily="34" charset="0"/>
              <a:buChar char="•"/>
            </a:pPr>
            <a:r>
              <a:rPr lang="en-GB" sz="2000" dirty="0" smtClean="0">
                <a:latin typeface="Arial" pitchFamily="34" charset="0"/>
                <a:cs typeface="Arial" pitchFamily="34" charset="0"/>
              </a:rPr>
              <a:t> </a:t>
            </a:r>
            <a:r>
              <a:rPr lang="en-GB" sz="2000" b="1" dirty="0" smtClean="0">
                <a:latin typeface="Arial" pitchFamily="34" charset="0"/>
                <a:cs typeface="Arial" pitchFamily="34" charset="0"/>
              </a:rPr>
              <a:t>Changes the topology</a:t>
            </a:r>
            <a:endParaRPr lang="en-GB" sz="2000" dirty="0" smtClean="0">
              <a:latin typeface="Arial" pitchFamily="34" charset="0"/>
              <a:cs typeface="Arial" pitchFamily="34" charset="0"/>
            </a:endParaRPr>
          </a:p>
          <a:p>
            <a:pPr lvl="2">
              <a:spcBef>
                <a:spcPct val="50000"/>
              </a:spcBef>
              <a:buFont typeface="Arial" pitchFamily="34" charset="0"/>
              <a:buChar char="•"/>
            </a:pPr>
            <a:r>
              <a:rPr lang="en-GB" sz="2000" dirty="0" smtClean="0">
                <a:latin typeface="Arial" pitchFamily="34" charset="0"/>
                <a:cs typeface="Arial" pitchFamily="34" charset="0"/>
              </a:rPr>
              <a:t> </a:t>
            </a:r>
            <a:r>
              <a:rPr lang="en-GB" sz="2000" b="1" dirty="0" smtClean="0">
                <a:latin typeface="Arial" pitchFamily="34" charset="0"/>
                <a:cs typeface="Arial" pitchFamily="34" charset="0"/>
              </a:rPr>
              <a:t>Converts magnetic energy</a:t>
            </a:r>
            <a:r>
              <a:rPr lang="en-GB" sz="2000" dirty="0" smtClean="0">
                <a:latin typeface="Arial" pitchFamily="34" charset="0"/>
                <a:cs typeface="Arial" pitchFamily="34" charset="0"/>
              </a:rPr>
              <a:t> to heat/K.E</a:t>
            </a:r>
          </a:p>
          <a:p>
            <a:pPr lvl="2">
              <a:spcBef>
                <a:spcPct val="50000"/>
              </a:spcBef>
              <a:buFont typeface="Arial" pitchFamily="34" charset="0"/>
              <a:buChar char="•"/>
            </a:pPr>
            <a:r>
              <a:rPr lang="en-GB" sz="2000" dirty="0" smtClean="0">
                <a:latin typeface="Arial" pitchFamily="34" charset="0"/>
                <a:cs typeface="Arial" pitchFamily="34" charset="0"/>
              </a:rPr>
              <a:t> </a:t>
            </a:r>
            <a:r>
              <a:rPr lang="en-GB" sz="2000" b="1" dirty="0" smtClean="0">
                <a:latin typeface="Arial" pitchFamily="34" charset="0"/>
                <a:cs typeface="Arial" pitchFamily="34" charset="0"/>
              </a:rPr>
              <a:t>Accelerates fast particles</a:t>
            </a:r>
            <a:endParaRPr lang="en-GB" sz="2000" dirty="0" smtClean="0">
              <a:latin typeface="Arial" pitchFamily="34" charset="0"/>
              <a:cs typeface="Arial" pitchFamily="34" charset="0"/>
            </a:endParaRPr>
          </a:p>
          <a:p>
            <a:pPr>
              <a:spcBef>
                <a:spcPct val="50000"/>
              </a:spcBef>
              <a:buFont typeface="Wingdings" pitchFamily="28" charset="2"/>
              <a:buChar char="§"/>
            </a:pPr>
            <a:r>
              <a:rPr lang="en-GB" sz="2000" dirty="0" smtClean="0">
                <a:latin typeface="Arial" pitchFamily="34" charset="0"/>
                <a:cs typeface="Arial" pitchFamily="34" charset="0"/>
              </a:rPr>
              <a:t>  Responsible for many phenomena in the solar atmosphere, e.g. </a:t>
            </a:r>
            <a:r>
              <a:rPr lang="en-GB" sz="2000" b="1" dirty="0" smtClean="0">
                <a:latin typeface="Arial" pitchFamily="34" charset="0"/>
                <a:cs typeface="Arial" pitchFamily="34" charset="0"/>
              </a:rPr>
              <a:t>Solar flares, CMEs, heating the Corona, ...</a:t>
            </a:r>
          </a:p>
          <a:p>
            <a:pPr marL="400050" indent="-400050"/>
            <a:endParaRPr lang="en-GB" sz="200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900"/>
            <a:ext cx="8229600" cy="1143000"/>
          </a:xfrm>
        </p:spPr>
        <p:txBody>
          <a:bodyPr>
            <a:normAutofit/>
          </a:bodyPr>
          <a:lstStyle/>
          <a:p>
            <a:r>
              <a:rPr lang="en-GB" sz="2000" dirty="0" smtClean="0"/>
              <a:t>Modulation of the Energy Release Rate by External Oscillations</a:t>
            </a:r>
            <a:endParaRPr lang="en-GB" sz="2000" dirty="0"/>
          </a:p>
        </p:txBody>
      </p:sp>
      <p:sp>
        <p:nvSpPr>
          <p:cNvPr id="3" name="Content Placeholder 2"/>
          <p:cNvSpPr>
            <a:spLocks noGrp="1"/>
          </p:cNvSpPr>
          <p:nvPr>
            <p:ph idx="1"/>
          </p:nvPr>
        </p:nvSpPr>
        <p:spPr>
          <a:xfrm>
            <a:off x="457200" y="1000108"/>
            <a:ext cx="8229600" cy="4525963"/>
          </a:xfrm>
        </p:spPr>
        <p:txBody>
          <a:bodyPr>
            <a:normAutofit/>
          </a:bodyPr>
          <a:lstStyle/>
          <a:p>
            <a:pPr marL="180000">
              <a:buNone/>
            </a:pPr>
            <a:r>
              <a:rPr lang="en-GB" sz="1200" dirty="0" smtClean="0"/>
              <a:t>	MHD </a:t>
            </a:r>
            <a:r>
              <a:rPr lang="en-GB" sz="1200" dirty="0"/>
              <a:t>waves and oscillations can produce QPP by changing physical conditions not </a:t>
            </a:r>
            <a:r>
              <a:rPr lang="en-GB" sz="1200" dirty="0" smtClean="0"/>
              <a:t>only in </a:t>
            </a:r>
            <a:r>
              <a:rPr lang="en-GB" sz="1200" dirty="0"/>
              <a:t>the emitting plasma, but also by affecting the processes of the energy release, </a:t>
            </a:r>
            <a:r>
              <a:rPr lang="en-GB" sz="1200" dirty="0" smtClean="0"/>
              <a:t>electron acceleration </a:t>
            </a:r>
            <a:r>
              <a:rPr lang="en-GB" sz="1200" dirty="0"/>
              <a:t>and injection in the flare site. It can be achieved by either modulation of </a:t>
            </a:r>
            <a:r>
              <a:rPr lang="en-GB" sz="1200" dirty="0" smtClean="0"/>
              <a:t>energy release </a:t>
            </a:r>
            <a:r>
              <a:rPr lang="en-GB" sz="1200" dirty="0"/>
              <a:t>rates or triggering the energy releases. As the thickness of the reconnection site </a:t>
            </a:r>
            <a:r>
              <a:rPr lang="en-GB" sz="1200" dirty="0" smtClean="0"/>
              <a:t>is believed </a:t>
            </a:r>
            <a:r>
              <a:rPr lang="en-GB" sz="1200" dirty="0"/>
              <a:t>to be very small, even weak oscillations can produce the required </a:t>
            </a:r>
            <a:r>
              <a:rPr lang="en-GB" sz="1200" dirty="0" smtClean="0"/>
              <a:t>modulation. Nakariakov </a:t>
            </a:r>
            <a:r>
              <a:rPr lang="en-GB" sz="1200" dirty="0"/>
              <a:t>et al. </a:t>
            </a:r>
            <a:r>
              <a:rPr lang="en-GB" sz="1200" dirty="0" smtClean="0"/>
              <a:t>(2006) </a:t>
            </a:r>
            <a:r>
              <a:rPr lang="en-GB" sz="1200" dirty="0"/>
              <a:t>developed a model which </a:t>
            </a:r>
            <a:r>
              <a:rPr lang="en-GB" sz="1200" dirty="0" smtClean="0"/>
              <a:t>explains coupling </a:t>
            </a:r>
            <a:r>
              <a:rPr lang="en-GB" sz="1200" dirty="0"/>
              <a:t>of transverse, e.g. kink or sausage, MHD oscillations in an external loop </a:t>
            </a:r>
            <a:r>
              <a:rPr lang="en-GB" sz="1200" dirty="0" smtClean="0"/>
              <a:t>with flaring QPP. </a:t>
            </a:r>
          </a:p>
          <a:p>
            <a:pPr marL="180000">
              <a:buNone/>
            </a:pPr>
            <a:endParaRPr lang="en-GB" sz="1200" dirty="0" smtClean="0"/>
          </a:p>
          <a:p>
            <a:pPr marL="180000" lvl="1" indent="-342900">
              <a:buNone/>
            </a:pPr>
            <a:r>
              <a:rPr lang="en-GB" sz="1600" dirty="0" smtClean="0"/>
              <a:t>     </a:t>
            </a:r>
            <a:r>
              <a:rPr lang="en-GB" sz="1600" dirty="0" smtClean="0">
                <a:solidFill>
                  <a:srgbClr val="FF0000"/>
                </a:solidFill>
              </a:rPr>
              <a:t>A possible mechanism is the generation of anomalous resistivity by current-driven instabilities in current density spikes produced by magneto-acoustic waves in the vicinity of reconnection sites, which triggers magnetic reconnection.</a:t>
            </a:r>
          </a:p>
          <a:p>
            <a:pPr marL="180000">
              <a:buNone/>
            </a:pPr>
            <a:endParaRPr lang="en-GB" sz="1200" dirty="0"/>
          </a:p>
          <a:p>
            <a:endParaRPr lang="en-GB" dirty="0"/>
          </a:p>
        </p:txBody>
      </p:sp>
      <p:pic>
        <p:nvPicPr>
          <p:cNvPr id="107523" name="Picture 3"/>
          <p:cNvPicPr>
            <a:picLocks noChangeAspect="1" noChangeArrowheads="1"/>
          </p:cNvPicPr>
          <p:nvPr/>
        </p:nvPicPr>
        <p:blipFill>
          <a:blip r:embed="rId2"/>
          <a:srcRect/>
          <a:stretch>
            <a:fillRect/>
          </a:stretch>
        </p:blipFill>
        <p:spPr bwMode="auto">
          <a:xfrm>
            <a:off x="-32" y="3133487"/>
            <a:ext cx="9144032" cy="636774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Content Placeholder 2"/>
          <p:cNvSpPr>
            <a:spLocks noGrp="1"/>
          </p:cNvSpPr>
          <p:nvPr>
            <p:ph idx="1"/>
          </p:nvPr>
        </p:nvSpPr>
        <p:spPr>
          <a:xfrm>
            <a:off x="357188" y="1018999"/>
            <a:ext cx="8858250" cy="5500688"/>
          </a:xfrm>
        </p:spPr>
        <p:txBody>
          <a:bodyPr/>
          <a:lstStyle/>
          <a:p>
            <a:pPr eaLnBrk="1" hangingPunct="1">
              <a:lnSpc>
                <a:spcPct val="90000"/>
              </a:lnSpc>
            </a:pPr>
            <a:r>
              <a:rPr lang="en-GB" sz="2000" dirty="0" smtClean="0">
                <a:latin typeface="Arial" pitchFamily="34" charset="0"/>
                <a:cs typeface="Arial" pitchFamily="34" charset="0"/>
              </a:rPr>
              <a:t>Obvious that                                  plays vital role.</a:t>
            </a:r>
          </a:p>
          <a:p>
            <a:pPr eaLnBrk="1" hangingPunct="1">
              <a:lnSpc>
                <a:spcPct val="90000"/>
              </a:lnSpc>
              <a:buFont typeface="Arial" charset="0"/>
              <a:buNone/>
            </a:pPr>
            <a:r>
              <a:rPr lang="en-GB" sz="2000" dirty="0" smtClean="0">
                <a:latin typeface="Arial" pitchFamily="34" charset="0"/>
                <a:cs typeface="Arial" pitchFamily="34" charset="0"/>
              </a:rPr>
              <a:t>	Natural to consider polar coordinates / circular pulse.</a:t>
            </a:r>
          </a:p>
          <a:p>
            <a:pPr eaLnBrk="1" hangingPunct="1">
              <a:lnSpc>
                <a:spcPct val="90000"/>
              </a:lnSpc>
              <a:buFont typeface="Arial" charset="0"/>
              <a:buNone/>
            </a:pPr>
            <a:endParaRPr lang="en-GB" sz="2000" dirty="0" smtClean="0">
              <a:latin typeface="Arial" pitchFamily="34" charset="0"/>
              <a:cs typeface="Arial" pitchFamily="34" charset="0"/>
            </a:endParaRPr>
          </a:p>
          <a:p>
            <a:pPr eaLnBrk="1" hangingPunct="1">
              <a:lnSpc>
                <a:spcPct val="90000"/>
              </a:lnSpc>
            </a:pPr>
            <a:r>
              <a:rPr lang="en-GB" sz="2000" dirty="0" smtClean="0">
                <a:latin typeface="Arial" pitchFamily="34" charset="0"/>
                <a:cs typeface="Arial" pitchFamily="34" charset="0"/>
              </a:rPr>
              <a:t>Similar experiment, but now with circular initial condition.</a:t>
            </a:r>
          </a:p>
          <a:p>
            <a:pPr eaLnBrk="1" hangingPunct="1">
              <a:lnSpc>
                <a:spcPct val="90000"/>
              </a:lnSpc>
              <a:buFont typeface="Arial" charset="0"/>
              <a:buNone/>
            </a:pPr>
            <a:r>
              <a:rPr lang="en-GB" sz="2000" dirty="0" smtClean="0">
                <a:latin typeface="Arial" pitchFamily="34" charset="0"/>
                <a:cs typeface="Arial" pitchFamily="34" charset="0"/>
              </a:rPr>
              <a:t>	Pulse set up around </a:t>
            </a:r>
            <a:r>
              <a:rPr lang="en-GB" sz="2000" i="1" dirty="0" smtClean="0">
                <a:latin typeface="Arial" pitchFamily="34" charset="0"/>
                <a:cs typeface="Arial" pitchFamily="34" charset="0"/>
              </a:rPr>
              <a:t>r = 5</a:t>
            </a:r>
            <a:r>
              <a:rPr lang="en-GB" sz="2000" dirty="0" smtClean="0">
                <a:latin typeface="Arial" pitchFamily="34" charset="0"/>
                <a:cs typeface="Arial" pitchFamily="34" charset="0"/>
              </a:rPr>
              <a:t>.</a:t>
            </a:r>
          </a:p>
          <a:p>
            <a:pPr eaLnBrk="1" hangingPunct="1">
              <a:lnSpc>
                <a:spcPct val="90000"/>
              </a:lnSpc>
              <a:buFont typeface="Arial" charset="0"/>
              <a:buNone/>
            </a:pPr>
            <a:r>
              <a:rPr lang="en-GB" sz="2000" dirty="0" smtClean="0">
                <a:latin typeface="Arial" pitchFamily="34" charset="0"/>
                <a:cs typeface="Arial" pitchFamily="34" charset="0"/>
              </a:rPr>
              <a:t> </a:t>
            </a:r>
          </a:p>
          <a:p>
            <a:pPr eaLnBrk="1" hangingPunct="1">
              <a:lnSpc>
                <a:spcPct val="90000"/>
              </a:lnSpc>
            </a:pPr>
            <a:endParaRPr lang="en-GB" sz="2000" dirty="0" smtClean="0">
              <a:latin typeface="Arial" pitchFamily="34" charset="0"/>
              <a:cs typeface="Arial" pitchFamily="34" charset="0"/>
            </a:endParaRPr>
          </a:p>
          <a:p>
            <a:pPr eaLnBrk="1" hangingPunct="1">
              <a:lnSpc>
                <a:spcPct val="90000"/>
              </a:lnSpc>
            </a:pPr>
            <a:endParaRPr lang="en-GB" sz="2000" dirty="0" smtClean="0">
              <a:latin typeface="Arial" pitchFamily="34" charset="0"/>
              <a:cs typeface="Arial" pitchFamily="34" charset="0"/>
            </a:endParaRPr>
          </a:p>
          <a:p>
            <a:pPr eaLnBrk="1" hangingPunct="1">
              <a:lnSpc>
                <a:spcPct val="90000"/>
              </a:lnSpc>
            </a:pPr>
            <a:r>
              <a:rPr lang="en-GB" sz="2000" dirty="0" smtClean="0">
                <a:latin typeface="Arial" pitchFamily="34" charset="0"/>
                <a:cs typeface="Arial" pitchFamily="34" charset="0"/>
              </a:rPr>
              <a:t>Initial pulse splits into two waves;</a:t>
            </a:r>
          </a:p>
          <a:p>
            <a:pPr eaLnBrk="1" hangingPunct="1">
              <a:lnSpc>
                <a:spcPct val="90000"/>
              </a:lnSpc>
              <a:buFont typeface="Arial" charset="0"/>
              <a:buNone/>
            </a:pPr>
            <a:r>
              <a:rPr lang="en-GB" sz="2000" dirty="0" smtClean="0">
                <a:latin typeface="Arial" pitchFamily="34" charset="0"/>
                <a:cs typeface="Arial" pitchFamily="34" charset="0"/>
              </a:rPr>
              <a:t>	travelling different directions.</a:t>
            </a:r>
          </a:p>
          <a:p>
            <a:pPr eaLnBrk="1" hangingPunct="1">
              <a:lnSpc>
                <a:spcPct val="90000"/>
              </a:lnSpc>
              <a:buFont typeface="Arial" charset="0"/>
              <a:buNone/>
            </a:pPr>
            <a:r>
              <a:rPr lang="en-GB" sz="2000" dirty="0" smtClean="0">
                <a:latin typeface="Arial" pitchFamily="34" charset="0"/>
                <a:cs typeface="Arial" pitchFamily="34" charset="0"/>
              </a:rPr>
              <a:t>	Concentrate on incoming wave.</a:t>
            </a:r>
          </a:p>
          <a:p>
            <a:pPr eaLnBrk="1" hangingPunct="1">
              <a:lnSpc>
                <a:spcPct val="90000"/>
              </a:lnSpc>
            </a:pPr>
            <a:endParaRPr lang="en-GB" sz="2000" dirty="0" smtClean="0">
              <a:latin typeface="Arial" pitchFamily="34" charset="0"/>
              <a:cs typeface="Arial" pitchFamily="34" charset="0"/>
            </a:endParaRPr>
          </a:p>
          <a:p>
            <a:pPr eaLnBrk="1" hangingPunct="1">
              <a:lnSpc>
                <a:spcPct val="90000"/>
              </a:lnSpc>
            </a:pPr>
            <a:r>
              <a:rPr lang="en-GB" sz="2000" dirty="0" smtClean="0">
                <a:latin typeface="Arial" pitchFamily="34" charset="0"/>
                <a:cs typeface="Arial" pitchFamily="34" charset="0"/>
              </a:rPr>
              <a:t>Along radial lines, solution</a:t>
            </a:r>
          </a:p>
          <a:p>
            <a:pPr eaLnBrk="1" hangingPunct="1">
              <a:lnSpc>
                <a:spcPct val="90000"/>
              </a:lnSpc>
              <a:buFont typeface="Arial" charset="0"/>
              <a:buNone/>
            </a:pPr>
            <a:r>
              <a:rPr lang="en-GB" sz="2000" dirty="0" smtClean="0">
                <a:latin typeface="Arial" pitchFamily="34" charset="0"/>
                <a:cs typeface="Arial" pitchFamily="34" charset="0"/>
              </a:rPr>
              <a:t>	of the form:</a:t>
            </a:r>
          </a:p>
        </p:txBody>
      </p:sp>
      <p:graphicFrame>
        <p:nvGraphicFramePr>
          <p:cNvPr id="7170" name="Object 2"/>
          <p:cNvGraphicFramePr>
            <a:graphicFrameLocks noChangeAspect="1"/>
          </p:cNvGraphicFramePr>
          <p:nvPr/>
        </p:nvGraphicFramePr>
        <p:xfrm>
          <a:off x="428596" y="2299399"/>
          <a:ext cx="8416953" cy="1126897"/>
        </p:xfrm>
        <a:graphic>
          <a:graphicData uri="http://schemas.openxmlformats.org/presentationml/2006/ole">
            <p:oleObj spid="_x0000_s94210" name="Equation" r:id="rId3" imgW="3860640" imgH="507960" progId="Equation.3">
              <p:embed/>
            </p:oleObj>
          </a:graphicData>
        </a:graphic>
      </p:graphicFrame>
      <p:graphicFrame>
        <p:nvGraphicFramePr>
          <p:cNvPr id="7171" name="Object 3"/>
          <p:cNvGraphicFramePr>
            <a:graphicFrameLocks noChangeAspect="1"/>
          </p:cNvGraphicFramePr>
          <p:nvPr/>
        </p:nvGraphicFramePr>
        <p:xfrm>
          <a:off x="2312645" y="916313"/>
          <a:ext cx="2278062" cy="500062"/>
        </p:xfrm>
        <a:graphic>
          <a:graphicData uri="http://schemas.openxmlformats.org/presentationml/2006/ole">
            <p:oleObj spid="_x0000_s94211" name="Equation" r:id="rId4" imgW="1041120" imgH="228600" progId="Equation.3">
              <p:embed/>
            </p:oleObj>
          </a:graphicData>
        </a:graphic>
      </p:graphicFrame>
      <p:graphicFrame>
        <p:nvGraphicFramePr>
          <p:cNvPr id="7172" name="Object 4"/>
          <p:cNvGraphicFramePr>
            <a:graphicFrameLocks noChangeAspect="1"/>
          </p:cNvGraphicFramePr>
          <p:nvPr/>
        </p:nvGraphicFramePr>
        <p:xfrm>
          <a:off x="2184424" y="5236964"/>
          <a:ext cx="1233488" cy="571500"/>
        </p:xfrm>
        <a:graphic>
          <a:graphicData uri="http://schemas.openxmlformats.org/presentationml/2006/ole">
            <p:oleObj spid="_x0000_s94212" name="Equation" r:id="rId5" imgW="520560" imgH="241200" progId="Equation.3">
              <p:embed/>
            </p:oleObj>
          </a:graphicData>
        </a:graphic>
      </p:graphicFrame>
      <p:sp>
        <p:nvSpPr>
          <p:cNvPr id="11" name="Rectangle 2"/>
          <p:cNvSpPr txBox="1">
            <a:spLocks noChangeArrowheads="1"/>
          </p:cNvSpPr>
          <p:nvPr/>
        </p:nvSpPr>
        <p:spPr bwMode="auto">
          <a:xfrm>
            <a:off x="500034" y="-16"/>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500" b="0" i="0" u="none" strike="noStrike" kern="1200" cap="none" spc="0" normalizeH="0" baseline="0" noProof="0" dirty="0" smtClean="0">
                <a:ln>
                  <a:noFill/>
                </a:ln>
                <a:solidFill>
                  <a:srgbClr val="FE0000"/>
                </a:solidFill>
                <a:effectLst/>
                <a:uLnTx/>
                <a:uFillTx/>
                <a:latin typeface="Arial" charset="0"/>
                <a:ea typeface="+mj-ea"/>
                <a:cs typeface="+mj-cs"/>
              </a:rPr>
              <a:t>Linear, Cold Fast</a:t>
            </a:r>
            <a:r>
              <a:rPr kumimoji="0" lang="en-GB" sz="2500" b="0" i="0" u="none" strike="noStrike" kern="1200" cap="none" spc="0" normalizeH="0" noProof="0" dirty="0" smtClean="0">
                <a:ln>
                  <a:noFill/>
                </a:ln>
                <a:solidFill>
                  <a:srgbClr val="FE0000"/>
                </a:solidFill>
                <a:effectLst/>
                <a:uLnTx/>
                <a:uFillTx/>
                <a:latin typeface="Arial" charset="0"/>
                <a:ea typeface="+mj-ea"/>
                <a:cs typeface="+mj-cs"/>
              </a:rPr>
              <a:t> Wave (Circular IC)</a:t>
            </a:r>
            <a:endParaRPr kumimoji="0" lang="en-GB" sz="2500" b="0" i="0" u="none" strike="noStrike" kern="1200" cap="none" spc="0" normalizeH="0" baseline="0" noProof="0" dirty="0" smtClean="0">
              <a:ln>
                <a:noFill/>
              </a:ln>
              <a:solidFill>
                <a:srgbClr val="FE0000"/>
              </a:solidFill>
              <a:effectLst/>
              <a:uLnTx/>
              <a:uFillTx/>
              <a:latin typeface="Arial" charset="0"/>
              <a:ea typeface="+mj-ea"/>
              <a:cs typeface="+mj-cs"/>
            </a:endParaRPr>
          </a:p>
        </p:txBody>
      </p:sp>
      <p:pic>
        <p:nvPicPr>
          <p:cNvPr id="8" name="Picture 8" descr="Bfield2.eps"/>
          <p:cNvPicPr>
            <a:picLocks noChangeAspect="1"/>
          </p:cNvPicPr>
          <p:nvPr/>
        </p:nvPicPr>
        <p:blipFill>
          <a:blip r:embed="rId6"/>
          <a:srcRect/>
          <a:stretch>
            <a:fillRect/>
          </a:stretch>
        </p:blipFill>
        <p:spPr bwMode="auto">
          <a:xfrm>
            <a:off x="5143504" y="3571877"/>
            <a:ext cx="3363909" cy="3286124"/>
          </a:xfrm>
          <a:prstGeom prst="rect">
            <a:avLst/>
          </a:prstGeom>
          <a:noFill/>
          <a:ln w="9525">
            <a:noFill/>
            <a:miter lim="800000"/>
            <a:headEnd/>
            <a:tailEnd/>
          </a:ln>
        </p:spPr>
      </p:pic>
      <p:sp>
        <p:nvSpPr>
          <p:cNvPr id="9" name="Oval 8"/>
          <p:cNvSpPr/>
          <p:nvPr/>
        </p:nvSpPr>
        <p:spPr bwMode="auto">
          <a:xfrm>
            <a:off x="6140783" y="4187373"/>
            <a:ext cx="1746514" cy="174564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type="body" sz="half" idx="1"/>
          </p:nvPr>
        </p:nvSpPr>
        <p:spPr>
          <a:xfrm>
            <a:off x="468313" y="714356"/>
            <a:ext cx="8351837" cy="4824413"/>
          </a:xfrm>
        </p:spPr>
        <p:txBody>
          <a:bodyPr/>
          <a:lstStyle/>
          <a:p>
            <a:pPr algn="just" eaLnBrk="1" hangingPunct="1">
              <a:lnSpc>
                <a:spcPct val="80000"/>
              </a:lnSpc>
              <a:buFont typeface="Arial" charset="0"/>
              <a:buNone/>
            </a:pPr>
            <a:endParaRPr lang="en-GB" sz="2000" dirty="0" smtClean="0">
              <a:latin typeface="Arial" charset="0"/>
            </a:endParaRPr>
          </a:p>
          <a:p>
            <a:pPr algn="just" eaLnBrk="1" hangingPunct="1">
              <a:lnSpc>
                <a:spcPct val="80000"/>
              </a:lnSpc>
            </a:pPr>
            <a:r>
              <a:rPr lang="en-GB" sz="2000" i="1" dirty="0" smtClean="0">
                <a:latin typeface="Arial" charset="0"/>
              </a:rPr>
              <a:t>Now look at the properties and behaviour of nonlinear MHD waves in the neighbourhood of 2D null point.</a:t>
            </a:r>
          </a:p>
          <a:p>
            <a:pPr algn="just" eaLnBrk="1" hangingPunct="1">
              <a:lnSpc>
                <a:spcPct val="80000"/>
              </a:lnSpc>
              <a:buFont typeface="Arial" charset="0"/>
              <a:buNone/>
            </a:pPr>
            <a:endParaRPr lang="en-GB" sz="2000" dirty="0" smtClean="0">
              <a:latin typeface="Arial" charset="0"/>
            </a:endParaRPr>
          </a:p>
          <a:p>
            <a:pPr algn="just" eaLnBrk="1" hangingPunct="1">
              <a:lnSpc>
                <a:spcPct val="80000"/>
              </a:lnSpc>
              <a:buFont typeface="Calibri" pitchFamily="34" charset="0"/>
              <a:buAutoNum type="arabicParenR"/>
            </a:pPr>
            <a:r>
              <a:rPr lang="en-GB" sz="2000" dirty="0" smtClean="0">
                <a:latin typeface="Arial" charset="0"/>
              </a:rPr>
              <a:t>Does the fast wave now steepen to form shocks and can these now propagate across or escape the null?</a:t>
            </a:r>
          </a:p>
          <a:p>
            <a:pPr algn="just" eaLnBrk="1" hangingPunct="1">
              <a:lnSpc>
                <a:spcPct val="80000"/>
              </a:lnSpc>
              <a:buFont typeface="Calibri" pitchFamily="34" charset="0"/>
              <a:buAutoNum type="arabicParenR"/>
            </a:pPr>
            <a:endParaRPr lang="en-GB" sz="2000" dirty="0" smtClean="0">
              <a:latin typeface="Arial" charset="0"/>
            </a:endParaRPr>
          </a:p>
          <a:p>
            <a:pPr algn="just" eaLnBrk="1" hangingPunct="1">
              <a:lnSpc>
                <a:spcPct val="80000"/>
              </a:lnSpc>
              <a:buFont typeface="Calibri" pitchFamily="34" charset="0"/>
              <a:buAutoNum type="arabicParenR"/>
            </a:pPr>
            <a:r>
              <a:rPr lang="en-GB" sz="2000" dirty="0" smtClean="0">
                <a:latin typeface="Arial" charset="0"/>
              </a:rPr>
              <a:t>Can the refraction effect drag enough magnetic field into the null point to initiate X-point collapse or reconnection?</a:t>
            </a:r>
          </a:p>
          <a:p>
            <a:pPr algn="just" eaLnBrk="1" hangingPunct="1">
              <a:lnSpc>
                <a:spcPct val="80000"/>
              </a:lnSpc>
              <a:buFont typeface="Calibri" pitchFamily="34" charset="0"/>
              <a:buAutoNum type="arabicParenR"/>
            </a:pPr>
            <a:endParaRPr lang="en-GB" sz="2000" dirty="0" smtClean="0">
              <a:latin typeface="Arial" charset="0"/>
            </a:endParaRPr>
          </a:p>
          <a:p>
            <a:pPr algn="just" eaLnBrk="1" hangingPunct="1">
              <a:lnSpc>
                <a:spcPct val="80000"/>
              </a:lnSpc>
              <a:buFont typeface="Calibri" pitchFamily="34" charset="0"/>
              <a:buAutoNum type="arabicParenR"/>
            </a:pPr>
            <a:r>
              <a:rPr lang="en-GB" sz="2000" dirty="0" smtClean="0">
                <a:latin typeface="Arial" charset="0"/>
              </a:rPr>
              <a:t>Has the rate of current density</a:t>
            </a:r>
          </a:p>
          <a:p>
            <a:pPr algn="just" eaLnBrk="1" hangingPunct="1">
              <a:lnSpc>
                <a:spcPct val="80000"/>
              </a:lnSpc>
              <a:buNone/>
            </a:pPr>
            <a:r>
              <a:rPr lang="en-GB" sz="2000" dirty="0" smtClean="0">
                <a:latin typeface="Arial" charset="0"/>
              </a:rPr>
              <a:t>	accumulation changed, and is</a:t>
            </a:r>
          </a:p>
          <a:p>
            <a:pPr algn="just" eaLnBrk="1" hangingPunct="1">
              <a:lnSpc>
                <a:spcPct val="80000"/>
              </a:lnSpc>
              <a:buNone/>
            </a:pPr>
            <a:r>
              <a:rPr lang="en-GB" sz="2000" dirty="0" smtClean="0">
                <a:latin typeface="Arial" charset="0"/>
              </a:rPr>
              <a:t>	the null still the preferential</a:t>
            </a:r>
          </a:p>
          <a:p>
            <a:pPr algn="just" eaLnBrk="1" hangingPunct="1">
              <a:lnSpc>
                <a:spcPct val="80000"/>
              </a:lnSpc>
              <a:buNone/>
            </a:pPr>
            <a:r>
              <a:rPr lang="en-GB" sz="2000" dirty="0" smtClean="0">
                <a:latin typeface="Arial" charset="0"/>
              </a:rPr>
              <a:t>	location of wave heating?</a:t>
            </a:r>
          </a:p>
        </p:txBody>
      </p:sp>
      <p:sp>
        <p:nvSpPr>
          <p:cNvPr id="4" name="Rectangle 2"/>
          <p:cNvSpPr txBox="1">
            <a:spLocks noChangeArrowheads="1"/>
          </p:cNvSpPr>
          <p:nvPr/>
        </p:nvSpPr>
        <p:spPr bwMode="auto">
          <a:xfrm>
            <a:off x="500034" y="-16"/>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500" b="0" i="0" u="none" strike="noStrike" kern="1200" cap="none" spc="0" normalizeH="0" baseline="0" noProof="0" dirty="0" smtClean="0">
                <a:ln>
                  <a:noFill/>
                </a:ln>
                <a:solidFill>
                  <a:srgbClr val="FE0000"/>
                </a:solidFill>
                <a:effectLst/>
                <a:uLnTx/>
                <a:uFillTx/>
                <a:latin typeface="Arial" charset="0"/>
                <a:ea typeface="+mj-ea"/>
                <a:cs typeface="+mj-cs"/>
              </a:rPr>
              <a:t>Extension to</a:t>
            </a:r>
            <a:r>
              <a:rPr kumimoji="0" lang="en-GB" sz="2500" b="0" i="0" u="none" strike="noStrike" kern="1200" cap="none" spc="0" normalizeH="0" noProof="0" dirty="0" smtClean="0">
                <a:ln>
                  <a:noFill/>
                </a:ln>
                <a:solidFill>
                  <a:srgbClr val="FE0000"/>
                </a:solidFill>
                <a:effectLst/>
                <a:uLnTx/>
                <a:uFillTx/>
                <a:latin typeface="Arial" charset="0"/>
                <a:ea typeface="+mj-ea"/>
                <a:cs typeface="+mj-cs"/>
              </a:rPr>
              <a:t> Nonlinear: Key questions</a:t>
            </a:r>
            <a:endParaRPr kumimoji="0" lang="en-GB" sz="2500" b="0" i="0" u="none" strike="noStrike" kern="1200" cap="none" spc="0" normalizeH="0" baseline="0" noProof="0" dirty="0" smtClean="0">
              <a:ln>
                <a:noFill/>
              </a:ln>
              <a:solidFill>
                <a:srgbClr val="FE0000"/>
              </a:solidFill>
              <a:effectLst/>
              <a:uLnTx/>
              <a:uFillTx/>
              <a:latin typeface="Arial" charset="0"/>
              <a:ea typeface="+mj-ea"/>
              <a:cs typeface="+mj-cs"/>
            </a:endParaRPr>
          </a:p>
        </p:txBody>
      </p:sp>
      <p:pic>
        <p:nvPicPr>
          <p:cNvPr id="6" name="Picture 8" descr="Bfield2.eps"/>
          <p:cNvPicPr>
            <a:picLocks noChangeAspect="1"/>
          </p:cNvPicPr>
          <p:nvPr/>
        </p:nvPicPr>
        <p:blipFill>
          <a:blip r:embed="rId2"/>
          <a:srcRect/>
          <a:stretch>
            <a:fillRect/>
          </a:stretch>
        </p:blipFill>
        <p:spPr bwMode="auto">
          <a:xfrm>
            <a:off x="5143504" y="3571877"/>
            <a:ext cx="3363909" cy="3286124"/>
          </a:xfrm>
          <a:prstGeom prst="rect">
            <a:avLst/>
          </a:prstGeom>
          <a:noFill/>
          <a:ln w="9525">
            <a:noFill/>
            <a:miter lim="800000"/>
            <a:headEnd/>
            <a:tailEnd/>
          </a:ln>
        </p:spPr>
      </p:pic>
      <p:sp>
        <p:nvSpPr>
          <p:cNvPr id="7" name="Oval 6"/>
          <p:cNvSpPr/>
          <p:nvPr/>
        </p:nvSpPr>
        <p:spPr bwMode="auto">
          <a:xfrm>
            <a:off x="6140783" y="4187373"/>
            <a:ext cx="1746514" cy="174564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cLaughlin2008_velocity_movie.mpeg">
            <a:hlinkClick r:id="" action="ppaction://media"/>
          </p:cNvPr>
          <p:cNvPicPr>
            <a:picLocks noRot="1" noChangeAspect="1"/>
          </p:cNvPicPr>
          <p:nvPr>
            <a:videoFile r:link="rId1"/>
          </p:nvPr>
        </p:nvPicPr>
        <p:blipFill>
          <a:blip r:embed="rId3"/>
          <a:srcRect/>
          <a:stretch>
            <a:fillRect/>
          </a:stretch>
        </p:blipFill>
        <p:spPr bwMode="auto">
          <a:xfrm>
            <a:off x="0" y="-952468"/>
            <a:ext cx="9144000" cy="89535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62" descr="f000"/>
          <p:cNvPicPr>
            <a:picLocks noChangeAspect="1" noChangeArrowheads="1"/>
          </p:cNvPicPr>
          <p:nvPr/>
        </p:nvPicPr>
        <p:blipFill>
          <a:blip r:embed="rId2"/>
          <a:srcRect/>
          <a:stretch>
            <a:fillRect/>
          </a:stretch>
        </p:blipFill>
        <p:spPr bwMode="auto">
          <a:xfrm>
            <a:off x="0" y="1588"/>
            <a:ext cx="7632700" cy="6838950"/>
          </a:xfrm>
          <a:prstGeom prst="rect">
            <a:avLst/>
          </a:prstGeom>
          <a:noFill/>
          <a:ln w="9525">
            <a:noFill/>
            <a:miter lim="800000"/>
            <a:headEnd/>
            <a:tailEnd/>
          </a:ln>
        </p:spPr>
      </p:pic>
      <p:grpSp>
        <p:nvGrpSpPr>
          <p:cNvPr id="2" name="Group 7"/>
          <p:cNvGrpSpPr>
            <a:grpSpLocks/>
          </p:cNvGrpSpPr>
          <p:nvPr/>
        </p:nvGrpSpPr>
        <p:grpSpPr bwMode="auto">
          <a:xfrm>
            <a:off x="7742238" y="88900"/>
            <a:ext cx="1363662" cy="1285875"/>
            <a:chOff x="1064603" y="0"/>
            <a:chExt cx="7014794" cy="6858000"/>
          </a:xfrm>
        </p:grpSpPr>
        <p:pic>
          <p:nvPicPr>
            <p:cNvPr id="58373" name="Picture 3" descr="Bfield2.eps"/>
            <p:cNvPicPr>
              <a:picLocks noChangeAspect="1"/>
            </p:cNvPicPr>
            <p:nvPr/>
          </p:nvPicPr>
          <p:blipFill>
            <a:blip r:embed="rId3"/>
            <a:srcRect/>
            <a:stretch>
              <a:fillRect/>
            </a:stretch>
          </p:blipFill>
          <p:spPr bwMode="auto">
            <a:xfrm>
              <a:off x="1064603" y="0"/>
              <a:ext cx="7014794" cy="6858000"/>
            </a:xfrm>
            <a:prstGeom prst="rect">
              <a:avLst/>
            </a:prstGeom>
            <a:noFill/>
            <a:ln w="9525">
              <a:noFill/>
              <a:miter lim="800000"/>
              <a:headEnd/>
              <a:tailEnd/>
            </a:ln>
          </p:spPr>
        </p:pic>
        <p:sp>
          <p:nvSpPr>
            <p:cNvPr id="5" name="Oval 4"/>
            <p:cNvSpPr/>
            <p:nvPr/>
          </p:nvSpPr>
          <p:spPr>
            <a:xfrm>
              <a:off x="3146991" y="1286933"/>
              <a:ext cx="3642141" cy="364066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6" name="Rectangle 5"/>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f001"/>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f002"/>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f003"/>
          <p:cNvPicPr>
            <a:picLocks noChangeAspect="1" noChangeArrowheads="1"/>
          </p:cNvPicPr>
          <p:nvPr/>
        </p:nvPicPr>
        <p:blipFill>
          <a:blip r:embed="rId2"/>
          <a:srcRect/>
          <a:stretch>
            <a:fillRect/>
          </a:stretch>
        </p:blipFill>
        <p:spPr bwMode="auto">
          <a:xfrm>
            <a:off x="0" y="0"/>
            <a:ext cx="762635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f004"/>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f005"/>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4" name="Picture 2"/>
          <p:cNvPicPr>
            <a:picLocks noChangeAspect="1" noChangeArrowheads="1"/>
          </p:cNvPicPr>
          <p:nvPr/>
        </p:nvPicPr>
        <p:blipFill>
          <a:blip r:embed="rId2"/>
          <a:srcRect/>
          <a:stretch>
            <a:fillRect/>
          </a:stretch>
        </p:blipFill>
        <p:spPr bwMode="auto">
          <a:xfrm>
            <a:off x="500034" y="857232"/>
            <a:ext cx="7972425" cy="3667125"/>
          </a:xfrm>
          <a:prstGeom prst="rect">
            <a:avLst/>
          </a:prstGeom>
          <a:noFill/>
          <a:ln w="9525">
            <a:noFill/>
            <a:miter lim="800000"/>
            <a:headEnd/>
            <a:tailEnd/>
          </a:ln>
          <a:effectLst/>
        </p:spPr>
      </p:pic>
      <p:sp>
        <p:nvSpPr>
          <p:cNvPr id="24578" name="Title 1"/>
          <p:cNvSpPr>
            <a:spLocks noGrp="1"/>
          </p:cNvSpPr>
          <p:nvPr>
            <p:ph type="title"/>
          </p:nvPr>
        </p:nvSpPr>
        <p:spPr/>
        <p:txBody>
          <a:bodyPr/>
          <a:lstStyle/>
          <a:p>
            <a:pPr eaLnBrk="1" hangingPunct="1"/>
            <a:r>
              <a:rPr lang="en-GB" sz="2500" dirty="0" smtClean="0">
                <a:latin typeface="Arial" charset="0"/>
              </a:rPr>
              <a:t>Introduction:</a:t>
            </a:r>
            <a:r>
              <a:rPr lang="en-GB" sz="2500" dirty="0" smtClean="0">
                <a:solidFill>
                  <a:srgbClr val="FF0000"/>
                </a:solidFill>
                <a:latin typeface="Arial" charset="0"/>
              </a:rPr>
              <a:t> Reconnection</a:t>
            </a:r>
          </a:p>
        </p:txBody>
      </p:sp>
      <p:pic>
        <p:nvPicPr>
          <p:cNvPr id="5" name="Picture 1" descr="C:\Users\James\Desktop\ISSI_meeting_2017\2D_rec_anim.gif"/>
          <p:cNvPicPr>
            <a:picLocks noChangeAspect="1" noChangeArrowheads="1" noCrop="1"/>
          </p:cNvPicPr>
          <p:nvPr/>
        </p:nvPicPr>
        <p:blipFill>
          <a:blip r:embed="rId3"/>
          <a:srcRect/>
          <a:stretch>
            <a:fillRect/>
          </a:stretch>
        </p:blipFill>
        <p:spPr bwMode="auto">
          <a:xfrm>
            <a:off x="2357422" y="4450748"/>
            <a:ext cx="3709243" cy="2121523"/>
          </a:xfrm>
          <a:prstGeom prst="rect">
            <a:avLst/>
          </a:prstGeom>
          <a:noFill/>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f006"/>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f007"/>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f008"/>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f009"/>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f010"/>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f011"/>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f012"/>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f013"/>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f014"/>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f015"/>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GB" sz="2500" dirty="0" smtClean="0">
                <a:solidFill>
                  <a:srgbClr val="FF0000"/>
                </a:solidFill>
                <a:latin typeface="Arial" charset="0"/>
              </a:rPr>
              <a:t>2D steady-state Reconnection theory well developed</a:t>
            </a:r>
          </a:p>
        </p:txBody>
      </p:sp>
      <p:sp>
        <p:nvSpPr>
          <p:cNvPr id="24580" name="TextBox 12"/>
          <p:cNvSpPr txBox="1">
            <a:spLocks noChangeArrowheads="1"/>
          </p:cNvSpPr>
          <p:nvPr/>
        </p:nvSpPr>
        <p:spPr bwMode="auto">
          <a:xfrm>
            <a:off x="357158" y="4968445"/>
            <a:ext cx="8215370" cy="2246769"/>
          </a:xfrm>
          <a:prstGeom prst="rect">
            <a:avLst/>
          </a:prstGeom>
          <a:noFill/>
          <a:ln w="9525">
            <a:noFill/>
            <a:miter lim="800000"/>
            <a:headEnd/>
            <a:tailEnd/>
          </a:ln>
        </p:spPr>
        <p:txBody>
          <a:bodyPr wrap="square">
            <a:spAutoFit/>
          </a:bodyPr>
          <a:lstStyle/>
          <a:p>
            <a:pPr lvl="2">
              <a:buFont typeface="Wingdings" pitchFamily="2" charset="2"/>
              <a:buChar char="Ø"/>
            </a:pPr>
            <a:endParaRPr lang="en-GB" sz="2000" dirty="0" smtClean="0">
              <a:latin typeface="Arial" pitchFamily="34" charset="0"/>
              <a:cs typeface="Arial" pitchFamily="34" charset="0"/>
            </a:endParaRPr>
          </a:p>
          <a:p>
            <a:pPr marL="108000" lvl="2">
              <a:buSzPct val="140000"/>
              <a:buFont typeface="Arial" pitchFamily="34" charset="0"/>
              <a:buChar char="•"/>
            </a:pPr>
            <a:r>
              <a:rPr lang="en-GB" sz="2000" dirty="0" smtClean="0">
                <a:latin typeface="Arial" pitchFamily="34" charset="0"/>
                <a:cs typeface="Arial" pitchFamily="34" charset="0"/>
              </a:rPr>
              <a:t>  If magnetic field is brought in by a flow:</a:t>
            </a:r>
          </a:p>
          <a:p>
            <a:r>
              <a:rPr lang="en-GB" sz="2000" i="1" dirty="0" smtClean="0">
                <a:latin typeface="Arial" pitchFamily="34" charset="0"/>
                <a:cs typeface="Arial" pitchFamily="34" charset="0"/>
              </a:rPr>
              <a:t>		(v</a:t>
            </a:r>
            <a:r>
              <a:rPr lang="en-GB" sz="2000" i="1" baseline="-25000" dirty="0" smtClean="0">
                <a:latin typeface="Arial" pitchFamily="34" charset="0"/>
                <a:cs typeface="Arial" pitchFamily="34" charset="0"/>
              </a:rPr>
              <a:t>x</a:t>
            </a:r>
            <a:r>
              <a:rPr lang="en-GB" sz="2000" dirty="0" smtClean="0">
                <a:latin typeface="Arial" pitchFamily="34" charset="0"/>
                <a:cs typeface="Arial" pitchFamily="34" charset="0"/>
              </a:rPr>
              <a:t> , </a:t>
            </a:r>
            <a:r>
              <a:rPr lang="en-GB" sz="2000" i="1" dirty="0" smtClean="0">
                <a:latin typeface="Arial" pitchFamily="34" charset="0"/>
                <a:cs typeface="Arial" pitchFamily="34" charset="0"/>
              </a:rPr>
              <a:t>v</a:t>
            </a:r>
            <a:r>
              <a:rPr lang="en-GB" sz="2000" i="1" baseline="-25000" dirty="0" smtClean="0">
                <a:latin typeface="Arial" pitchFamily="34" charset="0"/>
                <a:cs typeface="Arial" pitchFamily="34" charset="0"/>
              </a:rPr>
              <a:t>y</a:t>
            </a:r>
            <a:r>
              <a:rPr lang="en-GB" sz="2000" dirty="0" smtClean="0">
                <a:latin typeface="Arial" pitchFamily="34" charset="0"/>
                <a:cs typeface="Arial" pitchFamily="34" charset="0"/>
              </a:rPr>
              <a:t> ) = (- </a:t>
            </a:r>
            <a:r>
              <a:rPr lang="en-GB" sz="2000" i="1" dirty="0" err="1" smtClean="0">
                <a:latin typeface="Arial" pitchFamily="34" charset="0"/>
                <a:cs typeface="Arial" pitchFamily="34" charset="0"/>
              </a:rPr>
              <a:t>Ux</a:t>
            </a:r>
            <a:r>
              <a:rPr lang="en-GB" sz="2000" i="1" dirty="0" smtClean="0">
                <a:latin typeface="Arial" pitchFamily="34" charset="0"/>
                <a:cs typeface="Arial" pitchFamily="34" charset="0"/>
              </a:rPr>
              <a:t>/a ,</a:t>
            </a:r>
            <a:r>
              <a:rPr lang="en-GB" sz="2000" dirty="0" smtClean="0">
                <a:latin typeface="Arial" pitchFamily="34" charset="0"/>
                <a:cs typeface="Arial" pitchFamily="34" charset="0"/>
              </a:rPr>
              <a:t> </a:t>
            </a:r>
            <a:r>
              <a:rPr lang="en-GB" sz="2000" i="1" dirty="0" err="1" smtClean="0">
                <a:latin typeface="Arial" pitchFamily="34" charset="0"/>
                <a:cs typeface="Arial" pitchFamily="34" charset="0"/>
              </a:rPr>
              <a:t>Uy</a:t>
            </a:r>
            <a:r>
              <a:rPr lang="en-GB" sz="2000" i="1" dirty="0" smtClean="0">
                <a:latin typeface="Arial" pitchFamily="34" charset="0"/>
                <a:cs typeface="Arial" pitchFamily="34" charset="0"/>
              </a:rPr>
              <a:t>/a)</a:t>
            </a:r>
          </a:p>
          <a:p>
            <a:r>
              <a:rPr lang="en-GB" sz="2000" dirty="0" smtClean="0">
                <a:latin typeface="Arial" pitchFamily="34" charset="0"/>
                <a:cs typeface="Arial" pitchFamily="34" charset="0"/>
              </a:rPr>
              <a:t>     			 then a steady balance can be set up </a:t>
            </a:r>
          </a:p>
          <a:p>
            <a:pPr marL="108000" lvl="2">
              <a:buSzPct val="140000"/>
              <a:buFont typeface="Arial" pitchFamily="34" charset="0"/>
              <a:buChar char="•"/>
            </a:pPr>
            <a:endParaRPr lang="en-GB" sz="2000" dirty="0" smtClean="0">
              <a:latin typeface="Arial" pitchFamily="34" charset="0"/>
              <a:cs typeface="Arial" pitchFamily="34" charset="0"/>
            </a:endParaRPr>
          </a:p>
          <a:p>
            <a:pPr lvl="2"/>
            <a:endParaRPr lang="en-GB" sz="2000" dirty="0" smtClean="0">
              <a:latin typeface="Arial" pitchFamily="34" charset="0"/>
              <a:cs typeface="Arial" pitchFamily="34" charset="0"/>
            </a:endParaRPr>
          </a:p>
          <a:p>
            <a:pPr indent="-400050"/>
            <a:endParaRPr lang="en-GB" sz="2000" dirty="0">
              <a:latin typeface="Arial" pitchFamily="34" charset="0"/>
              <a:cs typeface="Arial" pitchFamily="34" charset="0"/>
            </a:endParaRPr>
          </a:p>
        </p:txBody>
      </p:sp>
      <p:pic>
        <p:nvPicPr>
          <p:cNvPr id="326658" name="Picture 2"/>
          <p:cNvPicPr>
            <a:picLocks noChangeAspect="1" noChangeArrowheads="1"/>
          </p:cNvPicPr>
          <p:nvPr/>
        </p:nvPicPr>
        <p:blipFill>
          <a:blip r:embed="rId2"/>
          <a:srcRect/>
          <a:stretch>
            <a:fillRect/>
          </a:stretch>
        </p:blipFill>
        <p:spPr bwMode="auto">
          <a:xfrm rot="5400000">
            <a:off x="2571736" y="-24"/>
            <a:ext cx="3714776" cy="6000792"/>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f016"/>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f017"/>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f018"/>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f019"/>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f020"/>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f021"/>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f022"/>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f023"/>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f024"/>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f025"/>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285768"/>
            <a:ext cx="8229600" cy="1143000"/>
          </a:xfrm>
        </p:spPr>
        <p:txBody>
          <a:bodyPr/>
          <a:lstStyle/>
          <a:p>
            <a:pPr eaLnBrk="1" hangingPunct="1"/>
            <a:r>
              <a:rPr lang="en-GB" sz="2500" dirty="0" smtClean="0">
                <a:solidFill>
                  <a:srgbClr val="FF0000"/>
                </a:solidFill>
                <a:latin typeface="Arial" charset="0"/>
              </a:rPr>
              <a:t>Sweet-Parker mechanism (1958)</a:t>
            </a:r>
          </a:p>
        </p:txBody>
      </p:sp>
      <p:pic>
        <p:nvPicPr>
          <p:cNvPr id="329730" name="Picture 2"/>
          <p:cNvPicPr>
            <a:picLocks noChangeAspect="1" noChangeArrowheads="1"/>
          </p:cNvPicPr>
          <p:nvPr/>
        </p:nvPicPr>
        <p:blipFill>
          <a:blip r:embed="rId2"/>
          <a:srcRect/>
          <a:stretch>
            <a:fillRect/>
          </a:stretch>
        </p:blipFill>
        <p:spPr bwMode="auto">
          <a:xfrm>
            <a:off x="928662" y="581031"/>
            <a:ext cx="7267575" cy="370522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f026"/>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f027"/>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f028"/>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f029"/>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f030"/>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f031"/>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f032"/>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f033"/>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f034"/>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f035"/>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285768"/>
            <a:ext cx="8229600" cy="1143000"/>
          </a:xfrm>
        </p:spPr>
        <p:txBody>
          <a:bodyPr/>
          <a:lstStyle/>
          <a:p>
            <a:pPr eaLnBrk="1" hangingPunct="1"/>
            <a:r>
              <a:rPr lang="en-GB" sz="2500" dirty="0" smtClean="0">
                <a:solidFill>
                  <a:srgbClr val="FF0000"/>
                </a:solidFill>
                <a:latin typeface="Arial" charset="0"/>
              </a:rPr>
              <a:t>Sweet-Parker mechanism (1958)</a:t>
            </a:r>
          </a:p>
        </p:txBody>
      </p:sp>
      <p:pic>
        <p:nvPicPr>
          <p:cNvPr id="329730" name="Picture 2"/>
          <p:cNvPicPr>
            <a:picLocks noChangeAspect="1" noChangeArrowheads="1"/>
          </p:cNvPicPr>
          <p:nvPr/>
        </p:nvPicPr>
        <p:blipFill>
          <a:blip r:embed="rId3"/>
          <a:srcRect/>
          <a:stretch>
            <a:fillRect/>
          </a:stretch>
        </p:blipFill>
        <p:spPr bwMode="auto">
          <a:xfrm>
            <a:off x="928662" y="581031"/>
            <a:ext cx="7267575" cy="3705225"/>
          </a:xfrm>
          <a:prstGeom prst="rect">
            <a:avLst/>
          </a:prstGeom>
          <a:noFill/>
          <a:ln w="9525">
            <a:noFill/>
            <a:miter lim="800000"/>
            <a:headEnd/>
            <a:tailEnd/>
          </a:ln>
          <a:effectLst/>
        </p:spPr>
      </p:pic>
      <p:graphicFrame>
        <p:nvGraphicFramePr>
          <p:cNvPr id="329732" name="Object 4"/>
          <p:cNvGraphicFramePr>
            <a:graphicFrameLocks noChangeAspect="1"/>
          </p:cNvGraphicFramePr>
          <p:nvPr/>
        </p:nvGraphicFramePr>
        <p:xfrm>
          <a:off x="6554788" y="5297488"/>
          <a:ext cx="2282825" cy="1235075"/>
        </p:xfrm>
        <a:graphic>
          <a:graphicData uri="http://schemas.openxmlformats.org/presentationml/2006/ole">
            <p:oleObj spid="_x0000_s86019" name="Equation" r:id="rId4" imgW="774700" imgH="419100" progId="">
              <p:embed/>
            </p:oleObj>
          </a:graphicData>
        </a:graphic>
      </p:graphicFrame>
      <p:graphicFrame>
        <p:nvGraphicFramePr>
          <p:cNvPr id="329733" name="Object 5"/>
          <p:cNvGraphicFramePr>
            <a:graphicFrameLocks noChangeAspect="1"/>
          </p:cNvGraphicFramePr>
          <p:nvPr/>
        </p:nvGraphicFramePr>
        <p:xfrm>
          <a:off x="438150" y="5295900"/>
          <a:ext cx="5599113" cy="1322388"/>
        </p:xfrm>
        <a:graphic>
          <a:graphicData uri="http://schemas.openxmlformats.org/presentationml/2006/ole">
            <p:oleObj spid="_x0000_s86020" name="Equation" r:id="rId5" imgW="1828800" imgH="431800" progId="">
              <p:embed/>
            </p:oleObj>
          </a:graphicData>
        </a:graphic>
      </p:graphicFrame>
      <p:sp>
        <p:nvSpPr>
          <p:cNvPr id="24580" name="TextBox 12"/>
          <p:cNvSpPr txBox="1">
            <a:spLocks noChangeArrowheads="1"/>
          </p:cNvSpPr>
          <p:nvPr/>
        </p:nvSpPr>
        <p:spPr bwMode="auto">
          <a:xfrm>
            <a:off x="357158" y="3155106"/>
            <a:ext cx="8215370" cy="1631216"/>
          </a:xfrm>
          <a:prstGeom prst="rect">
            <a:avLst/>
          </a:prstGeom>
          <a:solidFill>
            <a:schemeClr val="bg1"/>
          </a:solidFill>
          <a:ln w="9525">
            <a:noFill/>
            <a:miter lim="800000"/>
            <a:headEnd/>
            <a:tailEnd/>
          </a:ln>
        </p:spPr>
        <p:txBody>
          <a:bodyPr wrap="square">
            <a:spAutoFit/>
          </a:bodyPr>
          <a:lstStyle/>
          <a:p>
            <a:pPr lvl="2">
              <a:buFont typeface="Wingdings" pitchFamily="2" charset="2"/>
              <a:buChar char="Ø"/>
            </a:pPr>
            <a:endParaRPr lang="en-GB" sz="2000" dirty="0" smtClean="0">
              <a:latin typeface="Arial" pitchFamily="34" charset="0"/>
              <a:cs typeface="Arial" pitchFamily="34" charset="0"/>
            </a:endParaRPr>
          </a:p>
          <a:p>
            <a:pPr marL="108000" lvl="2">
              <a:buSzPct val="140000"/>
              <a:buFont typeface="Arial" pitchFamily="34" charset="0"/>
              <a:buChar char="•"/>
            </a:pPr>
            <a:r>
              <a:rPr lang="en-GB" sz="2000" dirty="0" smtClean="0">
                <a:latin typeface="Arial" pitchFamily="34" charset="0"/>
                <a:cs typeface="Arial" pitchFamily="34" charset="0"/>
              </a:rPr>
              <a:t> Simple current sheet</a:t>
            </a:r>
          </a:p>
          <a:p>
            <a:pPr marL="108000" lvl="2">
              <a:buSzPct val="140000"/>
            </a:pPr>
            <a:r>
              <a:rPr lang="en-GB" sz="2000" dirty="0" smtClean="0">
                <a:latin typeface="Arial" pitchFamily="34" charset="0"/>
                <a:cs typeface="Arial" pitchFamily="34" charset="0"/>
              </a:rPr>
              <a:t>      with uniform inflow </a:t>
            </a:r>
          </a:p>
          <a:p>
            <a:pPr lvl="2"/>
            <a:endParaRPr lang="en-GB" sz="2000" dirty="0" smtClean="0">
              <a:latin typeface="Arial" pitchFamily="34" charset="0"/>
              <a:cs typeface="Arial" pitchFamily="34" charset="0"/>
            </a:endParaRPr>
          </a:p>
          <a:p>
            <a:pPr indent="-400050"/>
            <a:endParaRPr lang="en-GB" sz="2000" dirty="0">
              <a:latin typeface="Arial" pitchFamily="34" charset="0"/>
              <a:cs typeface="Arial" pitchFamily="34" charset="0"/>
            </a:endParaRPr>
          </a:p>
        </p:txBody>
      </p:sp>
      <p:graphicFrame>
        <p:nvGraphicFramePr>
          <p:cNvPr id="329731" name="Object 3"/>
          <p:cNvGraphicFramePr>
            <a:graphicFrameLocks noChangeAspect="1"/>
          </p:cNvGraphicFramePr>
          <p:nvPr/>
        </p:nvGraphicFramePr>
        <p:xfrm>
          <a:off x="4357686" y="3352800"/>
          <a:ext cx="4537068" cy="1456857"/>
        </p:xfrm>
        <a:graphic>
          <a:graphicData uri="http://schemas.openxmlformats.org/presentationml/2006/ole">
            <p:oleObj spid="_x0000_s86018" name="Equation" r:id="rId6" imgW="2057400" imgH="660400" progId="">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297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297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f036"/>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f037"/>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f038"/>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f039"/>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f040"/>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f041"/>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f042"/>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f043"/>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f044"/>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f045"/>
          <p:cNvPicPr>
            <a:picLocks noChangeAspect="1" noChangeArrowheads="1"/>
          </p:cNvPicPr>
          <p:nvPr/>
        </p:nvPicPr>
        <p:blipFill>
          <a:blip r:embed="rId2"/>
          <a:srcRect/>
          <a:stretch>
            <a:fillRect/>
          </a:stretch>
        </p:blipFill>
        <p:spPr bwMode="auto">
          <a:xfrm>
            <a:off x="0" y="0"/>
            <a:ext cx="7632700" cy="6837363"/>
          </a:xfrm>
          <a:prstGeom prst="rect">
            <a:avLst/>
          </a:prstGeom>
          <a:noFill/>
          <a:ln w="9525">
            <a:noFill/>
            <a:miter lim="800000"/>
            <a:headEnd/>
            <a:tailEnd/>
          </a:ln>
        </p:spPr>
      </p:pic>
      <p:sp>
        <p:nvSpPr>
          <p:cNvPr id="3" name="Rectangle 2"/>
          <p:cNvSpPr/>
          <p:nvPr/>
        </p:nvSpPr>
        <p:spPr>
          <a:xfrm>
            <a:off x="2894013" y="0"/>
            <a:ext cx="1000125" cy="300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285768"/>
            <a:ext cx="8229600" cy="1143000"/>
          </a:xfrm>
        </p:spPr>
        <p:txBody>
          <a:bodyPr/>
          <a:lstStyle/>
          <a:p>
            <a:pPr eaLnBrk="1" hangingPunct="1"/>
            <a:r>
              <a:rPr lang="en-GB" sz="2500" dirty="0" err="1" smtClean="0">
                <a:solidFill>
                  <a:srgbClr val="FF0000"/>
                </a:solidFill>
                <a:latin typeface="Arial" charset="0"/>
              </a:rPr>
              <a:t>Petschek</a:t>
            </a:r>
            <a:r>
              <a:rPr lang="en-GB" sz="2500" dirty="0" smtClean="0">
                <a:solidFill>
                  <a:srgbClr val="FF0000"/>
                </a:solidFill>
                <a:latin typeface="Arial" charset="0"/>
              </a:rPr>
              <a:t> mechanism (1964)</a:t>
            </a:r>
          </a:p>
        </p:txBody>
      </p:sp>
      <p:pic>
        <p:nvPicPr>
          <p:cNvPr id="331778" name="Picture 2"/>
          <p:cNvPicPr>
            <a:picLocks noChangeAspect="1" noChangeArrowheads="1"/>
          </p:cNvPicPr>
          <p:nvPr/>
        </p:nvPicPr>
        <p:blipFill>
          <a:blip r:embed="rId3"/>
          <a:srcRect/>
          <a:stretch>
            <a:fillRect/>
          </a:stretch>
        </p:blipFill>
        <p:spPr bwMode="auto">
          <a:xfrm>
            <a:off x="71438" y="1285860"/>
            <a:ext cx="3940581" cy="2143140"/>
          </a:xfrm>
          <a:prstGeom prst="rect">
            <a:avLst/>
          </a:prstGeom>
          <a:noFill/>
          <a:ln w="9525">
            <a:noFill/>
            <a:miter lim="800000"/>
            <a:headEnd/>
            <a:tailEnd/>
          </a:ln>
          <a:effectLst/>
        </p:spPr>
      </p:pic>
      <p:pic>
        <p:nvPicPr>
          <p:cNvPr id="331779" name="Picture 3"/>
          <p:cNvPicPr>
            <a:picLocks noChangeAspect="1" noChangeArrowheads="1"/>
          </p:cNvPicPr>
          <p:nvPr/>
        </p:nvPicPr>
        <p:blipFill>
          <a:blip r:embed="rId4"/>
          <a:srcRect/>
          <a:stretch>
            <a:fillRect/>
          </a:stretch>
        </p:blipFill>
        <p:spPr bwMode="auto">
          <a:xfrm>
            <a:off x="4429124" y="714356"/>
            <a:ext cx="4576769" cy="3295650"/>
          </a:xfrm>
          <a:prstGeom prst="rect">
            <a:avLst/>
          </a:prstGeom>
          <a:noFill/>
          <a:ln w="9525">
            <a:noFill/>
            <a:miter lim="800000"/>
            <a:headEnd/>
            <a:tailEnd/>
          </a:ln>
          <a:effectLst/>
        </p:spPr>
      </p:pic>
      <p:sp>
        <p:nvSpPr>
          <p:cNvPr id="6" name="Rectangle 5"/>
          <p:cNvSpPr/>
          <p:nvPr/>
        </p:nvSpPr>
        <p:spPr>
          <a:xfrm>
            <a:off x="6215074" y="3643314"/>
            <a:ext cx="714380" cy="500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12"/>
          <p:cNvSpPr txBox="1">
            <a:spLocks noChangeArrowheads="1"/>
          </p:cNvSpPr>
          <p:nvPr/>
        </p:nvSpPr>
        <p:spPr bwMode="auto">
          <a:xfrm>
            <a:off x="428596" y="4143380"/>
            <a:ext cx="8572560" cy="2554545"/>
          </a:xfrm>
          <a:prstGeom prst="rect">
            <a:avLst/>
          </a:prstGeom>
          <a:solidFill>
            <a:schemeClr val="bg1"/>
          </a:solidFill>
          <a:ln w="9525">
            <a:noFill/>
            <a:miter lim="800000"/>
            <a:headEnd/>
            <a:tailEnd/>
          </a:ln>
        </p:spPr>
        <p:txBody>
          <a:bodyPr wrap="square">
            <a:spAutoFit/>
          </a:bodyPr>
          <a:lstStyle/>
          <a:p>
            <a:pPr lvl="2">
              <a:buFont typeface="Wingdings" pitchFamily="2" charset="2"/>
              <a:buChar char="Ø"/>
            </a:pPr>
            <a:endParaRPr lang="en-GB" sz="2000" dirty="0" smtClean="0">
              <a:latin typeface="Arial" pitchFamily="34" charset="0"/>
              <a:cs typeface="Arial" pitchFamily="34" charset="0"/>
            </a:endParaRPr>
          </a:p>
          <a:p>
            <a:pPr>
              <a:spcBef>
                <a:spcPct val="50000"/>
              </a:spcBef>
              <a:buFont typeface="Wingdings" pitchFamily="28" charset="2"/>
              <a:buChar char="§"/>
            </a:pPr>
            <a:r>
              <a:rPr lang="en-GB" sz="2000" dirty="0" smtClean="0">
                <a:latin typeface="Arial" pitchFamily="34" charset="0"/>
                <a:cs typeface="Arial" pitchFamily="34" charset="0"/>
              </a:rPr>
              <a:t> </a:t>
            </a:r>
            <a:r>
              <a:rPr lang="en-GB" sz="2000" b="1" dirty="0" smtClean="0">
                <a:latin typeface="Arial" pitchFamily="34" charset="0"/>
                <a:cs typeface="Arial" pitchFamily="34" charset="0"/>
              </a:rPr>
              <a:t>Sheet bifurcates – pairs of </a:t>
            </a:r>
            <a:r>
              <a:rPr lang="en-GB" sz="2000" dirty="0" smtClean="0">
                <a:latin typeface="Arial" pitchFamily="34" charset="0"/>
                <a:cs typeface="Arial" pitchFamily="34" charset="0"/>
              </a:rPr>
              <a:t>Slow MA shocks form : energy conversion occurs at these standing shocks  (shocks accelerate &amp;heat)</a:t>
            </a:r>
          </a:p>
          <a:p>
            <a:pPr>
              <a:spcBef>
                <a:spcPct val="50000"/>
              </a:spcBef>
              <a:buClr>
                <a:schemeClr val="hlink"/>
              </a:buClr>
              <a:buFont typeface="Wingdings" pitchFamily="28" charset="2"/>
              <a:buChar char="§"/>
            </a:pPr>
            <a:r>
              <a:rPr lang="en-GB" sz="2000" dirty="0" smtClean="0">
                <a:latin typeface="Arial" pitchFamily="34" charset="0"/>
                <a:cs typeface="Arial" pitchFamily="34" charset="0"/>
              </a:rPr>
              <a:t> </a:t>
            </a:r>
            <a:r>
              <a:rPr lang="en-GB" sz="2000" b="1" dirty="0" smtClean="0">
                <a:latin typeface="Arial" pitchFamily="34" charset="0"/>
                <a:cs typeface="Arial" pitchFamily="34" charset="0"/>
              </a:rPr>
              <a:t>Reconnection can now occur at a faster rate: any rate</a:t>
            </a:r>
            <a:r>
              <a:rPr lang="en-GB" sz="2000" dirty="0" smtClean="0">
                <a:latin typeface="Arial" pitchFamily="34" charset="0"/>
                <a:cs typeface="Arial" pitchFamily="34" charset="0"/>
              </a:rPr>
              <a:t> up to maximum:</a:t>
            </a:r>
          </a:p>
          <a:p>
            <a:pPr lvl="2"/>
            <a:endParaRPr lang="en-GB" sz="2000" dirty="0" smtClean="0">
              <a:latin typeface="Arial" pitchFamily="34" charset="0"/>
              <a:cs typeface="Arial" pitchFamily="34" charset="0"/>
            </a:endParaRPr>
          </a:p>
          <a:p>
            <a:pPr indent="-400050"/>
            <a:endParaRPr lang="en-GB" sz="2000" dirty="0">
              <a:latin typeface="Arial" pitchFamily="34" charset="0"/>
              <a:cs typeface="Arial" pitchFamily="34" charset="0"/>
            </a:endParaRPr>
          </a:p>
        </p:txBody>
      </p:sp>
      <p:graphicFrame>
        <p:nvGraphicFramePr>
          <p:cNvPr id="331780" name="Object 4"/>
          <p:cNvGraphicFramePr>
            <a:graphicFrameLocks noChangeAspect="1"/>
          </p:cNvGraphicFramePr>
          <p:nvPr/>
        </p:nvGraphicFramePr>
        <p:xfrm>
          <a:off x="2714612" y="5748362"/>
          <a:ext cx="3041131" cy="1109662"/>
        </p:xfrm>
        <a:graphic>
          <a:graphicData uri="http://schemas.openxmlformats.org/presentationml/2006/ole">
            <p:oleObj spid="_x0000_s87042" name="Equation" r:id="rId5" imgW="1447800" imgH="444500" progId="">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31780"/>
                                        </p:tgtEl>
                                        <p:attrNameLst>
                                          <p:attrName>style.visibility</p:attrName>
                                        </p:attrNameLst>
                                      </p:cBhvr>
                                      <p:to>
                                        <p:strVal val="visible"/>
                                      </p:to>
                                    </p:set>
                                    <p:anim calcmode="lin" valueType="num">
                                      <p:cBhvr additive="base">
                                        <p:cTn id="7" dur="500" fill="hold"/>
                                        <p:tgtEl>
                                          <p:spTgt spid="331780"/>
                                        </p:tgtEl>
                                        <p:attrNameLst>
                                          <p:attrName>ppt_x</p:attrName>
                                        </p:attrNameLst>
                                      </p:cBhvr>
                                      <p:tavLst>
                                        <p:tav tm="0">
                                          <p:val>
                                            <p:strVal val="0-#ppt_w/2"/>
                                          </p:val>
                                        </p:tav>
                                        <p:tav tm="100000">
                                          <p:val>
                                            <p:strVal val="#ppt_x"/>
                                          </p:val>
                                        </p:tav>
                                      </p:tavLst>
                                    </p:anim>
                                    <p:anim calcmode="lin" valueType="num">
                                      <p:cBhvr additive="base">
                                        <p:cTn id="8" dur="500" fill="hold"/>
                                        <p:tgtEl>
                                          <p:spTgt spid="3317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4" descr="4_james.jpg"/>
          <p:cNvPicPr>
            <a:picLocks noChangeAspect="1"/>
          </p:cNvPicPr>
          <p:nvPr/>
        </p:nvPicPr>
        <p:blipFill>
          <a:blip r:embed="rId2"/>
          <a:srcRect/>
          <a:stretch>
            <a:fillRect/>
          </a:stretch>
        </p:blipFill>
        <p:spPr bwMode="auto">
          <a:xfrm>
            <a:off x="0" y="0"/>
            <a:ext cx="8999538" cy="6427788"/>
          </a:xfrm>
          <a:prstGeom prst="rect">
            <a:avLst/>
          </a:prstGeom>
          <a:noFill/>
          <a:ln w="9525">
            <a:noFill/>
            <a:miter lim="800000"/>
            <a:headEnd/>
            <a:tailEnd/>
          </a:ln>
        </p:spPr>
      </p:pic>
      <p:pic>
        <p:nvPicPr>
          <p:cNvPr id="113667" name="Picture 3" descr="7b.jpg"/>
          <p:cNvPicPr>
            <a:picLocks noChangeAspect="1"/>
          </p:cNvPicPr>
          <p:nvPr/>
        </p:nvPicPr>
        <p:blipFill>
          <a:blip r:embed="rId3"/>
          <a:srcRect/>
          <a:stretch>
            <a:fillRect/>
          </a:stretch>
        </p:blipFill>
        <p:spPr bwMode="auto">
          <a:xfrm>
            <a:off x="4535488" y="3567113"/>
            <a:ext cx="4608512" cy="3290887"/>
          </a:xfrm>
          <a:prstGeom prst="rect">
            <a:avLst/>
          </a:prstGeom>
          <a:noFill/>
          <a:ln w="12700">
            <a:solidFill>
              <a:schemeClr val="tx1"/>
            </a:solidFill>
            <a:miter lim="800000"/>
            <a:headEnd/>
            <a:tailEnd/>
          </a:ln>
        </p:spPr>
      </p:pic>
      <p:sp>
        <p:nvSpPr>
          <p:cNvPr id="6" name="Rectangle 5"/>
          <p:cNvSpPr/>
          <p:nvPr/>
        </p:nvSpPr>
        <p:spPr>
          <a:xfrm>
            <a:off x="3986213" y="2393950"/>
            <a:ext cx="428625" cy="428625"/>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Rectangle 6"/>
          <p:cNvSpPr/>
          <p:nvPr/>
        </p:nvSpPr>
        <p:spPr>
          <a:xfrm>
            <a:off x="6845300" y="3584575"/>
            <a:ext cx="727075" cy="238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4" descr="4_james.jpg"/>
          <p:cNvPicPr>
            <a:picLocks noChangeAspect="1"/>
          </p:cNvPicPr>
          <p:nvPr/>
        </p:nvPicPr>
        <p:blipFill>
          <a:blip r:embed="rId2"/>
          <a:srcRect/>
          <a:stretch>
            <a:fillRect/>
          </a:stretch>
        </p:blipFill>
        <p:spPr bwMode="auto">
          <a:xfrm>
            <a:off x="0" y="0"/>
            <a:ext cx="8999538" cy="6427788"/>
          </a:xfrm>
          <a:prstGeom prst="rect">
            <a:avLst/>
          </a:prstGeom>
          <a:noFill/>
          <a:ln w="9525">
            <a:noFill/>
            <a:miter lim="800000"/>
            <a:headEnd/>
            <a:tailEnd/>
          </a:ln>
        </p:spPr>
      </p:pic>
      <p:pic>
        <p:nvPicPr>
          <p:cNvPr id="114691" name="Picture 3" descr="7c.jpg"/>
          <p:cNvPicPr>
            <a:picLocks noChangeAspect="1"/>
          </p:cNvPicPr>
          <p:nvPr/>
        </p:nvPicPr>
        <p:blipFill>
          <a:blip r:embed="rId3"/>
          <a:srcRect/>
          <a:stretch>
            <a:fillRect/>
          </a:stretch>
        </p:blipFill>
        <p:spPr bwMode="auto">
          <a:xfrm>
            <a:off x="4535488" y="3567113"/>
            <a:ext cx="4608512" cy="3290887"/>
          </a:xfrm>
          <a:prstGeom prst="rect">
            <a:avLst/>
          </a:prstGeom>
          <a:noFill/>
          <a:ln w="12700">
            <a:solidFill>
              <a:schemeClr val="tx1"/>
            </a:solidFill>
            <a:miter lim="800000"/>
            <a:headEnd/>
            <a:tailEnd/>
          </a:ln>
        </p:spPr>
      </p:pic>
      <p:sp>
        <p:nvSpPr>
          <p:cNvPr id="6" name="Rectangle 5"/>
          <p:cNvSpPr/>
          <p:nvPr/>
        </p:nvSpPr>
        <p:spPr>
          <a:xfrm>
            <a:off x="3986213" y="2393950"/>
            <a:ext cx="428625" cy="428625"/>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Rectangle 6"/>
          <p:cNvSpPr/>
          <p:nvPr/>
        </p:nvSpPr>
        <p:spPr>
          <a:xfrm>
            <a:off x="6845300" y="3584575"/>
            <a:ext cx="727075" cy="238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4" descr="E24.jpg"/>
          <p:cNvPicPr>
            <a:picLocks noChangeAspect="1"/>
          </p:cNvPicPr>
          <p:nvPr/>
        </p:nvPicPr>
        <p:blipFill>
          <a:blip r:embed="rId2"/>
          <a:srcRect/>
          <a:stretch>
            <a:fillRect/>
          </a:stretch>
        </p:blipFill>
        <p:spPr bwMode="auto">
          <a:xfrm>
            <a:off x="0" y="0"/>
            <a:ext cx="8999538" cy="6427788"/>
          </a:xfrm>
          <a:prstGeom prst="rect">
            <a:avLst/>
          </a:prstGeom>
          <a:noFill/>
          <a:ln w="9525">
            <a:noFill/>
            <a:miter lim="800000"/>
            <a:headEnd/>
            <a:tailEnd/>
          </a:ln>
        </p:spPr>
      </p:pic>
      <p:sp>
        <p:nvSpPr>
          <p:cNvPr id="6" name="Rectangle 5"/>
          <p:cNvSpPr/>
          <p:nvPr/>
        </p:nvSpPr>
        <p:spPr>
          <a:xfrm>
            <a:off x="6572250" y="428625"/>
            <a:ext cx="1928813" cy="5357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0" y="0"/>
            <a:ext cx="8999538" cy="6427788"/>
            <a:chOff x="0" y="0"/>
            <a:chExt cx="9000000" cy="6428571"/>
          </a:xfrm>
        </p:grpSpPr>
        <p:grpSp>
          <p:nvGrpSpPr>
            <p:cNvPr id="4" name="Group 3"/>
            <p:cNvGrpSpPr>
              <a:grpSpLocks/>
            </p:cNvGrpSpPr>
            <p:nvPr/>
          </p:nvGrpSpPr>
          <p:grpSpPr bwMode="auto">
            <a:xfrm>
              <a:off x="0" y="0"/>
              <a:ext cx="9000000" cy="6428571"/>
              <a:chOff x="0" y="0"/>
              <a:chExt cx="9000000" cy="6428571"/>
            </a:xfrm>
          </p:grpSpPr>
          <p:pic>
            <p:nvPicPr>
              <p:cNvPr id="116741" name="Picture 4" descr="E24.jpg"/>
              <p:cNvPicPr>
                <a:picLocks noChangeAspect="1"/>
              </p:cNvPicPr>
              <p:nvPr/>
            </p:nvPicPr>
            <p:blipFill>
              <a:blip r:embed="rId2"/>
              <a:srcRect/>
              <a:stretch>
                <a:fillRect/>
              </a:stretch>
            </p:blipFill>
            <p:spPr bwMode="auto">
              <a:xfrm>
                <a:off x="0" y="0"/>
                <a:ext cx="9000000" cy="6428571"/>
              </a:xfrm>
              <a:prstGeom prst="rect">
                <a:avLst/>
              </a:prstGeom>
              <a:noFill/>
              <a:ln w="9525">
                <a:noFill/>
                <a:miter lim="800000"/>
                <a:headEnd/>
                <a:tailEnd/>
              </a:ln>
            </p:spPr>
          </p:pic>
          <p:sp>
            <p:nvSpPr>
              <p:cNvPr id="6" name="Rectangle 5"/>
              <p:cNvSpPr/>
              <p:nvPr/>
            </p:nvSpPr>
            <p:spPr>
              <a:xfrm>
                <a:off x="6572587" y="428677"/>
                <a:ext cx="1928912" cy="53584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3" name="Rectangle 2"/>
            <p:cNvSpPr/>
            <p:nvPr/>
          </p:nvSpPr>
          <p:spPr>
            <a:xfrm>
              <a:off x="3760981" y="1857601"/>
              <a:ext cx="2429000" cy="241964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6" descr="8a.jpg"/>
          <p:cNvPicPr>
            <a:picLocks noChangeAspect="1"/>
          </p:cNvPicPr>
          <p:nvPr/>
        </p:nvPicPr>
        <p:blipFill>
          <a:blip r:embed="rId2"/>
          <a:srcRect/>
          <a:stretch>
            <a:fillRect/>
          </a:stretch>
        </p:blipFill>
        <p:spPr bwMode="auto">
          <a:xfrm>
            <a:off x="0" y="0"/>
            <a:ext cx="8999538" cy="6427788"/>
          </a:xfrm>
          <a:prstGeom prst="rect">
            <a:avLst/>
          </a:prstGeom>
          <a:noFill/>
          <a:ln w="9525">
            <a:noFill/>
            <a:miter lim="800000"/>
            <a:headEnd/>
            <a:tailEnd/>
          </a:ln>
        </p:spPr>
      </p:pic>
      <p:sp>
        <p:nvSpPr>
          <p:cNvPr id="11" name="Rectangle 10"/>
          <p:cNvSpPr/>
          <p:nvPr/>
        </p:nvSpPr>
        <p:spPr>
          <a:xfrm>
            <a:off x="3143250" y="25400"/>
            <a:ext cx="1000125"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Rectangle 3"/>
          <p:cNvSpPr/>
          <p:nvPr/>
        </p:nvSpPr>
        <p:spPr>
          <a:xfrm>
            <a:off x="6572250" y="500063"/>
            <a:ext cx="1785938"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descr="8b.jpg"/>
          <p:cNvPicPr>
            <a:picLocks noChangeAspect="1"/>
          </p:cNvPicPr>
          <p:nvPr/>
        </p:nvPicPr>
        <p:blipFill>
          <a:blip r:embed="rId2"/>
          <a:srcRect/>
          <a:stretch>
            <a:fillRect/>
          </a:stretch>
        </p:blipFill>
        <p:spPr bwMode="auto">
          <a:xfrm>
            <a:off x="0" y="0"/>
            <a:ext cx="8999538" cy="6427788"/>
          </a:xfrm>
          <a:prstGeom prst="rect">
            <a:avLst/>
          </a:prstGeom>
          <a:noFill/>
          <a:ln w="9525">
            <a:noFill/>
            <a:miter lim="800000"/>
            <a:headEnd/>
            <a:tailEnd/>
          </a:ln>
        </p:spPr>
      </p:pic>
      <p:sp>
        <p:nvSpPr>
          <p:cNvPr id="3" name="Rectangle 2"/>
          <p:cNvSpPr/>
          <p:nvPr/>
        </p:nvSpPr>
        <p:spPr>
          <a:xfrm>
            <a:off x="3143250" y="25400"/>
            <a:ext cx="1000125"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6" descr="8a.jpg"/>
          <p:cNvPicPr>
            <a:picLocks noChangeAspect="1"/>
          </p:cNvPicPr>
          <p:nvPr/>
        </p:nvPicPr>
        <p:blipFill>
          <a:blip r:embed="rId2"/>
          <a:srcRect/>
          <a:stretch>
            <a:fillRect/>
          </a:stretch>
        </p:blipFill>
        <p:spPr bwMode="auto">
          <a:xfrm>
            <a:off x="0" y="0"/>
            <a:ext cx="8999538" cy="6427788"/>
          </a:xfrm>
          <a:prstGeom prst="rect">
            <a:avLst/>
          </a:prstGeom>
          <a:noFill/>
          <a:ln w="9525">
            <a:noFill/>
            <a:miter lim="800000"/>
            <a:headEnd/>
            <a:tailEnd/>
          </a:ln>
        </p:spPr>
      </p:pic>
      <p:sp>
        <p:nvSpPr>
          <p:cNvPr id="11" name="Rectangle 10"/>
          <p:cNvSpPr/>
          <p:nvPr/>
        </p:nvSpPr>
        <p:spPr>
          <a:xfrm>
            <a:off x="3143250" y="25400"/>
            <a:ext cx="1000125"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Rectangle 3"/>
          <p:cNvSpPr/>
          <p:nvPr/>
        </p:nvSpPr>
        <p:spPr>
          <a:xfrm>
            <a:off x="6572250" y="500063"/>
            <a:ext cx="1785938"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1" descr="terry.jpg"/>
          <p:cNvPicPr>
            <a:picLocks noChangeAspect="1"/>
          </p:cNvPicPr>
          <p:nvPr/>
        </p:nvPicPr>
        <p:blipFill>
          <a:blip r:embed="rId2"/>
          <a:srcRect/>
          <a:stretch>
            <a:fillRect/>
          </a:stretch>
        </p:blipFill>
        <p:spPr bwMode="auto">
          <a:xfrm>
            <a:off x="0" y="36513"/>
            <a:ext cx="9144000" cy="6784975"/>
          </a:xfrm>
          <a:prstGeom prst="rect">
            <a:avLst/>
          </a:prstGeom>
          <a:noFill/>
          <a:ln w="9525">
            <a:noFill/>
            <a:miter lim="800000"/>
            <a:headEnd/>
            <a:tailEnd/>
          </a:ln>
        </p:spPr>
      </p:pic>
      <p:sp>
        <p:nvSpPr>
          <p:cNvPr id="119811" name="TextBox 2"/>
          <p:cNvSpPr txBox="1">
            <a:spLocks noChangeArrowheads="1"/>
          </p:cNvSpPr>
          <p:nvPr/>
        </p:nvSpPr>
        <p:spPr bwMode="auto">
          <a:xfrm>
            <a:off x="4643438" y="142875"/>
            <a:ext cx="4464050" cy="430213"/>
          </a:xfrm>
          <a:prstGeom prst="rect">
            <a:avLst/>
          </a:prstGeom>
          <a:noFill/>
          <a:ln w="12700">
            <a:solidFill>
              <a:srgbClr val="FF0000"/>
            </a:solidFill>
            <a:miter lim="800000"/>
            <a:headEnd/>
            <a:tailEnd/>
          </a:ln>
        </p:spPr>
        <p:txBody>
          <a:bodyPr>
            <a:spAutoFit/>
          </a:bodyPr>
          <a:lstStyle/>
          <a:p>
            <a:pPr algn="ctr"/>
            <a:r>
              <a:rPr lang="en-GB" sz="2200">
                <a:latin typeface="Times New Roman" pitchFamily="18" charset="0"/>
                <a:cs typeface="Times New Roman" pitchFamily="18" charset="0"/>
              </a:rPr>
              <a:t>Forbes, T. (1988), </a:t>
            </a:r>
            <a:r>
              <a:rPr lang="en-GB" sz="2200" i="1">
                <a:latin typeface="Times New Roman" pitchFamily="18" charset="0"/>
                <a:cs typeface="Times New Roman" pitchFamily="18" charset="0"/>
              </a:rPr>
              <a:t>Sol. Phys</a:t>
            </a:r>
            <a:r>
              <a:rPr lang="en-GB" sz="2200">
                <a:latin typeface="Times New Roman" pitchFamily="18" charset="0"/>
                <a:cs typeface="Times New Roman" pitchFamily="18" charset="0"/>
              </a:rPr>
              <a:t>, </a:t>
            </a:r>
            <a:r>
              <a:rPr lang="en-GB" sz="2200" b="1">
                <a:latin typeface="Times New Roman" pitchFamily="18" charset="0"/>
                <a:cs typeface="Times New Roman" pitchFamily="18" charset="0"/>
              </a:rPr>
              <a:t>117</a:t>
            </a:r>
            <a:r>
              <a:rPr lang="en-GB" sz="2200">
                <a:latin typeface="Times New Roman" pitchFamily="18" charset="0"/>
                <a:cs typeface="Times New Roman" pitchFamily="18" charset="0"/>
              </a:rPr>
              <a:t>, 97</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1" descr="8b.jpg"/>
          <p:cNvPicPr>
            <a:picLocks noChangeAspect="1"/>
          </p:cNvPicPr>
          <p:nvPr/>
        </p:nvPicPr>
        <p:blipFill>
          <a:blip r:embed="rId2"/>
          <a:srcRect/>
          <a:stretch>
            <a:fillRect/>
          </a:stretch>
        </p:blipFill>
        <p:spPr bwMode="auto">
          <a:xfrm>
            <a:off x="0" y="0"/>
            <a:ext cx="8999538" cy="6427788"/>
          </a:xfrm>
          <a:prstGeom prst="rect">
            <a:avLst/>
          </a:prstGeom>
          <a:noFill/>
          <a:ln w="9525">
            <a:noFill/>
            <a:miter lim="800000"/>
            <a:headEnd/>
            <a:tailEnd/>
          </a:ln>
        </p:spPr>
      </p:pic>
      <p:sp>
        <p:nvSpPr>
          <p:cNvPr id="3" name="Rectangle 2"/>
          <p:cNvSpPr/>
          <p:nvPr/>
        </p:nvSpPr>
        <p:spPr>
          <a:xfrm>
            <a:off x="3143250" y="25400"/>
            <a:ext cx="1000125"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6" descr="8a.jpg"/>
          <p:cNvPicPr>
            <a:picLocks noChangeAspect="1"/>
          </p:cNvPicPr>
          <p:nvPr/>
        </p:nvPicPr>
        <p:blipFill>
          <a:blip r:embed="rId2"/>
          <a:srcRect/>
          <a:stretch>
            <a:fillRect/>
          </a:stretch>
        </p:blipFill>
        <p:spPr bwMode="auto">
          <a:xfrm>
            <a:off x="0" y="0"/>
            <a:ext cx="8999538" cy="6427788"/>
          </a:xfrm>
          <a:prstGeom prst="rect">
            <a:avLst/>
          </a:prstGeom>
          <a:noFill/>
          <a:ln w="9525">
            <a:noFill/>
            <a:miter lim="800000"/>
            <a:headEnd/>
            <a:tailEnd/>
          </a:ln>
        </p:spPr>
      </p:pic>
      <p:sp>
        <p:nvSpPr>
          <p:cNvPr id="3" name="Rectangle 2"/>
          <p:cNvSpPr/>
          <p:nvPr/>
        </p:nvSpPr>
        <p:spPr>
          <a:xfrm>
            <a:off x="6572250" y="500063"/>
            <a:ext cx="1785938"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Rectangle 3"/>
          <p:cNvSpPr/>
          <p:nvPr/>
        </p:nvSpPr>
        <p:spPr>
          <a:xfrm>
            <a:off x="3143250" y="25400"/>
            <a:ext cx="1000125"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5214950"/>
            <a:ext cx="8229600" cy="1143000"/>
          </a:xfrm>
        </p:spPr>
        <p:txBody>
          <a:bodyPr/>
          <a:lstStyle/>
          <a:p>
            <a:r>
              <a:rPr lang="en-GB" sz="2000" dirty="0" smtClean="0"/>
              <a:t>But... </a:t>
            </a:r>
            <a:r>
              <a:rPr lang="en-GB" sz="2000" dirty="0" err="1" smtClean="0"/>
              <a:t>aperiodic</a:t>
            </a:r>
            <a:r>
              <a:rPr lang="en-GB" sz="2000" dirty="0" smtClean="0"/>
              <a:t> motions lead to periodic motions?</a:t>
            </a:r>
            <a:br>
              <a:rPr lang="en-GB" sz="2000" dirty="0" smtClean="0"/>
            </a:br>
            <a:r>
              <a:rPr lang="en-GB" sz="2000" dirty="0" smtClean="0"/>
              <a:t> How?   What is the generation mechanism?</a:t>
            </a:r>
            <a:endParaRPr lang="en-GB" sz="2000" dirty="0"/>
          </a:p>
        </p:txBody>
      </p:sp>
      <p:sp>
        <p:nvSpPr>
          <p:cNvPr id="5" name="Title 1"/>
          <p:cNvSpPr txBox="1">
            <a:spLocks/>
          </p:cNvSpPr>
          <p:nvPr/>
        </p:nvSpPr>
        <p:spPr bwMode="auto">
          <a:xfrm>
            <a:off x="609600" y="4270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500" b="0" i="0" u="none" strike="noStrike" kern="1200" cap="none" spc="0" normalizeH="0" baseline="0" noProof="0" smtClean="0">
                <a:ln>
                  <a:noFill/>
                </a:ln>
                <a:solidFill>
                  <a:srgbClr val="FF0000"/>
                </a:solidFill>
                <a:effectLst/>
                <a:uLnTx/>
                <a:uFillTx/>
                <a:latin typeface="Arial" charset="0"/>
                <a:ea typeface="+mj-ea"/>
                <a:cs typeface="+mj-cs"/>
              </a:rPr>
              <a:t>2D steady-state Reconnection theory well developed</a:t>
            </a:r>
            <a:endParaRPr kumimoji="0" lang="en-GB" sz="2500" b="0" i="0" u="none" strike="noStrike" kern="1200" cap="none" spc="0" normalizeH="0" baseline="0" noProof="0" dirty="0" smtClean="0">
              <a:ln>
                <a:noFill/>
              </a:ln>
              <a:solidFill>
                <a:srgbClr val="FF0000"/>
              </a:solidFill>
              <a:effectLst/>
              <a:uLnTx/>
              <a:uFillTx/>
              <a:latin typeface="Arial" charset="0"/>
              <a:ea typeface="+mj-ea"/>
              <a:cs typeface="+mj-cs"/>
            </a:endParaRPr>
          </a:p>
        </p:txBody>
      </p:sp>
      <p:pic>
        <p:nvPicPr>
          <p:cNvPr id="169985" name="Picture 1" descr="C:\Users\James\Desktop\ISSI_meeting_2017\2D_rec_anim.gif"/>
          <p:cNvPicPr>
            <a:picLocks noChangeAspect="1" noChangeArrowheads="1" noCrop="1"/>
          </p:cNvPicPr>
          <p:nvPr/>
        </p:nvPicPr>
        <p:blipFill>
          <a:blip r:embed="rId2"/>
          <a:srcRect/>
          <a:stretch>
            <a:fillRect/>
          </a:stretch>
        </p:blipFill>
        <p:spPr bwMode="auto">
          <a:xfrm>
            <a:off x="1449468" y="1643050"/>
            <a:ext cx="5995259" cy="3429023"/>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6" descr="8a.jpg"/>
          <p:cNvPicPr>
            <a:picLocks noChangeAspect="1"/>
          </p:cNvPicPr>
          <p:nvPr/>
        </p:nvPicPr>
        <p:blipFill>
          <a:blip r:embed="rId2"/>
          <a:srcRect/>
          <a:stretch>
            <a:fillRect/>
          </a:stretch>
        </p:blipFill>
        <p:spPr bwMode="auto">
          <a:xfrm>
            <a:off x="0" y="0"/>
            <a:ext cx="8999538" cy="6427788"/>
          </a:xfrm>
          <a:prstGeom prst="rect">
            <a:avLst/>
          </a:prstGeom>
          <a:noFill/>
          <a:ln w="9525">
            <a:noFill/>
            <a:miter lim="800000"/>
            <a:headEnd/>
            <a:tailEnd/>
          </a:ln>
        </p:spPr>
      </p:pic>
      <p:sp>
        <p:nvSpPr>
          <p:cNvPr id="4" name="Rectangle 3"/>
          <p:cNvSpPr/>
          <p:nvPr/>
        </p:nvSpPr>
        <p:spPr>
          <a:xfrm>
            <a:off x="6572250" y="500063"/>
            <a:ext cx="1785938"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22884" name="Picture 2" descr="8c.jpg"/>
          <p:cNvPicPr>
            <a:picLocks noChangeAspect="1"/>
          </p:cNvPicPr>
          <p:nvPr/>
        </p:nvPicPr>
        <p:blipFill>
          <a:blip r:embed="rId3"/>
          <a:srcRect/>
          <a:stretch>
            <a:fillRect/>
          </a:stretch>
        </p:blipFill>
        <p:spPr bwMode="auto">
          <a:xfrm>
            <a:off x="4500563" y="3541713"/>
            <a:ext cx="4643437" cy="3316287"/>
          </a:xfrm>
          <a:prstGeom prst="rect">
            <a:avLst/>
          </a:prstGeom>
          <a:noFill/>
          <a:ln w="12700">
            <a:solidFill>
              <a:schemeClr val="tx1"/>
            </a:solidFill>
            <a:miter lim="800000"/>
            <a:headEnd/>
            <a:tailEnd/>
          </a:ln>
        </p:spPr>
      </p:pic>
      <p:sp>
        <p:nvSpPr>
          <p:cNvPr id="5" name="Rectangle 4"/>
          <p:cNvSpPr/>
          <p:nvPr/>
        </p:nvSpPr>
        <p:spPr>
          <a:xfrm>
            <a:off x="3143250" y="25400"/>
            <a:ext cx="1000125"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Rectangle 5"/>
          <p:cNvSpPr/>
          <p:nvPr/>
        </p:nvSpPr>
        <p:spPr>
          <a:xfrm>
            <a:off x="6643688" y="3598863"/>
            <a:ext cx="1071562" cy="212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1" descr="20_james.jpg"/>
          <p:cNvPicPr>
            <a:picLocks noChangeAspect="1"/>
          </p:cNvPicPr>
          <p:nvPr/>
        </p:nvPicPr>
        <p:blipFill>
          <a:blip r:embed="rId2"/>
          <a:srcRect/>
          <a:stretch>
            <a:fillRect/>
          </a:stretch>
        </p:blipFill>
        <p:spPr bwMode="auto">
          <a:xfrm>
            <a:off x="0" y="0"/>
            <a:ext cx="8999538" cy="64277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1" descr="22_james.jpg"/>
          <p:cNvPicPr>
            <a:picLocks noChangeAspect="1"/>
          </p:cNvPicPr>
          <p:nvPr/>
        </p:nvPicPr>
        <p:blipFill>
          <a:blip r:embed="rId2"/>
          <a:srcRect/>
          <a:stretch>
            <a:fillRect/>
          </a:stretch>
        </p:blipFill>
        <p:spPr bwMode="auto">
          <a:xfrm>
            <a:off x="0" y="0"/>
            <a:ext cx="8999538" cy="64277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1" descr="23_james.jpg"/>
          <p:cNvPicPr>
            <a:picLocks noChangeAspect="1"/>
          </p:cNvPicPr>
          <p:nvPr/>
        </p:nvPicPr>
        <p:blipFill>
          <a:blip r:embed="rId2"/>
          <a:srcRect/>
          <a:stretch>
            <a:fillRect/>
          </a:stretch>
        </p:blipFill>
        <p:spPr bwMode="auto">
          <a:xfrm>
            <a:off x="0" y="0"/>
            <a:ext cx="8999538" cy="64277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1" descr="10.jpg"/>
          <p:cNvPicPr>
            <a:picLocks noChangeAspect="1"/>
          </p:cNvPicPr>
          <p:nvPr/>
        </p:nvPicPr>
        <p:blipFill>
          <a:blip r:embed="rId3"/>
          <a:srcRect/>
          <a:stretch>
            <a:fillRect/>
          </a:stretch>
        </p:blipFill>
        <p:spPr bwMode="auto">
          <a:xfrm>
            <a:off x="0" y="1000125"/>
            <a:ext cx="9786938" cy="4572000"/>
          </a:xfrm>
          <a:prstGeom prst="rect">
            <a:avLst/>
          </a:prstGeom>
          <a:noFill/>
          <a:ln w="9525">
            <a:noFill/>
            <a:miter lim="800000"/>
            <a:headEnd/>
            <a:tailEnd/>
          </a:ln>
        </p:spPr>
      </p:pic>
      <p:sp>
        <p:nvSpPr>
          <p:cNvPr id="13316" name="TextBox 2"/>
          <p:cNvSpPr txBox="1">
            <a:spLocks noChangeArrowheads="1"/>
          </p:cNvSpPr>
          <p:nvPr/>
        </p:nvSpPr>
        <p:spPr bwMode="auto">
          <a:xfrm>
            <a:off x="4500563" y="5500688"/>
            <a:ext cx="857250" cy="415925"/>
          </a:xfrm>
          <a:prstGeom prst="rect">
            <a:avLst/>
          </a:prstGeom>
          <a:solidFill>
            <a:schemeClr val="bg1"/>
          </a:solidFill>
          <a:ln w="9525">
            <a:noFill/>
            <a:miter lim="800000"/>
            <a:headEnd/>
            <a:tailEnd/>
          </a:ln>
        </p:spPr>
        <p:txBody>
          <a:bodyPr>
            <a:spAutoFit/>
          </a:bodyPr>
          <a:lstStyle/>
          <a:p>
            <a:r>
              <a:rPr lang="en-GB"/>
              <a:t>time</a:t>
            </a:r>
          </a:p>
        </p:txBody>
      </p:sp>
      <p:graphicFrame>
        <p:nvGraphicFramePr>
          <p:cNvPr id="13314" name="Object 2"/>
          <p:cNvGraphicFramePr>
            <a:graphicFrameLocks noChangeAspect="1"/>
          </p:cNvGraphicFramePr>
          <p:nvPr/>
        </p:nvGraphicFramePr>
        <p:xfrm>
          <a:off x="6300788" y="6215063"/>
          <a:ext cx="2051050" cy="430212"/>
        </p:xfrm>
        <a:graphic>
          <a:graphicData uri="http://schemas.openxmlformats.org/presentationml/2006/ole">
            <p:oleObj spid="_x0000_s95234" name="Equation" r:id="rId4" imgW="1028520" imgH="215640" progId="Equation.3">
              <p:embed/>
            </p:oleObj>
          </a:graphicData>
        </a:graphic>
      </p:graphicFrame>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1" descr="24_james.jpg"/>
          <p:cNvPicPr>
            <a:picLocks noChangeAspect="1"/>
          </p:cNvPicPr>
          <p:nvPr/>
        </p:nvPicPr>
        <p:blipFill>
          <a:blip r:embed="rId2"/>
          <a:srcRect/>
          <a:stretch>
            <a:fillRect/>
          </a:stretch>
        </p:blipFill>
        <p:spPr bwMode="auto">
          <a:xfrm>
            <a:off x="0" y="0"/>
            <a:ext cx="8999538" cy="64277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0050" name="Picture 1" descr="11a.jpg"/>
          <p:cNvPicPr>
            <a:picLocks noChangeAspect="1"/>
          </p:cNvPicPr>
          <p:nvPr/>
        </p:nvPicPr>
        <p:blipFill>
          <a:blip r:embed="rId2"/>
          <a:srcRect/>
          <a:stretch>
            <a:fillRect/>
          </a:stretch>
        </p:blipFill>
        <p:spPr bwMode="auto">
          <a:xfrm>
            <a:off x="0" y="0"/>
            <a:ext cx="6400800" cy="4572000"/>
          </a:xfrm>
          <a:prstGeom prst="rect">
            <a:avLst/>
          </a:prstGeom>
          <a:noFill/>
          <a:ln w="9525">
            <a:noFill/>
            <a:miter lim="800000"/>
            <a:headEnd/>
            <a:tailEnd/>
          </a:ln>
        </p:spPr>
      </p:pic>
      <p:sp>
        <p:nvSpPr>
          <p:cNvPr id="130051" name="TextBox 2"/>
          <p:cNvSpPr txBox="1">
            <a:spLocks noChangeArrowheads="1"/>
          </p:cNvSpPr>
          <p:nvPr/>
        </p:nvSpPr>
        <p:spPr bwMode="auto">
          <a:xfrm>
            <a:off x="357188" y="5000625"/>
            <a:ext cx="8358187" cy="1323439"/>
          </a:xfrm>
          <a:prstGeom prst="rect">
            <a:avLst/>
          </a:prstGeom>
          <a:noFill/>
          <a:ln w="9525">
            <a:noFill/>
            <a:miter lim="800000"/>
            <a:headEnd/>
            <a:tailEnd/>
          </a:ln>
        </p:spPr>
        <p:txBody>
          <a:bodyPr>
            <a:spAutoFit/>
          </a:bodyPr>
          <a:lstStyle/>
          <a:p>
            <a:r>
              <a:rPr lang="en-GB" sz="2000" dirty="0">
                <a:latin typeface="Arial" pitchFamily="34" charset="0"/>
                <a:cs typeface="Arial" pitchFamily="34" charset="0"/>
              </a:rPr>
              <a:t>If final state is in force balance, we expect pressure to be a function of </a:t>
            </a:r>
            <a:r>
              <a:rPr lang="en-GB" sz="2000" i="1" dirty="0" err="1">
                <a:latin typeface="Arial" pitchFamily="34" charset="0"/>
                <a:cs typeface="Arial" pitchFamily="34" charset="0"/>
              </a:rPr>
              <a:t>A</a:t>
            </a:r>
            <a:r>
              <a:rPr lang="en-GB" sz="2000" i="1" baseline="-25000" dirty="0" err="1">
                <a:latin typeface="Arial" pitchFamily="34" charset="0"/>
                <a:cs typeface="Arial" pitchFamily="34" charset="0"/>
              </a:rPr>
              <a:t>z</a:t>
            </a:r>
            <a:r>
              <a:rPr lang="en-GB" sz="2000" dirty="0">
                <a:latin typeface="Arial" pitchFamily="34" charset="0"/>
                <a:cs typeface="Arial" pitchFamily="34" charset="0"/>
              </a:rPr>
              <a:t>, i.e. Plasma pressure should lie on contours of </a:t>
            </a:r>
            <a:r>
              <a:rPr lang="en-GB" sz="2000" i="1" dirty="0" err="1">
                <a:latin typeface="Arial" pitchFamily="34" charset="0"/>
                <a:cs typeface="Arial" pitchFamily="34" charset="0"/>
              </a:rPr>
              <a:t>A</a:t>
            </a:r>
            <a:r>
              <a:rPr lang="en-GB" sz="2000" i="1" baseline="-25000" dirty="0" err="1">
                <a:latin typeface="Arial" pitchFamily="34" charset="0"/>
                <a:cs typeface="Arial" pitchFamily="34" charset="0"/>
              </a:rPr>
              <a:t>z</a:t>
            </a:r>
            <a:r>
              <a:rPr lang="en-GB" sz="2000" dirty="0">
                <a:latin typeface="Arial" pitchFamily="34" charset="0"/>
                <a:cs typeface="Arial" pitchFamily="34" charset="0"/>
              </a:rPr>
              <a:t> if </a:t>
            </a:r>
            <a:r>
              <a:rPr lang="en-GB" sz="2000" i="1" dirty="0">
                <a:latin typeface="Arial" pitchFamily="34" charset="0"/>
                <a:cs typeface="Arial" pitchFamily="34" charset="0"/>
              </a:rPr>
              <a:t>P=P(</a:t>
            </a:r>
            <a:r>
              <a:rPr lang="en-GB" sz="2000" i="1" dirty="0" err="1">
                <a:latin typeface="Arial" pitchFamily="34" charset="0"/>
                <a:cs typeface="Arial" pitchFamily="34" charset="0"/>
              </a:rPr>
              <a:t>A</a:t>
            </a:r>
            <a:r>
              <a:rPr lang="en-GB" sz="2000" i="1" baseline="-25000" dirty="0" err="1">
                <a:latin typeface="Arial" pitchFamily="34" charset="0"/>
                <a:cs typeface="Arial" pitchFamily="34" charset="0"/>
              </a:rPr>
              <a:t>z</a:t>
            </a:r>
            <a:r>
              <a:rPr lang="en-GB" sz="2000" i="1" dirty="0">
                <a:latin typeface="Arial" pitchFamily="34" charset="0"/>
                <a:cs typeface="Arial" pitchFamily="34" charset="0"/>
              </a:rPr>
              <a:t>).</a:t>
            </a:r>
          </a:p>
          <a:p>
            <a:endParaRPr lang="en-GB" sz="2000" dirty="0">
              <a:latin typeface="Arial" pitchFamily="34" charset="0"/>
              <a:cs typeface="Arial" pitchFamily="34" charset="0"/>
            </a:endParaRPr>
          </a:p>
          <a:p>
            <a:r>
              <a:rPr lang="en-GB" sz="2000" dirty="0">
                <a:latin typeface="Arial" pitchFamily="34" charset="0"/>
                <a:cs typeface="Arial" pitchFamily="34" charset="0"/>
              </a:rPr>
              <a:t>Here, yields single curve.</a:t>
            </a:r>
          </a:p>
        </p:txBody>
      </p:sp>
      <p:sp>
        <p:nvSpPr>
          <p:cNvPr id="4" name="Rectangle 3"/>
          <p:cNvSpPr/>
          <p:nvPr/>
        </p:nvSpPr>
        <p:spPr>
          <a:xfrm>
            <a:off x="3286125" y="61913"/>
            <a:ext cx="785813"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1074" name="Picture 1" descr="11b.jpg"/>
          <p:cNvPicPr>
            <a:picLocks noChangeAspect="1"/>
          </p:cNvPicPr>
          <p:nvPr/>
        </p:nvPicPr>
        <p:blipFill>
          <a:blip r:embed="rId2"/>
          <a:srcRect/>
          <a:stretch>
            <a:fillRect/>
          </a:stretch>
        </p:blipFill>
        <p:spPr bwMode="auto">
          <a:xfrm>
            <a:off x="0" y="0"/>
            <a:ext cx="8999538" cy="6427788"/>
          </a:xfrm>
          <a:prstGeom prst="rect">
            <a:avLst/>
          </a:prstGeom>
          <a:noFill/>
          <a:ln w="9525">
            <a:noFill/>
            <a:miter lim="800000"/>
            <a:headEnd/>
            <a:tailEnd/>
          </a:ln>
        </p:spPr>
      </p:pic>
      <p:sp>
        <p:nvSpPr>
          <p:cNvPr id="3" name="Rectangle 2"/>
          <p:cNvSpPr/>
          <p:nvPr/>
        </p:nvSpPr>
        <p:spPr>
          <a:xfrm>
            <a:off x="3357563" y="25400"/>
            <a:ext cx="85725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TextBox 12"/>
          <p:cNvSpPr txBox="1">
            <a:spLocks noChangeArrowheads="1"/>
          </p:cNvSpPr>
          <p:nvPr/>
        </p:nvSpPr>
        <p:spPr bwMode="auto">
          <a:xfrm>
            <a:off x="428625" y="1214438"/>
            <a:ext cx="8072438" cy="2862322"/>
          </a:xfrm>
          <a:prstGeom prst="rect">
            <a:avLst/>
          </a:prstGeom>
          <a:noFill/>
          <a:ln w="9525">
            <a:noFill/>
            <a:miter lim="800000"/>
            <a:headEnd/>
            <a:tailEnd/>
          </a:ln>
        </p:spPr>
        <p:txBody>
          <a:bodyPr>
            <a:spAutoFit/>
          </a:bodyPr>
          <a:lstStyle/>
          <a:p>
            <a:pPr marL="400050" indent="-400050"/>
            <a:r>
              <a:rPr lang="en-GB" sz="2000" dirty="0">
                <a:latin typeface="Arial" pitchFamily="34" charset="0"/>
                <a:cs typeface="Arial" pitchFamily="34" charset="0"/>
              </a:rPr>
              <a:t>	It is clear we have oscillatory behaviour, but do we have reconnection?</a:t>
            </a:r>
          </a:p>
          <a:p>
            <a:pPr marL="400050" indent="-400050"/>
            <a:endParaRPr lang="en-GB" sz="2000" dirty="0">
              <a:latin typeface="Arial" pitchFamily="34" charset="0"/>
              <a:cs typeface="Arial" pitchFamily="34" charset="0"/>
            </a:endParaRPr>
          </a:p>
          <a:p>
            <a:pPr marL="400050" indent="-400050"/>
            <a:r>
              <a:rPr lang="en-GB" sz="2000" dirty="0" smtClean="0">
                <a:latin typeface="Arial" pitchFamily="34" charset="0"/>
                <a:cs typeface="Arial" pitchFamily="34" charset="0"/>
              </a:rPr>
              <a:t>	Two </a:t>
            </a:r>
            <a:r>
              <a:rPr lang="en-GB" sz="2000" dirty="0">
                <a:latin typeface="Arial" pitchFamily="34" charset="0"/>
                <a:cs typeface="Arial" pitchFamily="34" charset="0"/>
              </a:rPr>
              <a:t>pieces of evidence:</a:t>
            </a:r>
          </a:p>
          <a:p>
            <a:pPr marL="400050" indent="-400050"/>
            <a:endParaRPr lang="en-GB" sz="2000" dirty="0">
              <a:latin typeface="Arial" pitchFamily="34" charset="0"/>
              <a:cs typeface="Arial" pitchFamily="34" charset="0"/>
            </a:endParaRPr>
          </a:p>
          <a:p>
            <a:pPr marL="857250" lvl="1" indent="-400050">
              <a:buFont typeface="Wingdings" pitchFamily="2" charset="2"/>
              <a:buChar char="§"/>
            </a:pPr>
            <a:r>
              <a:rPr lang="en-GB" sz="2000" dirty="0">
                <a:latin typeface="Arial" pitchFamily="34" charset="0"/>
                <a:cs typeface="Arial" pitchFamily="34" charset="0"/>
              </a:rPr>
              <a:t>Qualitative</a:t>
            </a:r>
          </a:p>
          <a:p>
            <a:pPr marL="857250" lvl="1" indent="-400050">
              <a:buFont typeface="Wingdings" pitchFamily="2" charset="2"/>
              <a:buChar char="§"/>
            </a:pPr>
            <a:r>
              <a:rPr lang="en-GB" sz="2000" dirty="0">
                <a:latin typeface="Arial" pitchFamily="34" charset="0"/>
                <a:cs typeface="Arial" pitchFamily="34" charset="0"/>
              </a:rPr>
              <a:t>Quantitative</a:t>
            </a:r>
          </a:p>
          <a:p>
            <a:pPr marL="400050" indent="-400050"/>
            <a:endParaRPr lang="en-GB" sz="2000" dirty="0">
              <a:latin typeface="Arial" pitchFamily="34" charset="0"/>
              <a:cs typeface="Arial" pitchFamily="34" charset="0"/>
            </a:endParaRPr>
          </a:p>
          <a:p>
            <a:pPr marL="400050" indent="-400050"/>
            <a:endParaRPr lang="en-GB" sz="2000" dirty="0">
              <a:latin typeface="Arial" pitchFamily="34" charset="0"/>
              <a:cs typeface="Arial" pitchFamily="34" charset="0"/>
            </a:endParaRPr>
          </a:p>
        </p:txBody>
      </p:sp>
      <p:sp>
        <p:nvSpPr>
          <p:cNvPr id="8" name="Rectangle 2"/>
          <p:cNvSpPr txBox="1">
            <a:spLocks noChangeArrowheads="1"/>
          </p:cNvSpPr>
          <p:nvPr/>
        </p:nvSpPr>
        <p:spPr bwMode="auto">
          <a:xfrm>
            <a:off x="652434" y="-24"/>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500" b="0" i="0" u="none" strike="noStrike" kern="1200" cap="none" spc="0" normalizeH="0" baseline="0" noProof="0" dirty="0" smtClean="0">
                <a:ln>
                  <a:noFill/>
                </a:ln>
                <a:solidFill>
                  <a:srgbClr val="FE0000"/>
                </a:solidFill>
                <a:effectLst/>
                <a:uLnTx/>
                <a:uFillTx/>
                <a:latin typeface="Arial" charset="0"/>
                <a:ea typeface="+mj-ea"/>
                <a:cs typeface="+mj-cs"/>
              </a:rPr>
              <a:t>Reconnection?</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6" descr="J0.jpg"/>
          <p:cNvPicPr>
            <a:picLocks noChangeAspect="1"/>
          </p:cNvPicPr>
          <p:nvPr/>
        </p:nvPicPr>
        <p:blipFill>
          <a:blip r:embed="rId2"/>
          <a:srcRect/>
          <a:stretch>
            <a:fillRect/>
          </a:stretch>
        </p:blipFill>
        <p:spPr bwMode="auto">
          <a:xfrm>
            <a:off x="1714480" y="2810771"/>
            <a:ext cx="5715040" cy="4082437"/>
          </a:xfrm>
          <a:prstGeom prst="rect">
            <a:avLst/>
          </a:prstGeom>
          <a:noFill/>
          <a:ln w="9525">
            <a:noFill/>
            <a:miter lim="800000"/>
            <a:headEnd/>
            <a:tailEnd/>
          </a:ln>
        </p:spPr>
      </p:pic>
      <p:sp>
        <p:nvSpPr>
          <p:cNvPr id="14343" name="TextBox 12"/>
          <p:cNvSpPr txBox="1">
            <a:spLocks noChangeArrowheads="1"/>
          </p:cNvSpPr>
          <p:nvPr/>
        </p:nvSpPr>
        <p:spPr bwMode="auto">
          <a:xfrm>
            <a:off x="-214346" y="928670"/>
            <a:ext cx="9215502" cy="2585323"/>
          </a:xfrm>
          <a:prstGeom prst="rect">
            <a:avLst/>
          </a:prstGeom>
          <a:noFill/>
          <a:ln w="9525">
            <a:noFill/>
            <a:miter lim="800000"/>
            <a:headEnd/>
            <a:tailEnd/>
          </a:ln>
        </p:spPr>
        <p:txBody>
          <a:bodyPr wrap="square">
            <a:spAutoFit/>
          </a:bodyPr>
          <a:lstStyle/>
          <a:p>
            <a:pPr marL="400050" indent="-400050"/>
            <a:r>
              <a:rPr lang="en-GB" sz="2000" dirty="0" smtClean="0">
                <a:latin typeface="Arial" pitchFamily="34" charset="0"/>
                <a:cs typeface="Arial" pitchFamily="34" charset="0"/>
              </a:rPr>
              <a:t>	Plot </a:t>
            </a:r>
            <a:r>
              <a:rPr lang="en-GB" sz="2000" dirty="0">
                <a:latin typeface="Arial" pitchFamily="34" charset="0"/>
                <a:cs typeface="Arial" pitchFamily="34" charset="0"/>
              </a:rPr>
              <a:t>selection of (same) </a:t>
            </a:r>
            <a:r>
              <a:rPr lang="en-GB" sz="2000" dirty="0" err="1">
                <a:latin typeface="Arial" pitchFamily="34" charset="0"/>
                <a:cs typeface="Arial" pitchFamily="34" charset="0"/>
              </a:rPr>
              <a:t>fieldlines</a:t>
            </a:r>
            <a:r>
              <a:rPr lang="en-GB" sz="2000" dirty="0">
                <a:latin typeface="Arial" pitchFamily="34" charset="0"/>
                <a:cs typeface="Arial" pitchFamily="34" charset="0"/>
              </a:rPr>
              <a:t> at different times.</a:t>
            </a:r>
          </a:p>
          <a:p>
            <a:pPr marL="400050" indent="-400050"/>
            <a:endParaRPr lang="en-GB" sz="2000" dirty="0">
              <a:latin typeface="Arial" pitchFamily="34" charset="0"/>
              <a:cs typeface="Arial" pitchFamily="34" charset="0"/>
            </a:endParaRPr>
          </a:p>
          <a:p>
            <a:pPr marL="400050" indent="-400050"/>
            <a:r>
              <a:rPr lang="en-GB" sz="2000" dirty="0" smtClean="0">
                <a:latin typeface="Arial" pitchFamily="34" charset="0"/>
                <a:cs typeface="Arial" pitchFamily="34" charset="0"/>
              </a:rPr>
              <a:t>	Change </a:t>
            </a:r>
            <a:r>
              <a:rPr lang="en-GB" sz="2000" dirty="0">
                <a:latin typeface="Arial" pitchFamily="34" charset="0"/>
                <a:cs typeface="Arial" pitchFamily="34" charset="0"/>
              </a:rPr>
              <a:t>in connectivity =&gt; </a:t>
            </a:r>
            <a:r>
              <a:rPr lang="en-GB" sz="2000" dirty="0" smtClean="0">
                <a:latin typeface="Arial" pitchFamily="34" charset="0"/>
                <a:cs typeface="Arial" pitchFamily="34" charset="0"/>
              </a:rPr>
              <a:t>red/blue </a:t>
            </a:r>
            <a:r>
              <a:rPr lang="en-GB" sz="2000" dirty="0" err="1">
                <a:latin typeface="Arial" pitchFamily="34" charset="0"/>
                <a:cs typeface="Arial" pitchFamily="34" charset="0"/>
              </a:rPr>
              <a:t>fieldline</a:t>
            </a:r>
            <a:r>
              <a:rPr lang="en-GB" sz="2000" dirty="0">
                <a:latin typeface="Arial" pitchFamily="34" charset="0"/>
                <a:cs typeface="Arial" pitchFamily="34" charset="0"/>
              </a:rPr>
              <a:t> cross (evolving) </a:t>
            </a:r>
            <a:r>
              <a:rPr lang="en-GB" sz="2000" dirty="0" err="1">
                <a:latin typeface="Arial" pitchFamily="34" charset="0"/>
                <a:cs typeface="Arial" pitchFamily="34" charset="0"/>
              </a:rPr>
              <a:t>separatrices</a:t>
            </a:r>
            <a:r>
              <a:rPr lang="en-GB" sz="2000" dirty="0">
                <a:latin typeface="Arial" pitchFamily="34" charset="0"/>
                <a:cs typeface="Arial" pitchFamily="34" charset="0"/>
              </a:rPr>
              <a:t>.</a:t>
            </a:r>
          </a:p>
          <a:p>
            <a:pPr marL="400050" indent="-400050"/>
            <a:endParaRPr lang="en-GB" sz="2000" dirty="0">
              <a:latin typeface="Arial" pitchFamily="34" charset="0"/>
              <a:cs typeface="Arial" pitchFamily="34" charset="0"/>
            </a:endParaRPr>
          </a:p>
          <a:p>
            <a:pPr marL="400050" indent="-400050"/>
            <a:r>
              <a:rPr lang="en-GB" sz="2000" dirty="0" smtClean="0">
                <a:latin typeface="Arial" pitchFamily="34" charset="0"/>
                <a:cs typeface="Arial" pitchFamily="34" charset="0"/>
              </a:rPr>
              <a:t>	We </a:t>
            </a:r>
            <a:r>
              <a:rPr lang="en-GB" sz="2000" dirty="0">
                <a:latin typeface="Arial" pitchFamily="34" charset="0"/>
                <a:cs typeface="Arial" pitchFamily="34" charset="0"/>
              </a:rPr>
              <a:t>have reflecting boundary </a:t>
            </a:r>
            <a:r>
              <a:rPr lang="en-GB" sz="2000" dirty="0" smtClean="0">
                <a:latin typeface="Arial" pitchFamily="34" charset="0"/>
                <a:cs typeface="Arial" pitchFamily="34" charset="0"/>
              </a:rPr>
              <a:t>conditions, and </a:t>
            </a:r>
            <a:r>
              <a:rPr lang="en-GB" sz="2200" i="1" dirty="0" err="1">
                <a:latin typeface="Times New Roman" pitchFamily="18" charset="0"/>
                <a:cs typeface="Times New Roman" pitchFamily="18" charset="0"/>
              </a:rPr>
              <a:t>A</a:t>
            </a:r>
            <a:r>
              <a:rPr lang="en-GB" sz="2200" i="1" baseline="-25000" dirty="0" err="1">
                <a:latin typeface="Times New Roman" pitchFamily="18" charset="0"/>
                <a:cs typeface="Times New Roman" pitchFamily="18" charset="0"/>
              </a:rPr>
              <a:t>z</a:t>
            </a:r>
            <a:r>
              <a:rPr lang="en-GB" sz="2000" dirty="0">
                <a:latin typeface="Arial" pitchFamily="34" charset="0"/>
                <a:cs typeface="Arial" pitchFamily="34" charset="0"/>
              </a:rPr>
              <a:t> on the boundaries </a:t>
            </a:r>
            <a:r>
              <a:rPr lang="en-GB" sz="2000" dirty="0" smtClean="0">
                <a:latin typeface="Arial" pitchFamily="34" charset="0"/>
                <a:cs typeface="Arial" pitchFamily="34" charset="0"/>
              </a:rPr>
              <a:t>does not </a:t>
            </a:r>
            <a:r>
              <a:rPr lang="en-GB" sz="2000" dirty="0">
                <a:latin typeface="Arial" pitchFamily="34" charset="0"/>
                <a:cs typeface="Arial" pitchFamily="34" charset="0"/>
              </a:rPr>
              <a:t>change </a:t>
            </a:r>
            <a:r>
              <a:rPr lang="en-GB" sz="2000" dirty="0" smtClean="0">
                <a:latin typeface="Arial" pitchFamily="34" charset="0"/>
                <a:cs typeface="Arial" pitchFamily="34" charset="0"/>
              </a:rPr>
              <a:t>with time</a:t>
            </a:r>
            <a:r>
              <a:rPr lang="en-GB" sz="2000" dirty="0">
                <a:latin typeface="Arial" pitchFamily="34" charset="0"/>
                <a:cs typeface="Arial" pitchFamily="34" charset="0"/>
              </a:rPr>
              <a:t>, we can be confident we are always plotting</a:t>
            </a:r>
          </a:p>
          <a:p>
            <a:pPr marL="400050" indent="-400050"/>
            <a:r>
              <a:rPr lang="en-GB" sz="2000" dirty="0" smtClean="0">
                <a:latin typeface="Arial" pitchFamily="34" charset="0"/>
                <a:cs typeface="Arial" pitchFamily="34" charset="0"/>
              </a:rPr>
              <a:t>	the </a:t>
            </a:r>
            <a:r>
              <a:rPr lang="en-GB" sz="2000" dirty="0">
                <a:latin typeface="Arial" pitchFamily="34" charset="0"/>
                <a:cs typeface="Arial" pitchFamily="34" charset="0"/>
              </a:rPr>
              <a:t>same </a:t>
            </a:r>
            <a:r>
              <a:rPr lang="en-GB" sz="2000" dirty="0" err="1">
                <a:latin typeface="Arial" pitchFamily="34" charset="0"/>
                <a:cs typeface="Arial" pitchFamily="34" charset="0"/>
              </a:rPr>
              <a:t>fieldlines</a:t>
            </a:r>
            <a:r>
              <a:rPr lang="en-GB" sz="2000" dirty="0">
                <a:latin typeface="Arial" pitchFamily="34" charset="0"/>
                <a:cs typeface="Arial" pitchFamily="34" charset="0"/>
              </a:rPr>
              <a:t>.  </a:t>
            </a:r>
          </a:p>
          <a:p>
            <a:pPr marL="400050" indent="-400050"/>
            <a:endParaRPr lang="en-GB" sz="2000" dirty="0">
              <a:latin typeface="Arial" pitchFamily="34" charset="0"/>
              <a:cs typeface="Arial" pitchFamily="34" charset="0"/>
            </a:endParaRPr>
          </a:p>
        </p:txBody>
      </p:sp>
      <p:sp>
        <p:nvSpPr>
          <p:cNvPr id="8" name="Rectangle 2"/>
          <p:cNvSpPr txBox="1">
            <a:spLocks noChangeArrowheads="1"/>
          </p:cNvSpPr>
          <p:nvPr/>
        </p:nvSpPr>
        <p:spPr bwMode="auto">
          <a:xfrm>
            <a:off x="500034" y="-16"/>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500" b="0" i="0" u="none" strike="noStrike" kern="1200" cap="none" spc="0" normalizeH="0" baseline="0" noProof="0" dirty="0" smtClean="0">
                <a:ln>
                  <a:noFill/>
                </a:ln>
                <a:solidFill>
                  <a:srgbClr val="FE0000"/>
                </a:solidFill>
                <a:effectLst/>
                <a:uLnTx/>
                <a:uFillTx/>
                <a:latin typeface="Arial" charset="0"/>
                <a:ea typeface="+mj-ea"/>
                <a:cs typeface="+mj-cs"/>
              </a:rPr>
              <a:t>Qualitative Evidence</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GB" sz="2500" dirty="0" smtClean="0">
                <a:latin typeface="Arial" charset="0"/>
              </a:rPr>
              <a:t>Introduction:</a:t>
            </a:r>
            <a:r>
              <a:rPr lang="en-GB" sz="2500" dirty="0" smtClean="0">
                <a:solidFill>
                  <a:srgbClr val="FF0000"/>
                </a:solidFill>
                <a:latin typeface="Arial" charset="0"/>
              </a:rPr>
              <a:t> Reconnection</a:t>
            </a:r>
          </a:p>
        </p:txBody>
      </p:sp>
      <p:sp>
        <p:nvSpPr>
          <p:cNvPr id="24580" name="TextBox 12"/>
          <p:cNvSpPr txBox="1">
            <a:spLocks noChangeArrowheads="1"/>
          </p:cNvSpPr>
          <p:nvPr/>
        </p:nvSpPr>
        <p:spPr bwMode="auto">
          <a:xfrm>
            <a:off x="357158" y="3550414"/>
            <a:ext cx="8215370" cy="4093428"/>
          </a:xfrm>
          <a:prstGeom prst="rect">
            <a:avLst/>
          </a:prstGeom>
          <a:noFill/>
          <a:ln w="9525">
            <a:noFill/>
            <a:miter lim="800000"/>
            <a:headEnd/>
            <a:tailEnd/>
          </a:ln>
        </p:spPr>
        <p:txBody>
          <a:bodyPr wrap="square">
            <a:spAutoFit/>
          </a:bodyPr>
          <a:lstStyle/>
          <a:p>
            <a:pPr lvl="2">
              <a:buFont typeface="Wingdings" pitchFamily="2" charset="2"/>
              <a:buChar char="Ø"/>
            </a:pPr>
            <a:endParaRPr lang="en-GB" sz="2000" dirty="0" smtClean="0">
              <a:latin typeface="Arial" pitchFamily="34" charset="0"/>
              <a:cs typeface="Arial" pitchFamily="34" charset="0"/>
            </a:endParaRPr>
          </a:p>
          <a:p>
            <a:pPr marL="108000" lvl="2">
              <a:buSzPct val="140000"/>
              <a:buFont typeface="Arial" pitchFamily="34" charset="0"/>
              <a:buChar char="•"/>
            </a:pPr>
            <a:r>
              <a:rPr lang="en-GB" sz="2000" dirty="0" smtClean="0">
                <a:latin typeface="Arial" pitchFamily="34" charset="0"/>
                <a:cs typeface="Arial" pitchFamily="34" charset="0"/>
              </a:rPr>
              <a:t>  In 2D, reconnection can </a:t>
            </a:r>
            <a:r>
              <a:rPr lang="en-GB" sz="2000" u="sng" dirty="0" smtClean="0">
                <a:latin typeface="Arial" pitchFamily="34" charset="0"/>
                <a:cs typeface="Arial" pitchFamily="34" charset="0"/>
              </a:rPr>
              <a:t>only</a:t>
            </a:r>
            <a:r>
              <a:rPr lang="en-GB" sz="2000" dirty="0" smtClean="0">
                <a:latin typeface="Arial" pitchFamily="34" charset="0"/>
                <a:cs typeface="Arial" pitchFamily="34" charset="0"/>
              </a:rPr>
              <a:t> occur at X-points (X-points are localised breakdown of the frozen-field condition)</a:t>
            </a:r>
          </a:p>
          <a:p>
            <a:pPr marL="108000" lvl="2">
              <a:buSzPct val="140000"/>
              <a:buFont typeface="Arial" pitchFamily="34" charset="0"/>
              <a:buChar char="•"/>
            </a:pPr>
            <a:endParaRPr lang="en-GB" sz="2000" dirty="0" smtClean="0">
              <a:latin typeface="Arial" pitchFamily="34" charset="0"/>
              <a:cs typeface="Arial" pitchFamily="34" charset="0"/>
            </a:endParaRPr>
          </a:p>
          <a:p>
            <a:pPr marL="108000" lvl="2">
              <a:buSzPct val="140000"/>
              <a:buFont typeface="Arial" pitchFamily="34" charset="0"/>
              <a:buChar char="•"/>
            </a:pPr>
            <a:r>
              <a:rPr lang="en-GB" sz="2000" dirty="0" smtClean="0">
                <a:latin typeface="Arial" pitchFamily="34" charset="0"/>
                <a:cs typeface="Arial" pitchFamily="34" charset="0"/>
              </a:rPr>
              <a:t>  X-point collapses to a singular current sheet</a:t>
            </a:r>
          </a:p>
          <a:p>
            <a:pPr marL="108000">
              <a:buSzPct val="140000"/>
              <a:buFont typeface="Arial" pitchFamily="34" charset="0"/>
              <a:buChar char="•"/>
            </a:pPr>
            <a:endParaRPr lang="en-GB" sz="2000" b="1" dirty="0" smtClean="0">
              <a:latin typeface="Arial" pitchFamily="34" charset="0"/>
              <a:cs typeface="Arial" pitchFamily="34" charset="0"/>
            </a:endParaRPr>
          </a:p>
          <a:p>
            <a:pPr marL="108000">
              <a:buSzPct val="140000"/>
              <a:buFont typeface="Arial" pitchFamily="34" charset="0"/>
              <a:buChar char="•"/>
            </a:pPr>
            <a:r>
              <a:rPr lang="en-GB" sz="2000" b="1" dirty="0" smtClean="0">
                <a:latin typeface="Arial" pitchFamily="34" charset="0"/>
                <a:cs typeface="Arial" pitchFamily="34" charset="0"/>
              </a:rPr>
              <a:t>  Current very large </a:t>
            </a:r>
            <a:r>
              <a:rPr lang="en-US" sz="2000" b="1" dirty="0" smtClean="0">
                <a:latin typeface="Arial" pitchFamily="34" charset="0"/>
                <a:cs typeface="Arial" pitchFamily="34" charset="0"/>
              </a:rPr>
              <a:t>=&gt;</a:t>
            </a:r>
            <a:r>
              <a:rPr lang="en-US" sz="2000" dirty="0" smtClean="0">
                <a:latin typeface="Arial" pitchFamily="34" charset="0"/>
                <a:cs typeface="Arial" pitchFamily="34" charset="0"/>
              </a:rPr>
              <a:t> ohmic heating</a:t>
            </a:r>
            <a:endParaRPr lang="en-GB" sz="2000" dirty="0" smtClean="0">
              <a:latin typeface="Arial" pitchFamily="34" charset="0"/>
              <a:cs typeface="Arial" pitchFamily="34" charset="0"/>
            </a:endParaRPr>
          </a:p>
          <a:p>
            <a:pPr marL="108000">
              <a:buFont typeface="Arial" pitchFamily="34" charset="0"/>
              <a:buChar char="•"/>
            </a:pPr>
            <a:endParaRPr lang="en-GB" sz="2000" dirty="0" smtClean="0">
              <a:latin typeface="Arial" pitchFamily="34" charset="0"/>
              <a:cs typeface="Arial" pitchFamily="34" charset="0"/>
            </a:endParaRPr>
          </a:p>
          <a:p>
            <a:pPr marL="108000">
              <a:buFont typeface="Arial" pitchFamily="34" charset="0"/>
              <a:buChar char="•"/>
            </a:pPr>
            <a:r>
              <a:rPr lang="en-GB" sz="2000" dirty="0" smtClean="0">
                <a:latin typeface="Arial" pitchFamily="34" charset="0"/>
                <a:cs typeface="Arial" pitchFamily="34" charset="0"/>
              </a:rPr>
              <a:t>  (Ohmic) dissipation allows field-lines to break =&gt; change connectivity and diffuse through plasma</a:t>
            </a:r>
          </a:p>
          <a:p>
            <a:pPr lvl="2">
              <a:buFont typeface="Wingdings" pitchFamily="2" charset="2"/>
              <a:buChar char="Ø"/>
            </a:pPr>
            <a:endParaRPr lang="en-GB" sz="2000" dirty="0" smtClean="0">
              <a:latin typeface="Arial" pitchFamily="34" charset="0"/>
              <a:cs typeface="Arial" pitchFamily="34" charset="0"/>
            </a:endParaRPr>
          </a:p>
          <a:p>
            <a:pPr lvl="2"/>
            <a:endParaRPr lang="en-GB" sz="2000" dirty="0" smtClean="0">
              <a:latin typeface="Arial" pitchFamily="34" charset="0"/>
              <a:cs typeface="Arial" pitchFamily="34" charset="0"/>
            </a:endParaRPr>
          </a:p>
          <a:p>
            <a:pPr indent="-400050"/>
            <a:endParaRPr lang="en-GB" sz="2000" dirty="0">
              <a:latin typeface="Arial" pitchFamily="34" charset="0"/>
              <a:cs typeface="Arial" pitchFamily="34" charset="0"/>
            </a:endParaRPr>
          </a:p>
        </p:txBody>
      </p:sp>
      <p:pic>
        <p:nvPicPr>
          <p:cNvPr id="6" name="Picture 4"/>
          <p:cNvPicPr>
            <a:picLocks noChangeAspect="1" noChangeArrowheads="1"/>
          </p:cNvPicPr>
          <p:nvPr/>
        </p:nvPicPr>
        <p:blipFill>
          <a:blip r:embed="rId2"/>
          <a:srcRect/>
          <a:stretch>
            <a:fillRect/>
          </a:stretch>
        </p:blipFill>
        <p:spPr bwMode="auto">
          <a:xfrm>
            <a:off x="1000100" y="1272860"/>
            <a:ext cx="6686568" cy="2227578"/>
          </a:xfrm>
          <a:prstGeom prst="rect">
            <a:avLst/>
          </a:prstGeom>
          <a:noFill/>
        </p:spPr>
      </p:pic>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6" descr="J0.jpg"/>
          <p:cNvPicPr>
            <a:picLocks noChangeAspect="1"/>
          </p:cNvPicPr>
          <p:nvPr/>
        </p:nvPicPr>
        <p:blipFill>
          <a:blip r:embed="rId2"/>
          <a:srcRect/>
          <a:stretch>
            <a:fillRect/>
          </a:stretch>
        </p:blipFill>
        <p:spPr bwMode="auto">
          <a:xfrm>
            <a:off x="0" y="0"/>
            <a:ext cx="8999538" cy="64277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1" descr="J40.jpg"/>
          <p:cNvPicPr>
            <a:picLocks noChangeAspect="1"/>
          </p:cNvPicPr>
          <p:nvPr/>
        </p:nvPicPr>
        <p:blipFill>
          <a:blip r:embed="rId2"/>
          <a:srcRect/>
          <a:stretch>
            <a:fillRect/>
          </a:stretch>
        </p:blipFill>
        <p:spPr bwMode="auto">
          <a:xfrm>
            <a:off x="0" y="0"/>
            <a:ext cx="8999538" cy="64277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1" descr="J80.jpg"/>
          <p:cNvPicPr>
            <a:picLocks noChangeAspect="1"/>
          </p:cNvPicPr>
          <p:nvPr/>
        </p:nvPicPr>
        <p:blipFill>
          <a:blip r:embed="rId2"/>
          <a:srcRect/>
          <a:stretch>
            <a:fillRect/>
          </a:stretch>
        </p:blipFill>
        <p:spPr bwMode="auto">
          <a:xfrm>
            <a:off x="0" y="0"/>
            <a:ext cx="8999538" cy="64277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1" descr="J600.jpg"/>
          <p:cNvPicPr>
            <a:picLocks noChangeAspect="1"/>
          </p:cNvPicPr>
          <p:nvPr/>
        </p:nvPicPr>
        <p:blipFill>
          <a:blip r:embed="rId2"/>
          <a:srcRect/>
          <a:stretch>
            <a:fillRect/>
          </a:stretch>
        </p:blipFill>
        <p:spPr bwMode="auto">
          <a:xfrm>
            <a:off x="0" y="0"/>
            <a:ext cx="8999538" cy="64277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TextBox 12"/>
          <p:cNvSpPr txBox="1">
            <a:spLocks noChangeArrowheads="1"/>
          </p:cNvSpPr>
          <p:nvPr/>
        </p:nvSpPr>
        <p:spPr bwMode="auto">
          <a:xfrm>
            <a:off x="214313" y="1214438"/>
            <a:ext cx="9144000" cy="1046440"/>
          </a:xfrm>
          <a:prstGeom prst="rect">
            <a:avLst/>
          </a:prstGeom>
          <a:noFill/>
          <a:ln w="9525">
            <a:noFill/>
            <a:miter lim="800000"/>
            <a:headEnd/>
            <a:tailEnd/>
          </a:ln>
        </p:spPr>
        <p:txBody>
          <a:bodyPr>
            <a:spAutoFit/>
          </a:bodyPr>
          <a:lstStyle/>
          <a:p>
            <a:pPr marL="400050" indent="-400050"/>
            <a:r>
              <a:rPr lang="en-GB" sz="2000" dirty="0">
                <a:latin typeface="Arial" pitchFamily="34" charset="0"/>
                <a:cs typeface="Arial" pitchFamily="34" charset="0"/>
              </a:rPr>
              <a:t>Plot time evolution of </a:t>
            </a:r>
            <a:r>
              <a:rPr lang="en-GB" sz="2200" i="1" dirty="0" err="1">
                <a:latin typeface="Times New Roman" pitchFamily="18" charset="0"/>
                <a:cs typeface="Times New Roman" pitchFamily="18" charset="0"/>
              </a:rPr>
              <a:t>A</a:t>
            </a:r>
            <a:r>
              <a:rPr lang="en-GB" sz="2200" i="1" baseline="-25000" dirty="0" err="1">
                <a:latin typeface="Times New Roman" pitchFamily="18" charset="0"/>
                <a:cs typeface="Times New Roman" pitchFamily="18" charset="0"/>
              </a:rPr>
              <a:t>z</a:t>
            </a:r>
            <a:r>
              <a:rPr lang="en-GB" sz="2000" i="1" baseline="-25000" dirty="0">
                <a:latin typeface="Arial" pitchFamily="34" charset="0"/>
                <a:cs typeface="Arial" pitchFamily="34" charset="0"/>
              </a:rPr>
              <a:t> </a:t>
            </a:r>
            <a:r>
              <a:rPr lang="en-GB" sz="2000" i="1" dirty="0">
                <a:latin typeface="Arial" pitchFamily="34" charset="0"/>
                <a:cs typeface="Arial" pitchFamily="34" charset="0"/>
              </a:rPr>
              <a:t>(0,0)</a:t>
            </a:r>
          </a:p>
          <a:p>
            <a:pPr marL="400050" indent="-400050"/>
            <a:r>
              <a:rPr lang="en-GB" sz="2000" dirty="0">
                <a:latin typeface="Arial" pitchFamily="34" charset="0"/>
                <a:cs typeface="Arial" pitchFamily="34" charset="0"/>
              </a:rPr>
              <a:t>Changes in the vector potential at the origin indicate changes in connectivity.</a:t>
            </a:r>
          </a:p>
          <a:p>
            <a:pPr marL="400050" indent="-400050"/>
            <a:endParaRPr lang="en-GB" sz="2000" dirty="0">
              <a:latin typeface="Arial" pitchFamily="34" charset="0"/>
              <a:cs typeface="Arial" pitchFamily="34" charset="0"/>
            </a:endParaRPr>
          </a:p>
        </p:txBody>
      </p:sp>
      <p:pic>
        <p:nvPicPr>
          <p:cNvPr id="137220" name="Picture 3" descr="13a.jpg"/>
          <p:cNvPicPr>
            <a:picLocks noChangeAspect="1"/>
          </p:cNvPicPr>
          <p:nvPr/>
        </p:nvPicPr>
        <p:blipFill>
          <a:blip r:embed="rId2"/>
          <a:srcRect/>
          <a:stretch>
            <a:fillRect/>
          </a:stretch>
        </p:blipFill>
        <p:spPr bwMode="auto">
          <a:xfrm>
            <a:off x="1357313" y="2249488"/>
            <a:ext cx="6400800" cy="4572000"/>
          </a:xfrm>
          <a:prstGeom prst="rect">
            <a:avLst/>
          </a:prstGeom>
          <a:noFill/>
          <a:ln w="9525">
            <a:noFill/>
            <a:miter lim="800000"/>
            <a:headEnd/>
            <a:tailEnd/>
          </a:ln>
        </p:spPr>
      </p:pic>
      <p:sp>
        <p:nvSpPr>
          <p:cNvPr id="5" name="Rectangle 2"/>
          <p:cNvSpPr txBox="1">
            <a:spLocks noChangeArrowheads="1"/>
          </p:cNvSpPr>
          <p:nvPr/>
        </p:nvSpPr>
        <p:spPr bwMode="auto">
          <a:xfrm>
            <a:off x="500034" y="-16"/>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500" b="0" i="0" u="none" strike="noStrike" kern="1200" cap="none" spc="0" normalizeH="0" baseline="0" noProof="0" dirty="0" smtClean="0">
                <a:ln>
                  <a:noFill/>
                </a:ln>
                <a:solidFill>
                  <a:srgbClr val="FE0000"/>
                </a:solidFill>
                <a:effectLst/>
                <a:uLnTx/>
                <a:uFillTx/>
                <a:latin typeface="Arial" charset="0"/>
                <a:ea typeface="+mj-ea"/>
                <a:cs typeface="+mj-cs"/>
              </a:rPr>
              <a:t>Quantitative Evidence</a:t>
            </a: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4" name="Picture 3" descr="13a.jpg"/>
          <p:cNvPicPr>
            <a:picLocks noChangeAspect="1"/>
          </p:cNvPicPr>
          <p:nvPr/>
        </p:nvPicPr>
        <p:blipFill>
          <a:blip r:embed="rId3"/>
          <a:srcRect/>
          <a:stretch>
            <a:fillRect/>
          </a:stretch>
        </p:blipFill>
        <p:spPr bwMode="auto">
          <a:xfrm>
            <a:off x="4500563" y="3527425"/>
            <a:ext cx="4662487" cy="3330575"/>
          </a:xfrm>
          <a:prstGeom prst="rect">
            <a:avLst/>
          </a:prstGeom>
          <a:noFill/>
          <a:ln w="9525">
            <a:noFill/>
            <a:miter lim="800000"/>
            <a:headEnd/>
            <a:tailEnd/>
          </a:ln>
        </p:spPr>
      </p:pic>
      <p:sp>
        <p:nvSpPr>
          <p:cNvPr id="15366" name="TextBox 12"/>
          <p:cNvSpPr txBox="1">
            <a:spLocks noChangeArrowheads="1"/>
          </p:cNvSpPr>
          <p:nvPr/>
        </p:nvSpPr>
        <p:spPr bwMode="auto">
          <a:xfrm>
            <a:off x="-32" y="1214438"/>
            <a:ext cx="8358188" cy="5324535"/>
          </a:xfrm>
          <a:prstGeom prst="rect">
            <a:avLst/>
          </a:prstGeom>
          <a:noFill/>
          <a:ln w="9525">
            <a:noFill/>
            <a:miter lim="800000"/>
            <a:headEnd/>
            <a:tailEnd/>
          </a:ln>
        </p:spPr>
        <p:txBody>
          <a:bodyPr>
            <a:spAutoFit/>
          </a:bodyPr>
          <a:lstStyle/>
          <a:p>
            <a:pPr marL="400050" indent="-400050"/>
            <a:r>
              <a:rPr lang="en-GB" sz="2000" dirty="0">
                <a:latin typeface="Arial" pitchFamily="34" charset="0"/>
                <a:cs typeface="Arial" pitchFamily="34" charset="0"/>
              </a:rPr>
              <a:t>	Before </a:t>
            </a:r>
            <a:r>
              <a:rPr lang="en-GB" sz="2000" i="1" dirty="0">
                <a:latin typeface="Arial" pitchFamily="34" charset="0"/>
                <a:cs typeface="Arial" pitchFamily="34" charset="0"/>
              </a:rPr>
              <a:t>t=2.6,</a:t>
            </a:r>
            <a:r>
              <a:rPr lang="en-GB" sz="2000" dirty="0">
                <a:latin typeface="Arial" pitchFamily="34" charset="0"/>
                <a:cs typeface="Arial" pitchFamily="34" charset="0"/>
              </a:rPr>
              <a:t> no change</a:t>
            </a:r>
          </a:p>
          <a:p>
            <a:pPr marL="400050" indent="-400050"/>
            <a:r>
              <a:rPr lang="en-GB" sz="2000" dirty="0">
                <a:latin typeface="Arial" pitchFamily="34" charset="0"/>
                <a:cs typeface="Arial" pitchFamily="34" charset="0"/>
              </a:rPr>
              <a:t>	After this, oscillates and displays clear downwards trend,</a:t>
            </a:r>
          </a:p>
          <a:p>
            <a:pPr marL="400050" indent="-400050"/>
            <a:r>
              <a:rPr lang="en-GB" sz="2000" dirty="0">
                <a:latin typeface="Arial" pitchFamily="34" charset="0"/>
                <a:cs typeface="Arial" pitchFamily="34" charset="0"/>
              </a:rPr>
              <a:t>	Tends to straight line:</a:t>
            </a:r>
          </a:p>
          <a:p>
            <a:pPr marL="400050" indent="-400050"/>
            <a:endParaRPr lang="en-GB" sz="2000" dirty="0">
              <a:latin typeface="Arial" pitchFamily="34" charset="0"/>
              <a:cs typeface="Arial" pitchFamily="34" charset="0"/>
            </a:endParaRPr>
          </a:p>
          <a:p>
            <a:pPr marL="400050" indent="-400050"/>
            <a:r>
              <a:rPr lang="en-GB" sz="2000" dirty="0">
                <a:latin typeface="Arial" pitchFamily="34" charset="0"/>
                <a:cs typeface="Arial" pitchFamily="34" charset="0"/>
              </a:rPr>
              <a:t>	This straight line is associated with the (final) current density remaining in the system:</a:t>
            </a:r>
          </a:p>
          <a:p>
            <a:pPr marL="400050" indent="-400050"/>
            <a:endParaRPr lang="en-GB" sz="2000" dirty="0">
              <a:latin typeface="Arial" pitchFamily="34" charset="0"/>
              <a:cs typeface="Arial" pitchFamily="34" charset="0"/>
            </a:endParaRPr>
          </a:p>
          <a:p>
            <a:pPr marL="400050" indent="-400050"/>
            <a:r>
              <a:rPr lang="en-GB" sz="2000" dirty="0">
                <a:latin typeface="Arial" pitchFamily="34" charset="0"/>
                <a:cs typeface="Arial" pitchFamily="34" charset="0"/>
              </a:rPr>
              <a:t>	</a:t>
            </a:r>
          </a:p>
          <a:p>
            <a:pPr marL="400050" indent="-400050"/>
            <a:r>
              <a:rPr lang="en-GB" sz="2000" dirty="0">
                <a:latin typeface="Arial" pitchFamily="34" charset="0"/>
                <a:cs typeface="Arial" pitchFamily="34" charset="0"/>
              </a:rPr>
              <a:t>	Hence, if our final state </a:t>
            </a:r>
            <a:r>
              <a:rPr lang="en-GB" sz="2000" dirty="0" smtClean="0">
                <a:latin typeface="Arial" pitchFamily="34" charset="0"/>
                <a:cs typeface="Arial" pitchFamily="34" charset="0"/>
              </a:rPr>
              <a:t>contains</a:t>
            </a:r>
          </a:p>
          <a:p>
            <a:pPr marL="400050" indent="-400050"/>
            <a:r>
              <a:rPr lang="en-GB" sz="2000" dirty="0" smtClean="0">
                <a:latin typeface="Arial" pitchFamily="34" charset="0"/>
                <a:cs typeface="Arial" pitchFamily="34" charset="0"/>
              </a:rPr>
              <a:t>	constant</a:t>
            </a:r>
            <a:r>
              <a:rPr lang="en-GB" sz="2000" dirty="0">
                <a:latin typeface="Arial" pitchFamily="34" charset="0"/>
                <a:cs typeface="Arial" pitchFamily="34" charset="0"/>
              </a:rPr>
              <a:t> </a:t>
            </a:r>
            <a:r>
              <a:rPr lang="en-GB" sz="2000" dirty="0" smtClean="0">
                <a:latin typeface="Arial" pitchFamily="34" charset="0"/>
                <a:cs typeface="Arial" pitchFamily="34" charset="0"/>
              </a:rPr>
              <a:t>current </a:t>
            </a:r>
            <a:r>
              <a:rPr lang="en-GB" sz="2000" dirty="0">
                <a:latin typeface="Arial" pitchFamily="34" charset="0"/>
                <a:cs typeface="Arial" pitchFamily="34" charset="0"/>
              </a:rPr>
              <a:t>density, then </a:t>
            </a:r>
            <a:r>
              <a:rPr lang="en-GB" sz="2000" dirty="0" smtClean="0">
                <a:latin typeface="Arial" pitchFamily="34" charset="0"/>
                <a:cs typeface="Arial" pitchFamily="34" charset="0"/>
              </a:rPr>
              <a:t>we</a:t>
            </a:r>
          </a:p>
          <a:p>
            <a:pPr marL="400050" indent="-400050"/>
            <a:r>
              <a:rPr lang="en-GB" sz="2000" dirty="0" smtClean="0">
                <a:latin typeface="Arial" pitchFamily="34" charset="0"/>
                <a:cs typeface="Arial" pitchFamily="34" charset="0"/>
              </a:rPr>
              <a:t>	expect </a:t>
            </a:r>
            <a:r>
              <a:rPr lang="en-GB" sz="2200" i="1" dirty="0" err="1" smtClean="0">
                <a:latin typeface="Times New Roman" pitchFamily="18" charset="0"/>
                <a:cs typeface="Times New Roman" pitchFamily="18" charset="0"/>
              </a:rPr>
              <a:t>A</a:t>
            </a:r>
            <a:r>
              <a:rPr lang="en-GB" sz="2200" i="1" baseline="-25000" dirty="0" err="1" smtClean="0">
                <a:latin typeface="Times New Roman" pitchFamily="18" charset="0"/>
                <a:cs typeface="Times New Roman" pitchFamily="18" charset="0"/>
              </a:rPr>
              <a:t>z</a:t>
            </a:r>
            <a:r>
              <a:rPr lang="en-GB" sz="2000" i="1" dirty="0">
                <a:latin typeface="Arial" pitchFamily="34" charset="0"/>
                <a:cs typeface="Arial" pitchFamily="34" charset="0"/>
              </a:rPr>
              <a:t> </a:t>
            </a:r>
            <a:r>
              <a:rPr lang="en-GB" sz="2000" dirty="0" smtClean="0">
                <a:latin typeface="Arial" pitchFamily="34" charset="0"/>
                <a:cs typeface="Arial" pitchFamily="34" charset="0"/>
              </a:rPr>
              <a:t>to </a:t>
            </a:r>
            <a:r>
              <a:rPr lang="en-GB" sz="2000" dirty="0">
                <a:latin typeface="Arial" pitchFamily="34" charset="0"/>
                <a:cs typeface="Arial" pitchFamily="34" charset="0"/>
              </a:rPr>
              <a:t>change linearly in time.</a:t>
            </a:r>
          </a:p>
          <a:p>
            <a:pPr marL="400050" indent="-400050"/>
            <a:endParaRPr lang="en-GB" sz="2000" dirty="0">
              <a:latin typeface="Arial" pitchFamily="34" charset="0"/>
              <a:cs typeface="Arial" pitchFamily="34" charset="0"/>
            </a:endParaRPr>
          </a:p>
          <a:p>
            <a:pPr marL="400050" indent="-400050"/>
            <a:r>
              <a:rPr lang="en-GB" sz="2000" dirty="0">
                <a:latin typeface="Arial" pitchFamily="34" charset="0"/>
                <a:cs typeface="Arial" pitchFamily="34" charset="0"/>
              </a:rPr>
              <a:t>	Integrating and comparing to the</a:t>
            </a:r>
          </a:p>
          <a:p>
            <a:pPr marL="400050" indent="-400050"/>
            <a:r>
              <a:rPr lang="en-GB" sz="2000" dirty="0">
                <a:latin typeface="Arial" pitchFamily="34" charset="0"/>
                <a:cs typeface="Arial" pitchFamily="34" charset="0"/>
              </a:rPr>
              <a:t>	</a:t>
            </a:r>
            <a:r>
              <a:rPr lang="en-GB" sz="2000" dirty="0" smtClean="0">
                <a:latin typeface="Arial" pitchFamily="34" charset="0"/>
                <a:cs typeface="Arial" pitchFamily="34" charset="0"/>
              </a:rPr>
              <a:t>straight </a:t>
            </a:r>
            <a:r>
              <a:rPr lang="en-GB" sz="2000" dirty="0">
                <a:latin typeface="Arial" pitchFamily="34" charset="0"/>
                <a:cs typeface="Arial" pitchFamily="34" charset="0"/>
              </a:rPr>
              <a:t>line gives final </a:t>
            </a:r>
            <a:r>
              <a:rPr lang="en-GB" sz="2000" dirty="0" smtClean="0">
                <a:latin typeface="Arial" pitchFamily="34" charset="0"/>
                <a:cs typeface="Arial" pitchFamily="34" charset="0"/>
              </a:rPr>
              <a:t>current</a:t>
            </a:r>
          </a:p>
          <a:p>
            <a:pPr marL="400050" indent="-400050"/>
            <a:r>
              <a:rPr lang="en-GB" sz="2000" dirty="0" smtClean="0">
                <a:latin typeface="Arial" pitchFamily="34" charset="0"/>
                <a:cs typeface="Arial" pitchFamily="34" charset="0"/>
              </a:rPr>
              <a:t>	density</a:t>
            </a:r>
            <a:r>
              <a:rPr lang="en-GB" sz="2000" dirty="0">
                <a:latin typeface="Arial" pitchFamily="34" charset="0"/>
                <a:cs typeface="Arial" pitchFamily="34" charset="0"/>
              </a:rPr>
              <a:t> </a:t>
            </a:r>
            <a:r>
              <a:rPr lang="en-GB" sz="2000" dirty="0" smtClean="0">
                <a:latin typeface="Arial" pitchFamily="34" charset="0"/>
                <a:cs typeface="Arial" pitchFamily="34" charset="0"/>
              </a:rPr>
              <a:t>of </a:t>
            </a:r>
            <a:r>
              <a:rPr lang="en-GB" sz="2000" dirty="0">
                <a:latin typeface="Arial" pitchFamily="34" charset="0"/>
                <a:cs typeface="Arial" pitchFamily="34" charset="0"/>
              </a:rPr>
              <a:t>0.8615, in </a:t>
            </a:r>
            <a:r>
              <a:rPr lang="en-GB" sz="2000" dirty="0" smtClean="0">
                <a:latin typeface="Arial" pitchFamily="34" charset="0"/>
                <a:cs typeface="Arial" pitchFamily="34" charset="0"/>
              </a:rPr>
              <a:t>agreement</a:t>
            </a:r>
          </a:p>
          <a:p>
            <a:pPr marL="400050" indent="-400050"/>
            <a:r>
              <a:rPr lang="en-GB" sz="2000" dirty="0" smtClean="0">
                <a:latin typeface="Arial" pitchFamily="34" charset="0"/>
                <a:cs typeface="Arial" pitchFamily="34" charset="0"/>
              </a:rPr>
              <a:t>	with </a:t>
            </a:r>
            <a:r>
              <a:rPr lang="en-GB" sz="2000" dirty="0">
                <a:latin typeface="Arial" pitchFamily="34" charset="0"/>
                <a:cs typeface="Arial" pitchFamily="34" charset="0"/>
              </a:rPr>
              <a:t>current.</a:t>
            </a:r>
          </a:p>
          <a:p>
            <a:pPr marL="400050" indent="-400050"/>
            <a:endParaRPr lang="en-GB" sz="2000" dirty="0">
              <a:latin typeface="Arial" pitchFamily="34" charset="0"/>
              <a:cs typeface="Arial" pitchFamily="34" charset="0"/>
            </a:endParaRPr>
          </a:p>
        </p:txBody>
      </p:sp>
      <p:graphicFrame>
        <p:nvGraphicFramePr>
          <p:cNvPr id="15362" name="Object 2"/>
          <p:cNvGraphicFramePr>
            <a:graphicFrameLocks noChangeAspect="1"/>
          </p:cNvGraphicFramePr>
          <p:nvPr/>
        </p:nvGraphicFramePr>
        <p:xfrm>
          <a:off x="2978378" y="1869721"/>
          <a:ext cx="3357562" cy="428625"/>
        </p:xfrm>
        <a:graphic>
          <a:graphicData uri="http://schemas.openxmlformats.org/presentationml/2006/ole">
            <p:oleObj spid="_x0000_s96258" name="Equation" r:id="rId4" imgW="1790640" imgH="228600" progId="Equation.3">
              <p:embed/>
            </p:oleObj>
          </a:graphicData>
        </a:graphic>
      </p:graphicFrame>
      <p:graphicFrame>
        <p:nvGraphicFramePr>
          <p:cNvPr id="15363" name="Object 3"/>
          <p:cNvGraphicFramePr>
            <a:graphicFrameLocks noChangeAspect="1"/>
          </p:cNvGraphicFramePr>
          <p:nvPr/>
        </p:nvGraphicFramePr>
        <p:xfrm>
          <a:off x="3357573" y="2845139"/>
          <a:ext cx="2786063" cy="763587"/>
        </p:xfrm>
        <a:graphic>
          <a:graphicData uri="http://schemas.openxmlformats.org/presentationml/2006/ole">
            <p:oleObj spid="_x0000_s96259" name="Equation" r:id="rId5" imgW="1574640" imgH="431640" progId="Equation.3">
              <p:embed/>
            </p:oleObj>
          </a:graphicData>
        </a:graphic>
      </p:graphicFrame>
      <p:sp>
        <p:nvSpPr>
          <p:cNvPr id="8" name="Rectangle 2"/>
          <p:cNvSpPr txBox="1">
            <a:spLocks noChangeArrowheads="1"/>
          </p:cNvSpPr>
          <p:nvPr/>
        </p:nvSpPr>
        <p:spPr bwMode="auto">
          <a:xfrm>
            <a:off x="500034" y="-16"/>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500" b="0" i="0" u="none" strike="noStrike" kern="1200" cap="none" spc="0" normalizeH="0" baseline="0" noProof="0" dirty="0" smtClean="0">
                <a:ln>
                  <a:noFill/>
                </a:ln>
                <a:solidFill>
                  <a:srgbClr val="FE0000"/>
                </a:solidFill>
                <a:effectLst/>
                <a:uLnTx/>
                <a:uFillTx/>
                <a:latin typeface="Arial" charset="0"/>
                <a:ea typeface="+mj-ea"/>
                <a:cs typeface="+mj-cs"/>
              </a:rPr>
              <a:t>Quantitative</a:t>
            </a:r>
            <a:r>
              <a:rPr kumimoji="0" lang="en-GB" sz="2500" b="0" i="0" u="none" strike="noStrike" kern="1200" cap="none" spc="0" normalizeH="0" noProof="0" dirty="0" smtClean="0">
                <a:ln>
                  <a:noFill/>
                </a:ln>
                <a:solidFill>
                  <a:srgbClr val="FE0000"/>
                </a:solidFill>
                <a:effectLst/>
                <a:uLnTx/>
                <a:uFillTx/>
                <a:latin typeface="Arial" charset="0"/>
                <a:ea typeface="+mj-ea"/>
                <a:cs typeface="+mj-cs"/>
              </a:rPr>
              <a:t> Evidence</a:t>
            </a:r>
            <a:endParaRPr kumimoji="0" lang="en-GB" sz="2500" b="0" i="0" u="none" strike="noStrike" kern="1200" cap="none" spc="0" normalizeH="0" baseline="0" noProof="0" dirty="0" smtClean="0">
              <a:ln>
                <a:noFill/>
              </a:ln>
              <a:solidFill>
                <a:srgbClr val="FE0000"/>
              </a:solidFill>
              <a:effectLst/>
              <a:uLnTx/>
              <a:uFillTx/>
              <a:latin typeface="Arial" charset="0"/>
              <a:ea typeface="+mj-ea"/>
              <a:cs typeface="+mj-cs"/>
            </a:endParaRP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7" name="Picture 1" descr="10.jpg"/>
          <p:cNvPicPr>
            <a:picLocks noChangeAspect="1"/>
          </p:cNvPicPr>
          <p:nvPr/>
        </p:nvPicPr>
        <p:blipFill>
          <a:blip r:embed="rId3"/>
          <a:srcRect/>
          <a:stretch>
            <a:fillRect/>
          </a:stretch>
        </p:blipFill>
        <p:spPr bwMode="auto">
          <a:xfrm>
            <a:off x="0" y="1000125"/>
            <a:ext cx="9786938" cy="4572000"/>
          </a:xfrm>
          <a:prstGeom prst="rect">
            <a:avLst/>
          </a:prstGeom>
          <a:noFill/>
          <a:ln w="9525">
            <a:noFill/>
            <a:miter lim="800000"/>
            <a:headEnd/>
            <a:tailEnd/>
          </a:ln>
        </p:spPr>
      </p:pic>
      <p:sp>
        <p:nvSpPr>
          <p:cNvPr id="16388" name="TextBox 2"/>
          <p:cNvSpPr txBox="1">
            <a:spLocks noChangeArrowheads="1"/>
          </p:cNvSpPr>
          <p:nvPr/>
        </p:nvSpPr>
        <p:spPr bwMode="auto">
          <a:xfrm>
            <a:off x="4500563" y="5500688"/>
            <a:ext cx="857250" cy="415925"/>
          </a:xfrm>
          <a:prstGeom prst="rect">
            <a:avLst/>
          </a:prstGeom>
          <a:solidFill>
            <a:schemeClr val="bg1"/>
          </a:solidFill>
          <a:ln w="9525">
            <a:noFill/>
            <a:miter lim="800000"/>
            <a:headEnd/>
            <a:tailEnd/>
          </a:ln>
        </p:spPr>
        <p:txBody>
          <a:bodyPr>
            <a:spAutoFit/>
          </a:bodyPr>
          <a:lstStyle/>
          <a:p>
            <a:r>
              <a:rPr lang="en-GB"/>
              <a:t>time</a:t>
            </a:r>
          </a:p>
        </p:txBody>
      </p:sp>
      <p:graphicFrame>
        <p:nvGraphicFramePr>
          <p:cNvPr id="16386" name="Object 2"/>
          <p:cNvGraphicFramePr>
            <a:graphicFrameLocks noChangeAspect="1"/>
          </p:cNvGraphicFramePr>
          <p:nvPr/>
        </p:nvGraphicFramePr>
        <p:xfrm>
          <a:off x="6300788" y="6215063"/>
          <a:ext cx="2051050" cy="430212"/>
        </p:xfrm>
        <a:graphic>
          <a:graphicData uri="http://schemas.openxmlformats.org/presentationml/2006/ole">
            <p:oleObj spid="_x0000_s97282" name="Equation" r:id="rId4" imgW="1028520" imgH="215640" progId="Equation.3">
              <p:embed/>
            </p:oleObj>
          </a:graphicData>
        </a:graphic>
      </p:graphicFrame>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8243" name="TextBox 12"/>
          <p:cNvSpPr txBox="1">
            <a:spLocks noChangeArrowheads="1"/>
          </p:cNvSpPr>
          <p:nvPr/>
        </p:nvSpPr>
        <p:spPr bwMode="auto">
          <a:xfrm>
            <a:off x="214313" y="1214438"/>
            <a:ext cx="9144000" cy="1046440"/>
          </a:xfrm>
          <a:prstGeom prst="rect">
            <a:avLst/>
          </a:prstGeom>
          <a:noFill/>
          <a:ln w="9525">
            <a:noFill/>
            <a:miter lim="800000"/>
            <a:headEnd/>
            <a:tailEnd/>
          </a:ln>
        </p:spPr>
        <p:txBody>
          <a:bodyPr>
            <a:spAutoFit/>
          </a:bodyPr>
          <a:lstStyle/>
          <a:p>
            <a:pPr marL="400050" indent="-400050"/>
            <a:r>
              <a:rPr lang="en-GB" sz="2000" dirty="0">
                <a:latin typeface="Arial" pitchFamily="34" charset="0"/>
                <a:cs typeface="Arial" pitchFamily="34" charset="0"/>
              </a:rPr>
              <a:t>Plot time evolution of </a:t>
            </a:r>
            <a:r>
              <a:rPr lang="en-GB" sz="2200" i="1" dirty="0" err="1">
                <a:latin typeface="Times New Roman" pitchFamily="18" charset="0"/>
                <a:cs typeface="Times New Roman" pitchFamily="18" charset="0"/>
              </a:rPr>
              <a:t>A</a:t>
            </a:r>
            <a:r>
              <a:rPr lang="en-GB" sz="2200" i="1" baseline="-25000" dirty="0" err="1">
                <a:latin typeface="Times New Roman" pitchFamily="18" charset="0"/>
                <a:cs typeface="Times New Roman" pitchFamily="18" charset="0"/>
              </a:rPr>
              <a:t>z</a:t>
            </a:r>
            <a:r>
              <a:rPr lang="en-GB" sz="2000" i="1" baseline="-25000" dirty="0">
                <a:latin typeface="Arial" pitchFamily="34" charset="0"/>
                <a:cs typeface="Arial" pitchFamily="34" charset="0"/>
              </a:rPr>
              <a:t> </a:t>
            </a:r>
            <a:r>
              <a:rPr lang="en-GB" sz="2000" i="1" dirty="0">
                <a:latin typeface="Arial" pitchFamily="34" charset="0"/>
                <a:cs typeface="Arial" pitchFamily="34" charset="0"/>
              </a:rPr>
              <a:t>(0,0)</a:t>
            </a:r>
          </a:p>
          <a:p>
            <a:pPr marL="400050" indent="-400050"/>
            <a:r>
              <a:rPr lang="en-GB" sz="2000" dirty="0">
                <a:latin typeface="Arial" pitchFamily="34" charset="0"/>
                <a:cs typeface="Arial" pitchFamily="34" charset="0"/>
              </a:rPr>
              <a:t>Changes in the vector potential at the origin indicate changes in connectivity.</a:t>
            </a:r>
          </a:p>
          <a:p>
            <a:pPr marL="400050" indent="-400050"/>
            <a:endParaRPr lang="en-GB" sz="2000" dirty="0">
              <a:latin typeface="Arial" pitchFamily="34" charset="0"/>
              <a:cs typeface="Arial" pitchFamily="34" charset="0"/>
            </a:endParaRPr>
          </a:p>
        </p:txBody>
      </p:sp>
      <p:pic>
        <p:nvPicPr>
          <p:cNvPr id="138244" name="Picture 3" descr="13a.jpg"/>
          <p:cNvPicPr>
            <a:picLocks noChangeAspect="1"/>
          </p:cNvPicPr>
          <p:nvPr/>
        </p:nvPicPr>
        <p:blipFill>
          <a:blip r:embed="rId2"/>
          <a:srcRect/>
          <a:stretch>
            <a:fillRect/>
          </a:stretch>
        </p:blipFill>
        <p:spPr bwMode="auto">
          <a:xfrm>
            <a:off x="1357313" y="2249488"/>
            <a:ext cx="6400800" cy="4572000"/>
          </a:xfrm>
          <a:prstGeom prst="rect">
            <a:avLst/>
          </a:prstGeom>
          <a:noFill/>
          <a:ln w="9525">
            <a:noFill/>
            <a:miter lim="800000"/>
            <a:headEnd/>
            <a:tailEnd/>
          </a:ln>
        </p:spPr>
      </p:pic>
      <p:sp>
        <p:nvSpPr>
          <p:cNvPr id="5" name="Rectangle 2"/>
          <p:cNvSpPr txBox="1">
            <a:spLocks noChangeArrowheads="1"/>
          </p:cNvSpPr>
          <p:nvPr/>
        </p:nvSpPr>
        <p:spPr bwMode="auto">
          <a:xfrm>
            <a:off x="500034" y="-16"/>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500" b="0" i="0" u="none" strike="noStrike" kern="1200" cap="none" spc="0" normalizeH="0" baseline="0" noProof="0" dirty="0" smtClean="0">
                <a:ln>
                  <a:noFill/>
                </a:ln>
                <a:solidFill>
                  <a:srgbClr val="FE0000"/>
                </a:solidFill>
                <a:effectLst/>
                <a:uLnTx/>
                <a:uFillTx/>
                <a:latin typeface="Arial" charset="0"/>
                <a:ea typeface="+mj-ea"/>
                <a:cs typeface="+mj-cs"/>
              </a:rPr>
              <a:t>Quantitative Evidence</a:t>
            </a: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Box 12"/>
          <p:cNvSpPr txBox="1">
            <a:spLocks noChangeArrowheads="1"/>
          </p:cNvSpPr>
          <p:nvPr/>
        </p:nvSpPr>
        <p:spPr bwMode="auto">
          <a:xfrm>
            <a:off x="-71438" y="1214438"/>
            <a:ext cx="8072438" cy="1015663"/>
          </a:xfrm>
          <a:prstGeom prst="rect">
            <a:avLst/>
          </a:prstGeom>
          <a:noFill/>
          <a:ln w="9525">
            <a:noFill/>
            <a:miter lim="800000"/>
            <a:headEnd/>
            <a:tailEnd/>
          </a:ln>
        </p:spPr>
        <p:txBody>
          <a:bodyPr>
            <a:spAutoFit/>
          </a:bodyPr>
          <a:lstStyle/>
          <a:p>
            <a:pPr marL="400050" indent="-400050"/>
            <a:r>
              <a:rPr lang="en-GB" sz="2000" dirty="0">
                <a:latin typeface="Arial" pitchFamily="34" charset="0"/>
                <a:cs typeface="Arial" pitchFamily="34" charset="0"/>
              </a:rPr>
              <a:t>	Remove straight line trend:</a:t>
            </a:r>
          </a:p>
          <a:p>
            <a:pPr marL="400050" indent="-400050"/>
            <a:endParaRPr lang="en-GB" sz="2000" dirty="0">
              <a:latin typeface="Arial" pitchFamily="34" charset="0"/>
              <a:cs typeface="Arial" pitchFamily="34" charset="0"/>
            </a:endParaRPr>
          </a:p>
          <a:p>
            <a:pPr marL="400050" indent="-400050"/>
            <a:r>
              <a:rPr lang="en-GB" sz="2000" dirty="0">
                <a:latin typeface="Arial" pitchFamily="34" charset="0"/>
                <a:cs typeface="Arial" pitchFamily="34" charset="0"/>
              </a:rPr>
              <a:t>	Can clearly see oscillatory nature of system</a:t>
            </a:r>
          </a:p>
        </p:txBody>
      </p:sp>
      <p:pic>
        <p:nvPicPr>
          <p:cNvPr id="17413" name="Picture 4" descr="13b.jpg"/>
          <p:cNvPicPr>
            <a:picLocks noChangeAspect="1"/>
          </p:cNvPicPr>
          <p:nvPr/>
        </p:nvPicPr>
        <p:blipFill>
          <a:blip r:embed="rId3"/>
          <a:srcRect/>
          <a:stretch>
            <a:fillRect/>
          </a:stretch>
        </p:blipFill>
        <p:spPr bwMode="auto">
          <a:xfrm>
            <a:off x="1357313" y="2249488"/>
            <a:ext cx="6400800" cy="4572000"/>
          </a:xfrm>
          <a:prstGeom prst="rect">
            <a:avLst/>
          </a:prstGeom>
          <a:noFill/>
          <a:ln w="9525">
            <a:noFill/>
            <a:miter lim="800000"/>
            <a:headEnd/>
            <a:tailEnd/>
          </a:ln>
        </p:spPr>
      </p:pic>
      <p:graphicFrame>
        <p:nvGraphicFramePr>
          <p:cNvPr id="17410" name="Object 2"/>
          <p:cNvGraphicFramePr>
            <a:graphicFrameLocks noChangeAspect="1"/>
          </p:cNvGraphicFramePr>
          <p:nvPr/>
        </p:nvGraphicFramePr>
        <p:xfrm>
          <a:off x="3714750" y="1071563"/>
          <a:ext cx="2547938" cy="785812"/>
        </p:xfrm>
        <a:graphic>
          <a:graphicData uri="http://schemas.openxmlformats.org/presentationml/2006/ole">
            <p:oleObj spid="_x0000_s98306" name="Equation" r:id="rId4" imgW="1358640" imgH="419040" progId="Equation.3">
              <p:embed/>
            </p:oleObj>
          </a:graphicData>
        </a:graphic>
      </p:graphicFrame>
      <p:sp>
        <p:nvSpPr>
          <p:cNvPr id="6" name="Rectangle 2"/>
          <p:cNvSpPr txBox="1">
            <a:spLocks noChangeArrowheads="1"/>
          </p:cNvSpPr>
          <p:nvPr/>
        </p:nvSpPr>
        <p:spPr bwMode="auto">
          <a:xfrm>
            <a:off x="500034" y="-16"/>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500" b="0" i="0" u="none" strike="noStrike" kern="1200" cap="none" spc="0" normalizeH="0" baseline="0" noProof="0" dirty="0" smtClean="0">
                <a:ln>
                  <a:noFill/>
                </a:ln>
                <a:solidFill>
                  <a:srgbClr val="FE0000"/>
                </a:solidFill>
                <a:effectLst/>
                <a:uLnTx/>
                <a:uFillTx/>
                <a:latin typeface="Arial" charset="0"/>
                <a:ea typeface="+mj-ea"/>
                <a:cs typeface="+mj-cs"/>
              </a:rPr>
              <a:t>Quantitative Evidence</a:t>
            </a: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4" descr="13b.jpg"/>
          <p:cNvPicPr>
            <a:picLocks noChangeAspect="1"/>
          </p:cNvPicPr>
          <p:nvPr/>
        </p:nvPicPr>
        <p:blipFill>
          <a:blip r:embed="rId3"/>
          <a:srcRect/>
          <a:stretch>
            <a:fillRect/>
          </a:stretch>
        </p:blipFill>
        <p:spPr bwMode="auto">
          <a:xfrm>
            <a:off x="3857621" y="3187844"/>
            <a:ext cx="5286380" cy="3775986"/>
          </a:xfrm>
          <a:prstGeom prst="rect">
            <a:avLst/>
          </a:prstGeom>
          <a:noFill/>
          <a:ln w="9525">
            <a:noFill/>
            <a:miter lim="800000"/>
            <a:headEnd/>
            <a:tailEnd/>
          </a:ln>
        </p:spPr>
      </p:pic>
      <p:sp>
        <p:nvSpPr>
          <p:cNvPr id="18437" name="TextBox 12"/>
          <p:cNvSpPr txBox="1">
            <a:spLocks noChangeArrowheads="1"/>
          </p:cNvSpPr>
          <p:nvPr/>
        </p:nvSpPr>
        <p:spPr bwMode="auto">
          <a:xfrm>
            <a:off x="71469" y="1214438"/>
            <a:ext cx="9072563" cy="4093428"/>
          </a:xfrm>
          <a:prstGeom prst="rect">
            <a:avLst/>
          </a:prstGeom>
          <a:noFill/>
          <a:ln w="9525">
            <a:noFill/>
            <a:miter lim="800000"/>
            <a:headEnd/>
            <a:tailEnd/>
          </a:ln>
        </p:spPr>
        <p:txBody>
          <a:bodyPr>
            <a:spAutoFit/>
          </a:bodyPr>
          <a:lstStyle/>
          <a:p>
            <a:pPr marL="400050" indent="-400050"/>
            <a:r>
              <a:rPr lang="en-GB" sz="2000" dirty="0">
                <a:latin typeface="Arial" pitchFamily="34" charset="0"/>
                <a:cs typeface="Arial" pitchFamily="34" charset="0"/>
              </a:rPr>
              <a:t>	Remove straight line trend:</a:t>
            </a:r>
          </a:p>
          <a:p>
            <a:pPr marL="400050" indent="-400050"/>
            <a:endParaRPr lang="en-GB" sz="2000" dirty="0">
              <a:latin typeface="Arial" pitchFamily="34" charset="0"/>
              <a:cs typeface="Arial" pitchFamily="34" charset="0"/>
            </a:endParaRPr>
          </a:p>
          <a:p>
            <a:pPr marL="400050" indent="-400050"/>
            <a:r>
              <a:rPr lang="en-GB" sz="2000" dirty="0">
                <a:latin typeface="Arial" pitchFamily="34" charset="0"/>
                <a:cs typeface="Arial" pitchFamily="34" charset="0"/>
              </a:rPr>
              <a:t>	Can clearly see oscillatory nature of system, and tends towards constant value (confidence in straight line fit).</a:t>
            </a:r>
          </a:p>
          <a:p>
            <a:pPr marL="400050" indent="-400050"/>
            <a:endParaRPr lang="en-GB" sz="2000" dirty="0">
              <a:latin typeface="Arial" pitchFamily="34" charset="0"/>
              <a:cs typeface="Arial" pitchFamily="34" charset="0"/>
            </a:endParaRPr>
          </a:p>
          <a:p>
            <a:pPr marL="400050" indent="-400050"/>
            <a:r>
              <a:rPr lang="en-GB" sz="2000" dirty="0">
                <a:latin typeface="Arial" pitchFamily="34" charset="0"/>
                <a:cs typeface="Arial" pitchFamily="34" charset="0"/>
              </a:rPr>
              <a:t>	</a:t>
            </a:r>
            <a:r>
              <a:rPr lang="en-GB" sz="2000" i="1" dirty="0">
                <a:latin typeface="Arial" pitchFamily="34" charset="0"/>
                <a:cs typeface="Arial" pitchFamily="34" charset="0"/>
              </a:rPr>
              <a:t> </a:t>
            </a:r>
            <a:r>
              <a:rPr lang="en-GB" sz="2200" i="1" dirty="0" err="1">
                <a:latin typeface="Times New Roman" pitchFamily="18" charset="0"/>
                <a:cs typeface="Times New Roman" pitchFamily="18" charset="0"/>
              </a:rPr>
              <a:t>A</a:t>
            </a:r>
            <a:r>
              <a:rPr lang="en-GB" sz="2200" i="1" baseline="-25000" dirty="0" err="1">
                <a:latin typeface="Times New Roman" pitchFamily="18" charset="0"/>
                <a:cs typeface="Times New Roman" pitchFamily="18" charset="0"/>
              </a:rPr>
              <a:t>z</a:t>
            </a:r>
            <a:r>
              <a:rPr lang="en-GB" sz="2000" i="1" baseline="-25000" dirty="0">
                <a:latin typeface="Arial" pitchFamily="34" charset="0"/>
                <a:cs typeface="Arial" pitchFamily="34" charset="0"/>
              </a:rPr>
              <a:t> </a:t>
            </a:r>
            <a:r>
              <a:rPr lang="en-GB" sz="2000" dirty="0" smtClean="0">
                <a:latin typeface="Arial" pitchFamily="34" charset="0"/>
                <a:cs typeface="Arial" pitchFamily="34" charset="0"/>
              </a:rPr>
              <a:t>continuously </a:t>
            </a:r>
            <a:r>
              <a:rPr lang="en-GB" sz="2000" dirty="0">
                <a:latin typeface="Arial" pitchFamily="34" charset="0"/>
                <a:cs typeface="Arial" pitchFamily="34" charset="0"/>
              </a:rPr>
              <a:t>changing as tends to </a:t>
            </a:r>
            <a:r>
              <a:rPr lang="en-GB" sz="2000" i="1" dirty="0">
                <a:latin typeface="Arial" pitchFamily="34" charset="0"/>
                <a:cs typeface="Arial" pitchFamily="34" charset="0"/>
              </a:rPr>
              <a:t>-1</a:t>
            </a:r>
            <a:r>
              <a:rPr lang="en-GB" sz="2000" dirty="0">
                <a:latin typeface="Arial" pitchFamily="34" charset="0"/>
                <a:cs typeface="Arial" pitchFamily="34" charset="0"/>
              </a:rPr>
              <a:t> =&gt; reconnection is continuously occurring.</a:t>
            </a:r>
          </a:p>
          <a:p>
            <a:pPr marL="400050" indent="-400050"/>
            <a:endParaRPr lang="en-GB" sz="2000" dirty="0">
              <a:latin typeface="Arial" pitchFamily="34" charset="0"/>
              <a:cs typeface="Arial" pitchFamily="34" charset="0"/>
            </a:endParaRPr>
          </a:p>
          <a:p>
            <a:pPr marL="400050" indent="-400050"/>
            <a:r>
              <a:rPr lang="en-GB" sz="2000" dirty="0">
                <a:latin typeface="Arial" pitchFamily="34" charset="0"/>
                <a:cs typeface="Arial" pitchFamily="34" charset="0"/>
              </a:rPr>
              <a:t>	Whenever oscillates through -1,</a:t>
            </a:r>
          </a:p>
          <a:p>
            <a:pPr marL="400050" indent="-400050"/>
            <a:r>
              <a:rPr lang="en-GB" sz="2000" dirty="0">
                <a:latin typeface="Arial" pitchFamily="34" charset="0"/>
                <a:cs typeface="Arial" pitchFamily="34" charset="0"/>
              </a:rPr>
              <a:t>	we are increasing or decreasing</a:t>
            </a:r>
          </a:p>
          <a:p>
            <a:pPr marL="400050" indent="-400050"/>
            <a:r>
              <a:rPr lang="en-GB" sz="2000" dirty="0">
                <a:latin typeface="Arial" pitchFamily="34" charset="0"/>
                <a:cs typeface="Arial" pitchFamily="34" charset="0"/>
              </a:rPr>
              <a:t>	flux on one side or the other of</a:t>
            </a:r>
          </a:p>
          <a:p>
            <a:pPr marL="400050" indent="-400050"/>
            <a:r>
              <a:rPr lang="en-GB" sz="2000" dirty="0">
                <a:latin typeface="Arial" pitchFamily="34" charset="0"/>
                <a:cs typeface="Arial" pitchFamily="34" charset="0"/>
              </a:rPr>
              <a:t>	the final state.</a:t>
            </a:r>
          </a:p>
          <a:p>
            <a:pPr marL="400050" indent="-400050"/>
            <a:endParaRPr lang="en-GB" sz="2000" dirty="0">
              <a:latin typeface="Arial" pitchFamily="34" charset="0"/>
              <a:cs typeface="Arial" pitchFamily="34" charset="0"/>
            </a:endParaRPr>
          </a:p>
        </p:txBody>
      </p:sp>
      <p:graphicFrame>
        <p:nvGraphicFramePr>
          <p:cNvPr id="18434" name="Object 2"/>
          <p:cNvGraphicFramePr>
            <a:graphicFrameLocks noChangeAspect="1"/>
          </p:cNvGraphicFramePr>
          <p:nvPr/>
        </p:nvGraphicFramePr>
        <p:xfrm>
          <a:off x="3702393" y="1009778"/>
          <a:ext cx="2547938" cy="785812"/>
        </p:xfrm>
        <a:graphic>
          <a:graphicData uri="http://schemas.openxmlformats.org/presentationml/2006/ole">
            <p:oleObj spid="_x0000_s99330" name="Equation" r:id="rId4" imgW="1358640" imgH="419040" progId="Equation.3">
              <p:embed/>
            </p:oleObj>
          </a:graphicData>
        </a:graphic>
      </p:graphicFrame>
      <p:sp>
        <p:nvSpPr>
          <p:cNvPr id="7" name="Rectangle 2"/>
          <p:cNvSpPr txBox="1">
            <a:spLocks noChangeArrowheads="1"/>
          </p:cNvSpPr>
          <p:nvPr/>
        </p:nvSpPr>
        <p:spPr bwMode="auto">
          <a:xfrm>
            <a:off x="500034" y="-16"/>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500" b="0" i="0" u="none" strike="noStrike" kern="1200" cap="none" spc="0" normalizeH="0" baseline="0" noProof="0" dirty="0" smtClean="0">
                <a:ln>
                  <a:noFill/>
                </a:ln>
                <a:solidFill>
                  <a:srgbClr val="FE0000"/>
                </a:solidFill>
                <a:effectLst/>
                <a:uLnTx/>
                <a:uFillTx/>
                <a:latin typeface="Arial" charset="0"/>
                <a:ea typeface="+mj-ea"/>
                <a:cs typeface="+mj-cs"/>
              </a:rPr>
              <a:t>Quantitative Evidence</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8037</TotalTime>
  <Words>1414</Words>
  <Application>Microsoft Office PowerPoint</Application>
  <PresentationFormat>On-screen Show (4:3)</PresentationFormat>
  <Paragraphs>347</Paragraphs>
  <Slides>134</Slides>
  <Notes>0</Notes>
  <HiddenSlides>17</HiddenSlides>
  <MMClips>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134</vt:i4>
      </vt:variant>
    </vt:vector>
  </HeadingPairs>
  <TitlesOfParts>
    <vt:vector size="136" baseType="lpstr">
      <vt:lpstr>Office Theme</vt:lpstr>
      <vt:lpstr>Equation</vt:lpstr>
      <vt:lpstr>Oscillatory Reconnection: wave-generating, periodic reconnection</vt:lpstr>
      <vt:lpstr>Introduction: Reconnection</vt:lpstr>
      <vt:lpstr>Introduction: Reconnection</vt:lpstr>
      <vt:lpstr>2D steady-state Reconnection theory well developed</vt:lpstr>
      <vt:lpstr>Sweet-Parker mechanism (1958)</vt:lpstr>
      <vt:lpstr>Sweet-Parker mechanism (1958)</vt:lpstr>
      <vt:lpstr>Petschek mechanism (1964)</vt:lpstr>
      <vt:lpstr>But... aperiodic motions lead to periodic motions?  How?   What is the generation mechanism?</vt:lpstr>
      <vt:lpstr>Introduction: Reconnection</vt:lpstr>
      <vt:lpstr>Introduction: X-point Collapse</vt:lpstr>
      <vt:lpstr>Slide 11</vt:lpstr>
      <vt:lpstr>Slide 12</vt:lpstr>
      <vt:lpstr>Slide 13</vt:lpstr>
      <vt:lpstr>Slide 14</vt:lpstr>
      <vt:lpstr>Slide 15</vt:lpstr>
      <vt:lpstr>Slide 16</vt:lpstr>
      <vt:lpstr>Slide 17</vt:lpstr>
      <vt:lpstr>Slide 18</vt:lpstr>
      <vt:lpstr>Modulation of the Energy Release Rate by External Oscillations</vt:lpstr>
      <vt:lpstr>Modulation of the Energy Release Rate by External Oscillations</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End of introduction...</vt:lpstr>
      <vt:lpstr>Shibata et al. (2007),Science    Chromospheric anemone jets observed in Ca II H with Hinode/SOT  “Inverted Y-shape” </vt:lpstr>
      <vt:lpstr>Nishizuka et al (2008), ApJL    Evidence of propagating Alfven Waves and  Magnetic simulations  SOT, XRT, TRACE </vt:lpstr>
      <vt:lpstr>Nishizuka et al (2008), ApJL    Evidence of propagating Alfven Waves and  Magnetic simulations  SOT, XRT, TRACE </vt:lpstr>
      <vt:lpstr>Slide 106</vt:lpstr>
      <vt:lpstr>Flux emergence</vt:lpstr>
      <vt:lpstr>Slide 108</vt:lpstr>
      <vt:lpstr>Slide 109</vt:lpstr>
      <vt:lpstr>Pre-existing field &amp; Murray et al. (2009)</vt:lpstr>
      <vt:lpstr>Pre-existing field &amp; Murray et al. (2009)</vt:lpstr>
      <vt:lpstr>Slide 112</vt:lpstr>
      <vt:lpstr>Emerging flux compresses pre-existing field, current sheet formation</vt:lpstr>
      <vt:lpstr>Murray et al. (2009)</vt:lpstr>
      <vt:lpstr>Oscillatory Reconnection (searching for equilibrium)</vt:lpstr>
      <vt:lpstr>Slide 116</vt:lpstr>
      <vt:lpstr>Murray et al. (2009)</vt:lpstr>
      <vt:lpstr>Murray et al. (2009)</vt:lpstr>
      <vt:lpstr>Murray et al. (2009)</vt:lpstr>
      <vt:lpstr>Slide 120</vt:lpstr>
      <vt:lpstr>Contours of VX and VY</vt:lpstr>
      <vt:lpstr>Measure VX at fixed point ( -2.5 Mm,7 Mm)</vt:lpstr>
      <vt:lpstr>Measure VY at fixed point ( -2.5 Mm,7 Mm)</vt:lpstr>
      <vt:lpstr>Measure AZ to obtain quantitative measure of the oscillations (period)</vt:lpstr>
      <vt:lpstr>Measure AZ to obtain quantitative measure of the oscillations (period)</vt:lpstr>
      <vt:lpstr>Now vary B0 =&gt; robustness, limitations, period changes, </vt:lpstr>
      <vt:lpstr>Periods :  105 – 212.5 seconds =&gt; 1.75 – 3.5 minutes</vt:lpstr>
      <vt:lpstr>Periods :  105 – 212.5 seconds =&gt; 1.75 – 3.5 minutes</vt:lpstr>
      <vt:lpstr>Location of X-point at t = 100 mins</vt:lpstr>
      <vt:lpstr>Other B0* explored =&gt; fundamentally different behaviour</vt:lpstr>
      <vt:lpstr>Observational interest...</vt:lpstr>
      <vt:lpstr>Conclusions</vt:lpstr>
      <vt:lpstr>Conclusions</vt:lpstr>
      <vt:lpstr>Slide 134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dc:creator>
  <cp:lastModifiedBy>James</cp:lastModifiedBy>
  <cp:revision>76</cp:revision>
  <dcterms:created xsi:type="dcterms:W3CDTF">2015-05-16T12:37:13Z</dcterms:created>
  <dcterms:modified xsi:type="dcterms:W3CDTF">2017-03-01T15:55:00Z</dcterms:modified>
</cp:coreProperties>
</file>