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7" r:id="rId2"/>
    <p:sldId id="258" r:id="rId3"/>
    <p:sldId id="380" r:id="rId4"/>
    <p:sldId id="261" r:id="rId5"/>
    <p:sldId id="262" r:id="rId6"/>
    <p:sldId id="263" r:id="rId7"/>
    <p:sldId id="264" r:id="rId8"/>
    <p:sldId id="330" r:id="rId9"/>
    <p:sldId id="337" r:id="rId10"/>
    <p:sldId id="336" r:id="rId11"/>
    <p:sldId id="279" r:id="rId12"/>
    <p:sldId id="265" r:id="rId13"/>
    <p:sldId id="281" r:id="rId14"/>
    <p:sldId id="282" r:id="rId15"/>
    <p:sldId id="283" r:id="rId16"/>
    <p:sldId id="332" r:id="rId17"/>
    <p:sldId id="335" r:id="rId18"/>
    <p:sldId id="334" r:id="rId19"/>
    <p:sldId id="333" r:id="rId20"/>
    <p:sldId id="284" r:id="rId21"/>
    <p:sldId id="288" r:id="rId22"/>
    <p:sldId id="339" r:id="rId23"/>
    <p:sldId id="338" r:id="rId24"/>
    <p:sldId id="340" r:id="rId25"/>
    <p:sldId id="291" r:id="rId26"/>
    <p:sldId id="289" r:id="rId27"/>
    <p:sldId id="292" r:id="rId28"/>
    <p:sldId id="328" r:id="rId29"/>
    <p:sldId id="327" r:id="rId30"/>
    <p:sldId id="326" r:id="rId31"/>
    <p:sldId id="325" r:id="rId32"/>
    <p:sldId id="267" r:id="rId33"/>
    <p:sldId id="324" r:id="rId34"/>
    <p:sldId id="342" r:id="rId35"/>
    <p:sldId id="341" r:id="rId36"/>
    <p:sldId id="329" r:id="rId37"/>
    <p:sldId id="343" r:id="rId38"/>
    <p:sldId id="345" r:id="rId39"/>
    <p:sldId id="346" r:id="rId40"/>
    <p:sldId id="344" r:id="rId41"/>
    <p:sldId id="347" r:id="rId42"/>
    <p:sldId id="297" r:id="rId43"/>
    <p:sldId id="270" r:id="rId44"/>
    <p:sldId id="302" r:id="rId45"/>
    <p:sldId id="348" r:id="rId46"/>
    <p:sldId id="350" r:id="rId47"/>
    <p:sldId id="349" r:id="rId48"/>
    <p:sldId id="301" r:id="rId49"/>
    <p:sldId id="303" r:id="rId50"/>
    <p:sldId id="304" r:id="rId51"/>
    <p:sldId id="305" r:id="rId52"/>
    <p:sldId id="271" r:id="rId53"/>
    <p:sldId id="352" r:id="rId54"/>
    <p:sldId id="351" r:id="rId55"/>
    <p:sldId id="353" r:id="rId56"/>
    <p:sldId id="354" r:id="rId57"/>
    <p:sldId id="355" r:id="rId58"/>
    <p:sldId id="357" r:id="rId59"/>
    <p:sldId id="358" r:id="rId60"/>
    <p:sldId id="359" r:id="rId61"/>
    <p:sldId id="306" r:id="rId62"/>
    <p:sldId id="362" r:id="rId63"/>
    <p:sldId id="361" r:id="rId64"/>
    <p:sldId id="360" r:id="rId65"/>
    <p:sldId id="308" r:id="rId66"/>
    <p:sldId id="272" r:id="rId67"/>
    <p:sldId id="273" r:id="rId68"/>
    <p:sldId id="364" r:id="rId69"/>
    <p:sldId id="363" r:id="rId70"/>
    <p:sldId id="365" r:id="rId71"/>
    <p:sldId id="310" r:id="rId72"/>
    <p:sldId id="367" r:id="rId73"/>
    <p:sldId id="366" r:id="rId74"/>
    <p:sldId id="309" r:id="rId75"/>
    <p:sldId id="274" r:id="rId76"/>
    <p:sldId id="370" r:id="rId77"/>
    <p:sldId id="369" r:id="rId78"/>
    <p:sldId id="372" r:id="rId79"/>
    <p:sldId id="371" r:id="rId80"/>
    <p:sldId id="312" r:id="rId81"/>
    <p:sldId id="373" r:id="rId82"/>
    <p:sldId id="321" r:id="rId83"/>
    <p:sldId id="322" r:id="rId84"/>
    <p:sldId id="320" r:id="rId85"/>
    <p:sldId id="319" r:id="rId86"/>
    <p:sldId id="317" r:id="rId87"/>
    <p:sldId id="318" r:id="rId88"/>
    <p:sldId id="316" r:id="rId89"/>
    <p:sldId id="377" r:id="rId90"/>
    <p:sldId id="376" r:id="rId91"/>
    <p:sldId id="375" r:id="rId92"/>
    <p:sldId id="260" r:id="rId93"/>
    <p:sldId id="379" r:id="rId94"/>
    <p:sldId id="378" r:id="rId95"/>
    <p:sldId id="374"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841" autoAdjust="0"/>
  </p:normalViewPr>
  <p:slideViewPr>
    <p:cSldViewPr>
      <p:cViewPr>
        <p:scale>
          <a:sx n="80" d="100"/>
          <a:sy n="80" d="100"/>
        </p:scale>
        <p:origin x="-16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35881-86E7-472F-AC78-A36B4878ADDE}" type="datetimeFigureOut">
              <a:rPr lang="en-US" smtClean="0"/>
              <a:pPr/>
              <a:t>4/6/2018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003CA-5782-44FC-BB67-CC9CF318C9B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Fig. 1 Example of QPPs for the X4.9 flare of 25 February 2014. Top panel: the normalised</a:t>
            </a:r>
          </a:p>
          <a:p>
            <a:r>
              <a:rPr lang="en-GB" sz="1200" kern="1200" baseline="0" dirty="0" smtClean="0">
                <a:solidFill>
                  <a:schemeClr val="tx1"/>
                </a:solidFill>
                <a:latin typeface="+mn-lt"/>
                <a:ea typeface="+mn-ea"/>
                <a:cs typeface="+mn-cs"/>
              </a:rPr>
              <a:t>flare time series from GOES 0.1–0.8 nm (black), </a:t>
            </a:r>
            <a:r>
              <a:rPr lang="en-GB" sz="1200" kern="1200" baseline="0" dirty="0" err="1" smtClean="0">
                <a:solidFill>
                  <a:schemeClr val="tx1"/>
                </a:solidFill>
                <a:latin typeface="+mn-lt"/>
                <a:ea typeface="+mn-ea"/>
                <a:cs typeface="+mn-cs"/>
              </a:rPr>
              <a:t>Lyra</a:t>
            </a:r>
            <a:r>
              <a:rPr lang="en-GB" sz="1200" kern="1200" baseline="0" dirty="0" smtClean="0">
                <a:solidFill>
                  <a:schemeClr val="tx1"/>
                </a:solidFill>
                <a:latin typeface="+mn-lt"/>
                <a:ea typeface="+mn-ea"/>
                <a:cs typeface="+mn-cs"/>
              </a:rPr>
              <a:t> 1–20 nm (blue), RHESSI 50–100 </a:t>
            </a:r>
            <a:r>
              <a:rPr lang="en-GB" sz="1200" kern="1200" baseline="0" dirty="0" err="1" smtClean="0">
                <a:solidFill>
                  <a:schemeClr val="tx1"/>
                </a:solidFill>
                <a:latin typeface="+mn-lt"/>
                <a:ea typeface="+mn-ea"/>
                <a:cs typeface="+mn-cs"/>
              </a:rPr>
              <a:t>keV</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(red) and </a:t>
            </a:r>
            <a:r>
              <a:rPr lang="en-GB" sz="1200" kern="1200" baseline="0" dirty="0" err="1" smtClean="0">
                <a:solidFill>
                  <a:schemeClr val="tx1"/>
                </a:solidFill>
                <a:latin typeface="+mn-lt"/>
                <a:ea typeface="+mn-ea"/>
                <a:cs typeface="+mn-cs"/>
              </a:rPr>
              <a:t>Nobeyama</a:t>
            </a:r>
            <a:r>
              <a:rPr lang="en-GB" sz="1200" kern="1200" baseline="0" dirty="0" smtClean="0">
                <a:solidFill>
                  <a:schemeClr val="tx1"/>
                </a:solidFill>
                <a:latin typeface="+mn-lt"/>
                <a:ea typeface="+mn-ea"/>
                <a:cs typeface="+mn-cs"/>
              </a:rPr>
              <a:t> 17 GHz. Second, third and fourth panels: the same time series for</a:t>
            </a:r>
          </a:p>
          <a:p>
            <a:r>
              <a:rPr lang="en-GB" sz="1200" kern="1200" baseline="0" dirty="0" smtClean="0">
                <a:solidFill>
                  <a:schemeClr val="tx1"/>
                </a:solidFill>
                <a:latin typeface="+mn-lt"/>
                <a:ea typeface="+mn-ea"/>
                <a:cs typeface="+mn-cs"/>
              </a:rPr>
              <a:t>respectively RHESSI, </a:t>
            </a:r>
            <a:r>
              <a:rPr lang="en-GB" sz="1200" kern="1200" baseline="0" dirty="0" err="1" smtClean="0">
                <a:solidFill>
                  <a:schemeClr val="tx1"/>
                </a:solidFill>
                <a:latin typeface="+mn-lt"/>
                <a:ea typeface="+mn-ea"/>
                <a:cs typeface="+mn-cs"/>
              </a:rPr>
              <a:t>Lyra</a:t>
            </a:r>
            <a:r>
              <a:rPr lang="en-GB" sz="1200" kern="1200" baseline="0" dirty="0" smtClean="0">
                <a:solidFill>
                  <a:schemeClr val="tx1"/>
                </a:solidFill>
                <a:latin typeface="+mn-lt"/>
                <a:ea typeface="+mn-ea"/>
                <a:cs typeface="+mn-cs"/>
              </a:rPr>
              <a:t>, and </a:t>
            </a:r>
            <a:r>
              <a:rPr lang="en-GB" sz="1200" kern="1200" baseline="0" dirty="0" err="1" smtClean="0">
                <a:solidFill>
                  <a:schemeClr val="tx1"/>
                </a:solidFill>
                <a:latin typeface="+mn-lt"/>
                <a:ea typeface="+mn-ea"/>
                <a:cs typeface="+mn-cs"/>
              </a:rPr>
              <a:t>Nobeyama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detrended</a:t>
            </a:r>
            <a:r>
              <a:rPr lang="en-GB" sz="1200" kern="1200" baseline="0" dirty="0" smtClean="0">
                <a:solidFill>
                  <a:schemeClr val="tx1"/>
                </a:solidFill>
                <a:latin typeface="+mn-lt"/>
                <a:ea typeface="+mn-ea"/>
                <a:cs typeface="+mn-cs"/>
              </a:rPr>
              <a:t> with a 50 s window. The QPPs</a:t>
            </a:r>
          </a:p>
          <a:p>
            <a:r>
              <a:rPr lang="en-GB" sz="1200" kern="1200" baseline="0" dirty="0" smtClean="0">
                <a:solidFill>
                  <a:schemeClr val="tx1"/>
                </a:solidFill>
                <a:latin typeface="+mn-lt"/>
                <a:ea typeface="+mn-ea"/>
                <a:cs typeface="+mn-cs"/>
              </a:rPr>
              <a:t>appear to be remarkably synchronous. The data gap in the </a:t>
            </a:r>
            <a:r>
              <a:rPr lang="en-GB" sz="1200" kern="1200" baseline="0" dirty="0" err="1" smtClean="0">
                <a:solidFill>
                  <a:schemeClr val="tx1"/>
                </a:solidFill>
                <a:latin typeface="+mn-lt"/>
                <a:ea typeface="+mn-ea"/>
                <a:cs typeface="+mn-cs"/>
              </a:rPr>
              <a:t>Lyra</a:t>
            </a:r>
            <a:r>
              <a:rPr lang="en-GB" sz="1200" kern="1200" baseline="0" dirty="0" smtClean="0">
                <a:solidFill>
                  <a:schemeClr val="tx1"/>
                </a:solidFill>
                <a:latin typeface="+mn-lt"/>
                <a:ea typeface="+mn-ea"/>
                <a:cs typeface="+mn-cs"/>
              </a:rPr>
              <a:t> time series from 00:50 UT</a:t>
            </a:r>
          </a:p>
          <a:p>
            <a:r>
              <a:rPr lang="en-GB" sz="1200" kern="1200" baseline="0" dirty="0" smtClean="0">
                <a:solidFill>
                  <a:schemeClr val="tx1"/>
                </a:solidFill>
                <a:latin typeface="+mn-lt"/>
                <a:ea typeface="+mn-ea"/>
                <a:cs typeface="+mn-cs"/>
              </a:rPr>
              <a:t>onwards is caused by a spacecraft manoeuvre.</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Different regimes of the evolution of the fundamental acoustic oscillation of </a:t>
            </a:r>
            <a:r>
              <a:rPr lang="en-GB" sz="1200" kern="1200" baseline="0" smtClean="0">
                <a:solidFill>
                  <a:schemeClr val="tx1"/>
                </a:solidFill>
                <a:latin typeface="+mn-lt"/>
                <a:ea typeface="+mn-ea"/>
                <a:cs typeface="+mn-cs"/>
              </a:rPr>
              <a:t>a coronal loop</a:t>
            </a:r>
            <a:r>
              <a:rPr lang="en-GB" sz="1200" kern="1200" baseline="0" dirty="0" smtClean="0">
                <a:solidFill>
                  <a:schemeClr val="tx1"/>
                </a:solidFill>
                <a:latin typeface="+mn-lt"/>
                <a:ea typeface="+mn-ea"/>
                <a:cs typeface="+mn-cs"/>
              </a:rPr>
              <a:t>, determined by the misbalance of </a:t>
            </a:r>
            <a:r>
              <a:rPr lang="en-GB" sz="1200" kern="1200" baseline="0" dirty="0" err="1" smtClean="0">
                <a:solidFill>
                  <a:schemeClr val="tx1"/>
                </a:solidFill>
                <a:latin typeface="+mn-lt"/>
                <a:ea typeface="+mn-ea"/>
                <a:cs typeface="+mn-cs"/>
              </a:rPr>
              <a:t>radiative</a:t>
            </a:r>
            <a:r>
              <a:rPr lang="en-GB" sz="1200" kern="1200" baseline="0" dirty="0" smtClean="0">
                <a:solidFill>
                  <a:schemeClr val="tx1"/>
                </a:solidFill>
                <a:latin typeface="+mn-lt"/>
                <a:ea typeface="+mn-ea"/>
                <a:cs typeface="+mn-cs"/>
              </a:rPr>
              <a:t> cooling and plasma heating</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Different regimes of the evolution of the fundamental acoustic oscillation of </a:t>
            </a:r>
            <a:r>
              <a:rPr lang="en-GB" sz="1200" kern="1200" baseline="0" smtClean="0">
                <a:solidFill>
                  <a:schemeClr val="tx1"/>
                </a:solidFill>
                <a:latin typeface="+mn-lt"/>
                <a:ea typeface="+mn-ea"/>
                <a:cs typeface="+mn-cs"/>
              </a:rPr>
              <a:t>a coronal loop</a:t>
            </a:r>
            <a:r>
              <a:rPr lang="en-GB" sz="1200" kern="1200" baseline="0" dirty="0" smtClean="0">
                <a:solidFill>
                  <a:schemeClr val="tx1"/>
                </a:solidFill>
                <a:latin typeface="+mn-lt"/>
                <a:ea typeface="+mn-ea"/>
                <a:cs typeface="+mn-cs"/>
              </a:rPr>
              <a:t>, determined by the misbalance of </a:t>
            </a:r>
            <a:r>
              <a:rPr lang="en-GB" sz="1200" kern="1200" baseline="0" dirty="0" err="1" smtClean="0">
                <a:solidFill>
                  <a:schemeClr val="tx1"/>
                </a:solidFill>
                <a:latin typeface="+mn-lt"/>
                <a:ea typeface="+mn-ea"/>
                <a:cs typeface="+mn-cs"/>
              </a:rPr>
              <a:t>radiative</a:t>
            </a:r>
            <a:r>
              <a:rPr lang="en-GB" sz="1200" kern="1200" baseline="0" dirty="0" smtClean="0">
                <a:solidFill>
                  <a:schemeClr val="tx1"/>
                </a:solidFill>
                <a:latin typeface="+mn-lt"/>
                <a:ea typeface="+mn-ea"/>
                <a:cs typeface="+mn-cs"/>
              </a:rPr>
              <a:t> cooling and plasma heating</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29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Different regimes of the evolution of the fundamental acoustic oscillation of </a:t>
            </a:r>
            <a:r>
              <a:rPr lang="en-GB" sz="1200" kern="1200" baseline="0" smtClean="0">
                <a:solidFill>
                  <a:schemeClr val="tx1"/>
                </a:solidFill>
                <a:latin typeface="+mn-lt"/>
                <a:ea typeface="+mn-ea"/>
                <a:cs typeface="+mn-cs"/>
              </a:rPr>
              <a:t>a coronal loop</a:t>
            </a:r>
            <a:r>
              <a:rPr lang="en-GB" sz="1200" kern="1200" baseline="0" dirty="0" smtClean="0">
                <a:solidFill>
                  <a:schemeClr val="tx1"/>
                </a:solidFill>
                <a:latin typeface="+mn-lt"/>
                <a:ea typeface="+mn-ea"/>
                <a:cs typeface="+mn-cs"/>
              </a:rPr>
              <a:t>, determined by the misbalance of </a:t>
            </a:r>
            <a:r>
              <a:rPr lang="en-GB" sz="1200" kern="1200" baseline="0" dirty="0" err="1" smtClean="0">
                <a:solidFill>
                  <a:schemeClr val="tx1"/>
                </a:solidFill>
                <a:latin typeface="+mn-lt"/>
                <a:ea typeface="+mn-ea"/>
                <a:cs typeface="+mn-cs"/>
              </a:rPr>
              <a:t>radiative</a:t>
            </a:r>
            <a:r>
              <a:rPr lang="en-GB" sz="1200" kern="1200" baseline="0" dirty="0" smtClean="0">
                <a:solidFill>
                  <a:schemeClr val="tx1"/>
                </a:solidFill>
                <a:latin typeface="+mn-lt"/>
                <a:ea typeface="+mn-ea"/>
                <a:cs typeface="+mn-cs"/>
              </a:rPr>
              <a:t> cooling and plasma heating</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30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Different regimes of the evolution of the fundamental acoustic oscillation of </a:t>
            </a:r>
            <a:r>
              <a:rPr lang="en-GB" sz="1200" kern="1200" baseline="0" smtClean="0">
                <a:solidFill>
                  <a:schemeClr val="tx1"/>
                </a:solidFill>
                <a:latin typeface="+mn-lt"/>
                <a:ea typeface="+mn-ea"/>
                <a:cs typeface="+mn-cs"/>
              </a:rPr>
              <a:t>a coronal loop</a:t>
            </a:r>
            <a:r>
              <a:rPr lang="en-GB" sz="1200" kern="1200" baseline="0" dirty="0" smtClean="0">
                <a:solidFill>
                  <a:schemeClr val="tx1"/>
                </a:solidFill>
                <a:latin typeface="+mn-lt"/>
                <a:ea typeface="+mn-ea"/>
                <a:cs typeface="+mn-cs"/>
              </a:rPr>
              <a:t>, determined by the misbalance of </a:t>
            </a:r>
            <a:r>
              <a:rPr lang="en-GB" sz="1200" kern="1200" baseline="0" dirty="0" err="1" smtClean="0">
                <a:solidFill>
                  <a:schemeClr val="tx1"/>
                </a:solidFill>
                <a:latin typeface="+mn-lt"/>
                <a:ea typeface="+mn-ea"/>
                <a:cs typeface="+mn-cs"/>
              </a:rPr>
              <a:t>radiative</a:t>
            </a:r>
            <a:r>
              <a:rPr lang="en-GB" sz="1200" kern="1200" baseline="0" dirty="0" smtClean="0">
                <a:solidFill>
                  <a:schemeClr val="tx1"/>
                </a:solidFill>
                <a:latin typeface="+mn-lt"/>
                <a:ea typeface="+mn-ea"/>
                <a:cs typeface="+mn-cs"/>
              </a:rPr>
              <a:t> cooling and plasma heating</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31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Different regimes of the evolution of the fundamental acoustic oscillation of </a:t>
            </a:r>
            <a:r>
              <a:rPr lang="en-GB" sz="1200" kern="1200" baseline="0" smtClean="0">
                <a:solidFill>
                  <a:schemeClr val="tx1"/>
                </a:solidFill>
                <a:latin typeface="+mn-lt"/>
                <a:ea typeface="+mn-ea"/>
                <a:cs typeface="+mn-cs"/>
              </a:rPr>
              <a:t>a coronal loop</a:t>
            </a:r>
            <a:r>
              <a:rPr lang="en-GB" sz="1200" kern="1200" baseline="0" dirty="0" smtClean="0">
                <a:solidFill>
                  <a:schemeClr val="tx1"/>
                </a:solidFill>
                <a:latin typeface="+mn-lt"/>
                <a:ea typeface="+mn-ea"/>
                <a:cs typeface="+mn-cs"/>
              </a:rPr>
              <a:t>, determined by the misbalance of </a:t>
            </a:r>
            <a:r>
              <a:rPr lang="en-GB" sz="1200" kern="1200" baseline="0" dirty="0" err="1" smtClean="0">
                <a:solidFill>
                  <a:schemeClr val="tx1"/>
                </a:solidFill>
                <a:latin typeface="+mn-lt"/>
                <a:ea typeface="+mn-ea"/>
                <a:cs typeface="+mn-cs"/>
              </a:rPr>
              <a:t>radiative</a:t>
            </a:r>
            <a:r>
              <a:rPr lang="en-GB" sz="1200" kern="1200" baseline="0" dirty="0" smtClean="0">
                <a:solidFill>
                  <a:schemeClr val="tx1"/>
                </a:solidFill>
                <a:latin typeface="+mn-lt"/>
                <a:ea typeface="+mn-ea"/>
                <a:cs typeface="+mn-cs"/>
              </a:rPr>
              <a:t> cooling and plasma heating</a:t>
            </a:r>
            <a:endParaRPr lang="en-GB" dirty="0"/>
          </a:p>
        </p:txBody>
      </p:sp>
      <p:sp>
        <p:nvSpPr>
          <p:cNvPr id="4" name="Slide Number Placeholder 3"/>
          <p:cNvSpPr>
            <a:spLocks noGrp="1"/>
          </p:cNvSpPr>
          <p:nvPr>
            <p:ph type="sldNum" sz="quarter" idx="10"/>
          </p:nvPr>
        </p:nvSpPr>
        <p:spPr/>
        <p:txBody>
          <a:bodyPr/>
          <a:lstStyle/>
          <a:p>
            <a:fld id="{722003CA-5782-44FC-BB67-CC9CF318C9B0}" type="slidenum">
              <a:rPr lang="en-GB" smtClean="0"/>
              <a:pPr/>
              <a:t>32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01B778-2CEA-4E7A-9059-820626AB6C0E}" type="datetimeFigureOut">
              <a:rPr lang="en-US" smtClean="0"/>
              <a:pPr/>
              <a:t>4/6/2018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1B778-2CEA-4E7A-9059-820626AB6C0E}" type="datetimeFigureOut">
              <a:rPr lang="en-US" smtClean="0"/>
              <a:pPr/>
              <a:t>4/6/2018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1B778-2CEA-4E7A-9059-820626AB6C0E}" type="datetimeFigureOut">
              <a:rPr lang="en-US" smtClean="0"/>
              <a:pPr/>
              <a:t>4/6/2018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953000" y="17526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953000" y="3886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014413" y="6107113"/>
            <a:ext cx="1905000" cy="457200"/>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3452813" y="6107113"/>
            <a:ext cx="2895600" cy="457200"/>
          </a:xfrm>
        </p:spPr>
        <p:txBody>
          <a:bodyPr/>
          <a:lstStyle>
            <a:lvl1pPr>
              <a:defRPr/>
            </a:lvl1pPr>
          </a:lstStyle>
          <a:p>
            <a:pPr>
              <a:defRPr/>
            </a:pPr>
            <a:endParaRPr lang="en-GB"/>
          </a:p>
        </p:txBody>
      </p:sp>
      <p:sp>
        <p:nvSpPr>
          <p:cNvPr id="8" name="Slide Number Placeholder 7"/>
          <p:cNvSpPr>
            <a:spLocks noGrp="1"/>
          </p:cNvSpPr>
          <p:nvPr>
            <p:ph type="sldNum" sz="quarter" idx="12"/>
          </p:nvPr>
        </p:nvSpPr>
        <p:spPr>
          <a:xfrm>
            <a:off x="6881813" y="6107113"/>
            <a:ext cx="1905000" cy="457200"/>
          </a:xfrm>
        </p:spPr>
        <p:txBody>
          <a:bodyPr/>
          <a:lstStyle>
            <a:lvl1pPr>
              <a:defRPr/>
            </a:lvl1pPr>
          </a:lstStyle>
          <a:p>
            <a:pPr>
              <a:defRPr/>
            </a:pPr>
            <a:fld id="{5825D179-D319-47A7-B258-72985DE8275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1B778-2CEA-4E7A-9059-820626AB6C0E}" type="datetimeFigureOut">
              <a:rPr lang="en-US" smtClean="0"/>
              <a:pPr/>
              <a:t>4/6/2018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1B778-2CEA-4E7A-9059-820626AB6C0E}" type="datetimeFigureOut">
              <a:rPr lang="en-US" smtClean="0"/>
              <a:pPr/>
              <a:t>4/6/2018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01B778-2CEA-4E7A-9059-820626AB6C0E}" type="datetimeFigureOut">
              <a:rPr lang="en-US" smtClean="0"/>
              <a:pPr/>
              <a:t>4/6/2018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01B778-2CEA-4E7A-9059-820626AB6C0E}" type="datetimeFigureOut">
              <a:rPr lang="en-US" smtClean="0"/>
              <a:pPr/>
              <a:t>4/6/2018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01B778-2CEA-4E7A-9059-820626AB6C0E}" type="datetimeFigureOut">
              <a:rPr lang="en-US" smtClean="0"/>
              <a:pPr/>
              <a:t>4/6/2018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B778-2CEA-4E7A-9059-820626AB6C0E}" type="datetimeFigureOut">
              <a:rPr lang="en-US" smtClean="0"/>
              <a:pPr/>
              <a:t>4/6/2018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1B778-2CEA-4E7A-9059-820626AB6C0E}" type="datetimeFigureOut">
              <a:rPr lang="en-US" smtClean="0"/>
              <a:pPr/>
              <a:t>4/6/2018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1B778-2CEA-4E7A-9059-820626AB6C0E}" type="datetimeFigureOut">
              <a:rPr lang="en-US" smtClean="0"/>
              <a:pPr/>
              <a:t>4/6/2018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B878D-C9DB-4C6D-9137-D3EF20CC50F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B778-2CEA-4E7A-9059-820626AB6C0E}" type="datetimeFigureOut">
              <a:rPr lang="en-US" smtClean="0"/>
              <a:pPr/>
              <a:t>4/6/2018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B878D-C9DB-4C6D-9137-D3EF20CC50F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ideo" Target="file:///C:\Users\James\Desktop\NEWCASTLE\MOVIE_WITH_WKB.mpeg"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300" b="1" dirty="0"/>
              <a:t>Modelling Quasi-periodic </a:t>
            </a:r>
            <a:r>
              <a:rPr lang="en-GB" sz="3300" b="1" dirty="0" smtClean="0"/>
              <a:t>Pulsations</a:t>
            </a:r>
            <a:br>
              <a:rPr lang="en-GB" sz="3300" b="1" dirty="0" smtClean="0"/>
            </a:br>
            <a:r>
              <a:rPr lang="en-GB" sz="3300" b="1" dirty="0" smtClean="0"/>
              <a:t>in </a:t>
            </a:r>
            <a:r>
              <a:rPr lang="en-GB" sz="3300" b="1" dirty="0"/>
              <a:t>Solar and </a:t>
            </a:r>
            <a:r>
              <a:rPr lang="en-GB" sz="3300" b="1" dirty="0" smtClean="0"/>
              <a:t>Stellar Flares</a:t>
            </a:r>
            <a:r>
              <a:rPr lang="en-GB" dirty="0"/>
              <a:t/>
            </a:r>
            <a:br>
              <a:rPr lang="en-GB" dirty="0"/>
            </a:br>
            <a:r>
              <a:rPr lang="en-GB" dirty="0" smtClean="0"/>
              <a:t/>
            </a:r>
            <a:br>
              <a:rPr lang="en-GB" dirty="0" smtClean="0"/>
            </a:br>
            <a:r>
              <a:rPr lang="fi-FI" sz="2800" dirty="0" smtClean="0"/>
              <a:t>J.A</a:t>
            </a:r>
            <a:r>
              <a:rPr lang="fi-FI" sz="2800" dirty="0"/>
              <a:t>. </a:t>
            </a:r>
            <a:r>
              <a:rPr lang="fi-FI" sz="2800" dirty="0" smtClean="0"/>
              <a:t>McLaughlin, V.M. Nakariakov, M. </a:t>
            </a:r>
            <a:r>
              <a:rPr lang="pl-PL" sz="2800" dirty="0" smtClean="0"/>
              <a:t>Dominique</a:t>
            </a:r>
            <a:r>
              <a:rPr lang="en-GB" sz="2800" dirty="0" smtClean="0"/>
              <a:t>, </a:t>
            </a:r>
            <a:r>
              <a:rPr lang="pl-PL" sz="2800" dirty="0" smtClean="0"/>
              <a:t>P. Jelínek</a:t>
            </a:r>
            <a:r>
              <a:rPr lang="en-GB" sz="2800" dirty="0" smtClean="0"/>
              <a:t> &amp; </a:t>
            </a:r>
            <a:r>
              <a:rPr lang="pl-PL" sz="2800" dirty="0" smtClean="0"/>
              <a:t>S. Takasao</a:t>
            </a:r>
            <a:endParaRPr lang="en-GB" sz="2800" b="1" dirty="0">
              <a:solidFill>
                <a:srgbClr val="FF0000"/>
              </a:solidFill>
            </a:endParaRPr>
          </a:p>
        </p:txBody>
      </p:sp>
      <p:sp>
        <p:nvSpPr>
          <p:cNvPr id="5" name="Subtitle 4"/>
          <p:cNvSpPr>
            <a:spLocks noGrp="1"/>
          </p:cNvSpPr>
          <p:nvPr>
            <p:ph type="subTitle" idx="1"/>
          </p:nvPr>
        </p:nvSpPr>
        <p:spPr>
          <a:xfrm>
            <a:off x="357158" y="5429264"/>
            <a:ext cx="8358214" cy="852478"/>
          </a:xfrm>
        </p:spPr>
        <p:txBody>
          <a:bodyPr>
            <a:normAutofit/>
          </a:bodyPr>
          <a:lstStyle/>
          <a:p>
            <a:r>
              <a:rPr lang="en-GB" sz="2500" dirty="0" smtClean="0">
                <a:solidFill>
                  <a:srgbClr val="FF0000"/>
                </a:solidFill>
              </a:rPr>
              <a:t>McLaughlin et al. (2018) </a:t>
            </a:r>
            <a:r>
              <a:rPr lang="en-GB" sz="2500" i="1" dirty="0" smtClean="0">
                <a:solidFill>
                  <a:srgbClr val="FF0000"/>
                </a:solidFill>
              </a:rPr>
              <a:t>Space Science Reviews</a:t>
            </a:r>
            <a:r>
              <a:rPr lang="en-GB" sz="2500" dirty="0" smtClean="0">
                <a:solidFill>
                  <a:srgbClr val="FF0000"/>
                </a:solidFill>
              </a:rPr>
              <a:t>, </a:t>
            </a:r>
            <a:r>
              <a:rPr lang="en-GB" sz="2500" b="1" dirty="0" smtClean="0">
                <a:solidFill>
                  <a:srgbClr val="FF0000"/>
                </a:solidFill>
              </a:rPr>
              <a:t>214</a:t>
            </a:r>
            <a:r>
              <a:rPr lang="en-GB" sz="2500" dirty="0" smtClean="0">
                <a:solidFill>
                  <a:srgbClr val="FF0000"/>
                </a:solidFill>
              </a:rPr>
              <a:t>, 45</a:t>
            </a:r>
            <a:endParaRPr lang="en-GB" sz="25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1) MHD oscillations</a:t>
            </a:r>
            <a:endParaRPr lang="en-GB" sz="3000" dirty="0">
              <a:solidFill>
                <a:srgbClr val="FF0000"/>
              </a:solidFill>
            </a:endParaRPr>
          </a:p>
        </p:txBody>
      </p:sp>
      <p:sp>
        <p:nvSpPr>
          <p:cNvPr id="3" name="Content Placeholder 2"/>
          <p:cNvSpPr>
            <a:spLocks noGrp="1"/>
          </p:cNvSpPr>
          <p:nvPr>
            <p:ph idx="1"/>
          </p:nvPr>
        </p:nvSpPr>
        <p:spPr>
          <a:xfrm>
            <a:off x="-32" y="714356"/>
            <a:ext cx="8858312" cy="2686056"/>
          </a:xfrm>
        </p:spPr>
        <p:txBody>
          <a:bodyPr>
            <a:noAutofit/>
          </a:bodyPr>
          <a:lstStyle/>
          <a:p>
            <a:pPr marL="360000">
              <a:spcBef>
                <a:spcPts val="0"/>
              </a:spcBef>
            </a:pPr>
            <a:r>
              <a:rPr lang="en-GB" sz="1800" dirty="0" smtClean="0"/>
              <a:t>QPP periods </a:t>
            </a:r>
            <a:r>
              <a:rPr lang="en-GB" sz="1800" dirty="0"/>
              <a:t>coincide with the order of magnitude </a:t>
            </a:r>
            <a:r>
              <a:rPr lang="en-GB" sz="1800" dirty="0" smtClean="0"/>
              <a:t>of MHD </a:t>
            </a:r>
            <a:r>
              <a:rPr lang="en-GB" sz="1800" dirty="0"/>
              <a:t>waves </a:t>
            </a:r>
            <a:r>
              <a:rPr lang="en-GB" sz="1800" dirty="0" smtClean="0"/>
              <a:t>/ oscillations </a:t>
            </a:r>
            <a:r>
              <a:rPr lang="en-GB" sz="1800" dirty="0"/>
              <a:t>that are abundantly detected in the corona (</a:t>
            </a:r>
            <a:r>
              <a:rPr lang="en-GB" sz="1800" dirty="0" smtClean="0"/>
              <a:t>and well </a:t>
            </a:r>
            <a:r>
              <a:rPr lang="en-GB" sz="1800" dirty="0"/>
              <a:t>resolved both spatially and temporally</a:t>
            </a:r>
            <a:r>
              <a:rPr lang="en-GB" sz="1800" dirty="0" smtClean="0"/>
              <a:t>).</a:t>
            </a:r>
          </a:p>
          <a:p>
            <a:pPr marL="360000">
              <a:spcBef>
                <a:spcPts val="0"/>
              </a:spcBef>
            </a:pPr>
            <a:endParaRPr lang="en-GB" sz="300" dirty="0" smtClean="0"/>
          </a:p>
          <a:p>
            <a:r>
              <a:rPr lang="en-GB" sz="1800" dirty="0"/>
              <a:t>F</a:t>
            </a:r>
            <a:r>
              <a:rPr lang="en-GB" sz="1800" dirty="0" smtClean="0"/>
              <a:t>lare </a:t>
            </a:r>
            <a:r>
              <a:rPr lang="en-GB" sz="1800" dirty="0"/>
              <a:t>is invoked as a justification for </a:t>
            </a:r>
            <a:r>
              <a:rPr lang="en-GB" sz="1800" dirty="0" smtClean="0"/>
              <a:t>energy </a:t>
            </a:r>
            <a:r>
              <a:rPr lang="en-GB" sz="1800" dirty="0"/>
              <a:t>provider, but </a:t>
            </a:r>
            <a:r>
              <a:rPr lang="en-GB" sz="1800" dirty="0" smtClean="0"/>
              <a:t>once </a:t>
            </a:r>
            <a:r>
              <a:rPr lang="en-GB" sz="1800" dirty="0"/>
              <a:t>the finite-duration internal/external </a:t>
            </a:r>
            <a:r>
              <a:rPr lang="en-GB" sz="1800" dirty="0" smtClean="0"/>
              <a:t>excitation occurs</a:t>
            </a:r>
            <a:r>
              <a:rPr lang="en-GB" sz="1800" dirty="0"/>
              <a:t>, we will get </a:t>
            </a:r>
            <a:r>
              <a:rPr lang="en-GB" sz="1800" b="1" dirty="0"/>
              <a:t>free</a:t>
            </a:r>
            <a:r>
              <a:rPr lang="en-GB" sz="1800" dirty="0"/>
              <a:t> MHD oscillations of the emitting plasma. </a:t>
            </a:r>
            <a:r>
              <a:rPr lang="en-GB" sz="1800" dirty="0" smtClean="0"/>
              <a:t>Variation of macroscopic parameters (mass &amp; current densities, temperature, gas pressure, bulk flow, magnetic field) in the vicinity of flare site can affect flaring emission.</a:t>
            </a:r>
          </a:p>
          <a:p>
            <a:pPr marL="360000">
              <a:spcBef>
                <a:spcPts val="0"/>
              </a:spcBef>
            </a:pPr>
            <a:endParaRPr lang="en-GB" sz="300" dirty="0" smtClean="0"/>
          </a:p>
          <a:p>
            <a:pPr marL="360000">
              <a:spcBef>
                <a:spcPts val="0"/>
              </a:spcBef>
            </a:pPr>
            <a:endParaRPr lang="en-GB" sz="500" dirty="0"/>
          </a:p>
          <a:p>
            <a:pPr marL="360000">
              <a:spcBef>
                <a:spcPts val="0"/>
              </a:spcBef>
            </a:pPr>
            <a:r>
              <a:rPr lang="en-GB" sz="1800" dirty="0" smtClean="0"/>
              <a:t>Thus</a:t>
            </a:r>
            <a:r>
              <a:rPr lang="en-GB" sz="1800" dirty="0"/>
              <a:t>, </a:t>
            </a:r>
            <a:r>
              <a:rPr lang="en-GB" sz="1800" dirty="0" smtClean="0"/>
              <a:t>we are </a:t>
            </a:r>
            <a:r>
              <a:rPr lang="en-GB" sz="1800" dirty="0"/>
              <a:t>now within the field of </a:t>
            </a:r>
            <a:r>
              <a:rPr lang="en-GB" sz="1800" i="1" dirty="0"/>
              <a:t>coronal </a:t>
            </a:r>
            <a:r>
              <a:rPr lang="en-GB" sz="1800" i="1" dirty="0" smtClean="0"/>
              <a:t>seismology</a:t>
            </a:r>
            <a:r>
              <a:rPr lang="en-GB" sz="1800" dirty="0"/>
              <a:t>,</a:t>
            </a:r>
            <a:r>
              <a:rPr lang="en-GB" sz="1800" dirty="0" smtClean="0"/>
              <a:t> </a:t>
            </a:r>
            <a:r>
              <a:rPr lang="en-GB" sz="1800" dirty="0"/>
              <a:t>so </a:t>
            </a:r>
            <a:r>
              <a:rPr lang="en-GB" sz="1800" dirty="0" smtClean="0"/>
              <a:t>observed parameters tell </a:t>
            </a:r>
            <a:r>
              <a:rPr lang="en-GB" sz="1800" dirty="0"/>
              <a:t>us diagnostic information about the </a:t>
            </a:r>
            <a:r>
              <a:rPr lang="en-GB" sz="1800" dirty="0" smtClean="0"/>
              <a:t>medium/local conditions in flaring region / the </a:t>
            </a:r>
            <a:r>
              <a:rPr lang="en-GB" sz="1800" dirty="0"/>
              <a:t>oscillating </a:t>
            </a:r>
            <a:r>
              <a:rPr lang="en-GB" sz="1800" dirty="0" smtClean="0"/>
              <a:t>structure, rather </a:t>
            </a:r>
            <a:r>
              <a:rPr lang="en-GB" sz="1800" dirty="0"/>
              <a:t>than </a:t>
            </a:r>
            <a:r>
              <a:rPr lang="en-GB" sz="1800" dirty="0" smtClean="0"/>
              <a:t>the flare itself (driver).</a:t>
            </a:r>
          </a:p>
        </p:txBody>
      </p:sp>
      <p:sp>
        <p:nvSpPr>
          <p:cNvPr id="6" name="TextBox 5"/>
          <p:cNvSpPr txBox="1"/>
          <p:nvPr/>
        </p:nvSpPr>
        <p:spPr>
          <a:xfrm>
            <a:off x="6500826" y="4572008"/>
            <a:ext cx="2261363" cy="923330"/>
          </a:xfrm>
          <a:prstGeom prst="rect">
            <a:avLst/>
          </a:prstGeom>
          <a:solidFill>
            <a:srgbClr val="FFFF00"/>
          </a:solidFill>
          <a:ln w="25400">
            <a:solidFill>
              <a:srgbClr val="FF0000"/>
            </a:solidFill>
          </a:ln>
        </p:spPr>
        <p:txBody>
          <a:bodyPr wrap="square" rtlCol="0">
            <a:spAutoFit/>
          </a:bodyPr>
          <a:lstStyle/>
          <a:p>
            <a:pPr algn="ctr">
              <a:spcBef>
                <a:spcPts val="0"/>
              </a:spcBef>
            </a:pPr>
            <a:r>
              <a:rPr lang="en-GB" dirty="0" smtClean="0"/>
              <a:t>period </a:t>
            </a:r>
            <a:r>
              <a:rPr lang="en-GB" dirty="0"/>
              <a:t>will be independent of the flare energy.</a:t>
            </a:r>
          </a:p>
        </p:txBody>
      </p:sp>
      <p:pic>
        <p:nvPicPr>
          <p:cNvPr id="31746" name="Picture 2"/>
          <p:cNvPicPr>
            <a:picLocks noChangeAspect="1" noChangeArrowheads="1"/>
          </p:cNvPicPr>
          <p:nvPr/>
        </p:nvPicPr>
        <p:blipFill>
          <a:blip r:embed="rId2"/>
          <a:srcRect/>
          <a:stretch>
            <a:fillRect/>
          </a:stretch>
        </p:blipFill>
        <p:spPr bwMode="auto">
          <a:xfrm>
            <a:off x="500035" y="3556667"/>
            <a:ext cx="4071966" cy="3301357"/>
          </a:xfrm>
          <a:prstGeom prst="rect">
            <a:avLst/>
          </a:prstGeom>
          <a:noFill/>
          <a:ln w="9525">
            <a:noFill/>
            <a:miter lim="800000"/>
            <a:headEnd/>
            <a:tailEnd/>
          </a:ln>
          <a:effectLst/>
        </p:spPr>
      </p:pic>
      <p:sp>
        <p:nvSpPr>
          <p:cNvPr id="7" name="TextBox 6"/>
          <p:cNvSpPr txBox="1"/>
          <p:nvPr/>
        </p:nvSpPr>
        <p:spPr>
          <a:xfrm>
            <a:off x="4429124" y="5988626"/>
            <a:ext cx="1542089" cy="369332"/>
          </a:xfrm>
          <a:prstGeom prst="rect">
            <a:avLst/>
          </a:prstGeom>
          <a:noFill/>
        </p:spPr>
        <p:txBody>
          <a:bodyPr wrap="none" rtlCol="0">
            <a:spAutoFit/>
          </a:bodyPr>
          <a:lstStyle/>
          <a:p>
            <a:r>
              <a:rPr lang="en-GB" dirty="0" smtClean="0"/>
              <a:t>Sausage mode</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132" y="1285860"/>
            <a:ext cx="3643338" cy="3714776"/>
          </a:xfrm>
        </p:spPr>
        <p:txBody>
          <a:bodyPr>
            <a:normAutofit/>
          </a:bodyPr>
          <a:lstStyle/>
          <a:p>
            <a:pPr marL="0">
              <a:spcBef>
                <a:spcPts val="0"/>
              </a:spcBef>
              <a:buNone/>
            </a:pPr>
            <a:r>
              <a:rPr lang="en-GB" sz="1800" dirty="0" smtClean="0"/>
              <a:t>Light </a:t>
            </a:r>
            <a:r>
              <a:rPr lang="en-GB" sz="1800" dirty="0"/>
              <a:t>curves of the soft X-ray emission (black and red lines) and hard X-ray </a:t>
            </a:r>
            <a:r>
              <a:rPr lang="en-GB" sz="1800" dirty="0" smtClean="0"/>
              <a:t>emission (blue </a:t>
            </a:r>
            <a:r>
              <a:rPr lang="en-GB" sz="1800" dirty="0"/>
              <a:t>and green lines) at different photon energy bands (see the inset legend</a:t>
            </a:r>
            <a:r>
              <a:rPr lang="en-GB" sz="1800" dirty="0" smtClean="0"/>
              <a:t>).</a:t>
            </a:r>
          </a:p>
          <a:p>
            <a:pPr marL="0">
              <a:spcBef>
                <a:spcPts val="0"/>
              </a:spcBef>
              <a:buNone/>
            </a:pPr>
            <a:r>
              <a:rPr lang="en-GB" sz="1800" dirty="0" smtClean="0"/>
              <a:t>A </a:t>
            </a:r>
            <a:r>
              <a:rPr lang="en-GB" sz="1800" dirty="0"/>
              <a:t>few </a:t>
            </a:r>
            <a:r>
              <a:rPr lang="en-GB" sz="1800" dirty="0" smtClean="0"/>
              <a:t>post-flare oscillations </a:t>
            </a:r>
            <a:r>
              <a:rPr lang="en-GB" sz="1800" dirty="0"/>
              <a:t>are visible in the soft X-ray light </a:t>
            </a:r>
            <a:r>
              <a:rPr lang="en-GB" sz="1800" dirty="0" smtClean="0"/>
              <a:t>curves.</a:t>
            </a:r>
          </a:p>
          <a:p>
            <a:pPr marL="0">
              <a:spcBef>
                <a:spcPts val="0"/>
              </a:spcBef>
              <a:buNone/>
            </a:pPr>
            <a:r>
              <a:rPr lang="en-GB" sz="1800" dirty="0" smtClean="0"/>
              <a:t>         Pinto </a:t>
            </a:r>
            <a:r>
              <a:rPr lang="en-GB" sz="1800" dirty="0"/>
              <a:t>et al. (2016</a:t>
            </a:r>
            <a:r>
              <a:rPr lang="en-GB" sz="1800" dirty="0" smtClean="0"/>
              <a:t>)</a:t>
            </a:r>
            <a:endParaRPr lang="en-GB" sz="1800" dirty="0"/>
          </a:p>
        </p:txBody>
      </p:sp>
      <p:sp>
        <p:nvSpPr>
          <p:cNvPr id="4" name="Content Placeholder 2"/>
          <p:cNvSpPr txBox="1">
            <a:spLocks/>
          </p:cNvSpPr>
          <p:nvPr/>
        </p:nvSpPr>
        <p:spPr>
          <a:xfrm>
            <a:off x="285720" y="5500702"/>
            <a:ext cx="8572560" cy="1185858"/>
          </a:xfrm>
          <a:prstGeom prst="rect">
            <a:avLst/>
          </a:prstGeom>
        </p:spPr>
        <p:txBody>
          <a:bodyPr vert="horz" lIns="91440" tIns="45720" rIns="91440" bIns="45720" rtlCol="0">
            <a:noAutofit/>
          </a:bodyPr>
          <a:lstStyle/>
          <a:p>
            <a:pPr lvl="0" indent="-342900">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Pinto et al. (2016) developed a model of the thermal &amp; non-thermal emission produced during evolution of kink-unstable twisted coronal loops in a flare. </a:t>
            </a:r>
            <a:r>
              <a:rPr lang="en-GB" dirty="0" smtClean="0"/>
              <a:t>M</a:t>
            </a:r>
            <a:r>
              <a:rPr kumimoji="0" lang="en-GB" b="0" i="0" u="none" strike="noStrike" kern="1200" cap="none" spc="0" normalizeH="0" baseline="0" noProof="0" dirty="0" err="1" smtClean="0">
                <a:ln>
                  <a:noFill/>
                </a:ln>
                <a:solidFill>
                  <a:schemeClr val="tx1"/>
                </a:solidFill>
                <a:effectLst/>
                <a:uLnTx/>
                <a:uFillTx/>
                <a:latin typeface="+mn-lt"/>
                <a:ea typeface="+mn-ea"/>
                <a:cs typeface="+mn-cs"/>
              </a:rPr>
              <a:t>odelling</a:t>
            </a:r>
            <a:r>
              <a:rPr kumimoji="0" lang="en-GB" b="0" i="0" u="none" strike="noStrike" kern="1200" cap="none" spc="0" normalizeH="0" baseline="0" noProof="0" dirty="0" smtClean="0">
                <a:ln>
                  <a:noFill/>
                </a:ln>
                <a:solidFill>
                  <a:schemeClr val="tx1"/>
                </a:solidFill>
                <a:effectLst/>
                <a:uLnTx/>
                <a:uFillTx/>
                <a:latin typeface="+mn-lt"/>
                <a:ea typeface="+mn-ea"/>
                <a:cs typeface="+mn-cs"/>
              </a:rPr>
              <a:t> showed post-flare </a:t>
            </a:r>
            <a:r>
              <a:rPr lang="en-GB" dirty="0" smtClean="0"/>
              <a:t>oscillations in the soft X-ray emission, </a:t>
            </a:r>
            <a:r>
              <a:rPr kumimoji="0" lang="en-GB" b="0" i="0" u="none" strike="noStrike" kern="1200" cap="none" spc="0" normalizeH="0" baseline="0" noProof="0" dirty="0" smtClean="0">
                <a:ln>
                  <a:noFill/>
                </a:ln>
                <a:solidFill>
                  <a:schemeClr val="tx1"/>
                </a:solidFill>
                <a:effectLst/>
                <a:uLnTx/>
                <a:uFillTx/>
                <a:latin typeface="+mn-lt"/>
                <a:ea typeface="+mn-ea"/>
                <a:cs typeface="+mn-cs"/>
              </a:rPr>
              <a:t>which could be interpreted as  QPPs</a:t>
            </a:r>
            <a:r>
              <a:rPr lang="en-GB" dirty="0" smtClean="0"/>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Figure_3.eps"/>
          <p:cNvPicPr>
            <a:picLocks noChangeAspect="1"/>
          </p:cNvPicPr>
          <p:nvPr/>
        </p:nvPicPr>
        <p:blipFill>
          <a:blip r:embed="rId2"/>
          <a:stretch>
            <a:fillRect/>
          </a:stretch>
        </p:blipFill>
        <p:spPr>
          <a:xfrm>
            <a:off x="-32" y="1214422"/>
            <a:ext cx="5429288" cy="4214842"/>
          </a:xfrm>
          <a:prstGeom prst="rect">
            <a:avLst/>
          </a:prstGeom>
        </p:spPr>
      </p:pic>
      <p:sp>
        <p:nvSpPr>
          <p:cNvPr id="7"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1) MHD oscillations</a:t>
            </a:r>
            <a:endParaRPr lang="en-GB" sz="3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normAutofit/>
          </a:bodyPr>
          <a:lstStyle/>
          <a:p>
            <a:pPr marL="342000">
              <a:spcBef>
                <a:spcPts val="0"/>
              </a:spcBef>
            </a:pPr>
            <a:r>
              <a:rPr lang="en-GB" sz="1800" dirty="0"/>
              <a:t>In the previous subsection, the flare is invoked as an impulsive forcing </a:t>
            </a:r>
            <a:r>
              <a:rPr lang="en-GB" sz="1800" dirty="0" smtClean="0"/>
              <a:t>term, hence </a:t>
            </a:r>
            <a:r>
              <a:rPr lang="en-GB" sz="1800" dirty="0"/>
              <a:t>the </a:t>
            </a:r>
            <a:r>
              <a:rPr lang="en-GB" sz="1800" b="1" dirty="0"/>
              <a:t>periodicity comes from the global parameters of the oscillating </a:t>
            </a:r>
            <a:r>
              <a:rPr lang="en-GB" sz="1800" b="1" dirty="0" smtClean="0"/>
              <a:t>loop</a:t>
            </a:r>
            <a:r>
              <a:rPr lang="en-GB" sz="1800" dirty="0" smtClean="0"/>
              <a:t>, not </a:t>
            </a:r>
            <a:r>
              <a:rPr lang="en-GB" sz="1800" dirty="0"/>
              <a:t>from the driver. However, in some cases MHD waves and oscillations </a:t>
            </a:r>
            <a:r>
              <a:rPr lang="en-GB" sz="1800" dirty="0" smtClean="0"/>
              <a:t>may affect</a:t>
            </a:r>
            <a:r>
              <a:rPr lang="en-GB" sz="1800" dirty="0"/>
              <a:t>, or back-react on, the flaring process</a:t>
            </a:r>
            <a:r>
              <a:rPr lang="en-GB" sz="1800" dirty="0" smtClean="0"/>
              <a:t>.</a:t>
            </a:r>
          </a:p>
          <a:p>
            <a:pPr marL="342000">
              <a:spcBef>
                <a:spcPts val="0"/>
              </a:spcBef>
            </a:pPr>
            <a:endParaRPr lang="en-GB" sz="1800" dirty="0" smtClean="0"/>
          </a:p>
          <a:p>
            <a:r>
              <a:rPr lang="en-GB" sz="1800" dirty="0" smtClean="0"/>
              <a:t>Pre-flare </a:t>
            </a:r>
            <a:r>
              <a:rPr lang="en-GB" sz="1800" dirty="0"/>
              <a:t>stage, i.e. before the primary energy release (</a:t>
            </a:r>
            <a:r>
              <a:rPr lang="en-GB" sz="1800" dirty="0" smtClean="0"/>
              <a:t>the impulsive </a:t>
            </a:r>
            <a:r>
              <a:rPr lang="en-GB" sz="1800" dirty="0"/>
              <a:t>phase), is one of energy storage. By definition, flares are the </a:t>
            </a:r>
            <a:r>
              <a:rPr lang="en-GB" sz="1800" dirty="0" smtClean="0"/>
              <a:t>rapid release </a:t>
            </a:r>
            <a:r>
              <a:rPr lang="en-GB" sz="1800" dirty="0"/>
              <a:t>of energy stored previously in the magnetic </a:t>
            </a:r>
            <a:r>
              <a:rPr lang="en-GB" sz="1800" dirty="0" smtClean="0"/>
              <a:t>field.</a:t>
            </a:r>
            <a:r>
              <a:rPr lang="en-GB" sz="1800" dirty="0"/>
              <a:t> Reconnection </a:t>
            </a:r>
            <a:r>
              <a:rPr lang="en-GB" sz="1800" dirty="0" smtClean="0"/>
              <a:t>must be </a:t>
            </a:r>
            <a:r>
              <a:rPr lang="en-GB" sz="1800" dirty="0"/>
              <a:t>at the heart of this energy </a:t>
            </a:r>
            <a:r>
              <a:rPr lang="en-GB" sz="1800" dirty="0" smtClean="0"/>
              <a:t>release.</a:t>
            </a:r>
          </a:p>
          <a:p>
            <a:endParaRPr lang="en-GB" sz="1800" dirty="0" smtClean="0"/>
          </a:p>
          <a:p>
            <a:r>
              <a:rPr lang="en-GB" sz="1800" dirty="0" smtClean="0"/>
              <a:t>The </a:t>
            </a:r>
            <a:r>
              <a:rPr lang="en-GB" sz="1800" dirty="0"/>
              <a:t>CSHKP </a:t>
            </a:r>
            <a:r>
              <a:rPr lang="en-GB" sz="1800" dirty="0" smtClean="0"/>
              <a:t>standard flare </a:t>
            </a:r>
            <a:r>
              <a:rPr lang="en-GB" sz="1800" dirty="0"/>
              <a:t>model which has a null point — a location where the magnetic field, </a:t>
            </a:r>
            <a:r>
              <a:rPr lang="en-GB" sz="1800" dirty="0" smtClean="0"/>
              <a:t>and hence </a:t>
            </a:r>
            <a:r>
              <a:rPr lang="en-GB" sz="1800" dirty="0"/>
              <a:t>the </a:t>
            </a:r>
            <a:r>
              <a:rPr lang="en-GB" sz="1800" dirty="0" smtClean="0"/>
              <a:t>Alfvén </a:t>
            </a:r>
            <a:r>
              <a:rPr lang="en-GB" sz="1800" dirty="0"/>
              <a:t>speed, is zero, at least in a certain plane — as part of </a:t>
            </a:r>
            <a:r>
              <a:rPr lang="en-GB" sz="1800" dirty="0" smtClean="0"/>
              <a:t>its magnetic topology.</a:t>
            </a:r>
          </a:p>
          <a:p>
            <a:endParaRPr lang="en-GB" sz="1800" dirty="0" smtClean="0"/>
          </a:p>
          <a:p>
            <a:r>
              <a:rPr lang="en-GB" sz="1800" dirty="0" smtClean="0"/>
              <a:t>Here, we </a:t>
            </a:r>
            <a:r>
              <a:rPr lang="en-GB" sz="1800" dirty="0"/>
              <a:t>focus specifically on the </a:t>
            </a:r>
            <a:r>
              <a:rPr lang="en-GB" sz="1800" b="1" dirty="0"/>
              <a:t>triggering of flares by MHD waves</a:t>
            </a:r>
            <a:r>
              <a:rPr lang="en-GB" sz="1800" dirty="0"/>
              <a:t>.</a:t>
            </a:r>
          </a:p>
        </p:txBody>
      </p:sp>
      <p:sp>
        <p:nvSpPr>
          <p:cNvPr id="5"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2) QPPs periodically triggered by external waves</a:t>
            </a:r>
            <a:endParaRPr lang="en-GB" sz="30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468313" y="1214438"/>
            <a:ext cx="8280400" cy="4114800"/>
          </a:xfrm>
        </p:spPr>
        <p:txBody>
          <a:bodyPr/>
          <a:lstStyle/>
          <a:p>
            <a:pPr eaLnBrk="1" hangingPunct="1"/>
            <a:r>
              <a:rPr lang="en-GB" sz="2000" dirty="0" smtClean="0">
                <a:latin typeface="Arial" pitchFamily="34" charset="0"/>
                <a:cs typeface="Arial" pitchFamily="34" charset="0"/>
              </a:rPr>
              <a:t>Consider wave propagation near to equilibrium magnetic field – simple 2D X-point.</a:t>
            </a:r>
          </a:p>
        </p:txBody>
      </p:sp>
      <p:sp>
        <p:nvSpPr>
          <p:cNvPr id="2053" name="Text Box 8"/>
          <p:cNvSpPr txBox="1">
            <a:spLocks noChangeArrowheads="1"/>
          </p:cNvSpPr>
          <p:nvPr/>
        </p:nvSpPr>
        <p:spPr bwMode="auto">
          <a:xfrm>
            <a:off x="5435600" y="3070225"/>
            <a:ext cx="3313113" cy="1323439"/>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Idea is to send in wave pulse from top boundary, and see (and explain!) what happens.</a:t>
            </a:r>
          </a:p>
        </p:txBody>
      </p:sp>
      <p:pic>
        <p:nvPicPr>
          <p:cNvPr id="2054" name="Picture 38" descr="Bfield.eps"/>
          <p:cNvPicPr>
            <a:picLocks noChangeAspect="1"/>
          </p:cNvPicPr>
          <p:nvPr/>
        </p:nvPicPr>
        <p:blipFill>
          <a:blip r:embed="rId3"/>
          <a:srcRect/>
          <a:stretch>
            <a:fillRect/>
          </a:stretch>
        </p:blipFill>
        <p:spPr bwMode="auto">
          <a:xfrm>
            <a:off x="395288" y="2673350"/>
            <a:ext cx="4319587" cy="4184650"/>
          </a:xfrm>
          <a:prstGeom prst="rect">
            <a:avLst/>
          </a:prstGeom>
          <a:noFill/>
          <a:ln w="9525">
            <a:noFill/>
            <a:miter lim="800000"/>
            <a:headEnd/>
            <a:tailEnd/>
          </a:ln>
        </p:spPr>
      </p:pic>
      <p:grpSp>
        <p:nvGrpSpPr>
          <p:cNvPr id="2" name="Group 39"/>
          <p:cNvGrpSpPr>
            <a:grpSpLocks/>
          </p:cNvGrpSpPr>
          <p:nvPr/>
        </p:nvGrpSpPr>
        <p:grpSpPr bwMode="auto">
          <a:xfrm>
            <a:off x="1362075" y="2349500"/>
            <a:ext cx="3335338" cy="342900"/>
            <a:chOff x="1389063" y="2827335"/>
            <a:chExt cx="2989261" cy="315913"/>
          </a:xfrm>
        </p:grpSpPr>
        <p:sp>
          <p:nvSpPr>
            <p:cNvPr id="2064" name="Line 10"/>
            <p:cNvSpPr>
              <a:spLocks noChangeShapeType="1"/>
            </p:cNvSpPr>
            <p:nvPr/>
          </p:nvSpPr>
          <p:spPr bwMode="auto">
            <a:xfrm>
              <a:off x="1389063" y="3143248"/>
              <a:ext cx="2989261" cy="0"/>
            </a:xfrm>
            <a:prstGeom prst="line">
              <a:avLst/>
            </a:prstGeom>
            <a:noFill/>
            <a:ln w="38100">
              <a:solidFill>
                <a:srgbClr val="3333FF"/>
              </a:solidFill>
              <a:round/>
              <a:headEnd/>
              <a:tailEnd/>
            </a:ln>
          </p:spPr>
          <p:txBody>
            <a:bodyPr wrap="none"/>
            <a:lstStyle/>
            <a:p>
              <a:endParaRPr lang="en-GB"/>
            </a:p>
          </p:txBody>
        </p:sp>
        <p:sp>
          <p:nvSpPr>
            <p:cNvPr id="2065" name="Line 11"/>
            <p:cNvSpPr>
              <a:spLocks noChangeShapeType="1"/>
            </p:cNvSpPr>
            <p:nvPr/>
          </p:nvSpPr>
          <p:spPr bwMode="auto">
            <a:xfrm>
              <a:off x="1942213" y="2827335"/>
              <a:ext cx="0" cy="287338"/>
            </a:xfrm>
            <a:prstGeom prst="line">
              <a:avLst/>
            </a:prstGeom>
            <a:noFill/>
            <a:ln w="28575">
              <a:solidFill>
                <a:srgbClr val="3333FF"/>
              </a:solidFill>
              <a:round/>
              <a:headEnd/>
              <a:tailEnd type="triangle" w="med" len="med"/>
            </a:ln>
          </p:spPr>
          <p:txBody>
            <a:bodyPr wrap="none"/>
            <a:lstStyle/>
            <a:p>
              <a:endParaRPr lang="en-GB"/>
            </a:p>
          </p:txBody>
        </p:sp>
        <p:sp>
          <p:nvSpPr>
            <p:cNvPr id="2066" name="Line 12"/>
            <p:cNvSpPr>
              <a:spLocks noChangeShapeType="1"/>
            </p:cNvSpPr>
            <p:nvPr/>
          </p:nvSpPr>
          <p:spPr bwMode="auto">
            <a:xfrm>
              <a:off x="2890929" y="2827335"/>
              <a:ext cx="0" cy="287338"/>
            </a:xfrm>
            <a:prstGeom prst="line">
              <a:avLst/>
            </a:prstGeom>
            <a:noFill/>
            <a:ln w="28575">
              <a:solidFill>
                <a:srgbClr val="3333FF"/>
              </a:solidFill>
              <a:round/>
              <a:headEnd/>
              <a:tailEnd type="triangle" w="med" len="med"/>
            </a:ln>
          </p:spPr>
          <p:txBody>
            <a:bodyPr wrap="none"/>
            <a:lstStyle/>
            <a:p>
              <a:endParaRPr lang="en-GB"/>
            </a:p>
          </p:txBody>
        </p:sp>
        <p:sp>
          <p:nvSpPr>
            <p:cNvPr id="2067" name="Line 13"/>
            <p:cNvSpPr>
              <a:spLocks noChangeShapeType="1"/>
            </p:cNvSpPr>
            <p:nvPr/>
          </p:nvSpPr>
          <p:spPr bwMode="auto">
            <a:xfrm>
              <a:off x="3853495" y="2827335"/>
              <a:ext cx="0" cy="287338"/>
            </a:xfrm>
            <a:prstGeom prst="line">
              <a:avLst/>
            </a:prstGeom>
            <a:noFill/>
            <a:ln w="28575">
              <a:solidFill>
                <a:srgbClr val="3333FF"/>
              </a:solidFill>
              <a:round/>
              <a:headEnd/>
              <a:tailEnd type="triangle" w="med" len="med"/>
            </a:ln>
          </p:spPr>
          <p:txBody>
            <a:bodyPr wrap="none"/>
            <a:lstStyle/>
            <a:p>
              <a:endParaRPr lang="en-GB"/>
            </a:p>
          </p:txBody>
        </p:sp>
      </p:grpSp>
      <p:sp>
        <p:nvSpPr>
          <p:cNvPr id="2056" name="Oval 14"/>
          <p:cNvSpPr>
            <a:spLocks noChangeArrowheads="1"/>
          </p:cNvSpPr>
          <p:nvPr/>
        </p:nvSpPr>
        <p:spPr bwMode="auto">
          <a:xfrm>
            <a:off x="6443663" y="4508500"/>
            <a:ext cx="865187" cy="1873250"/>
          </a:xfrm>
          <a:prstGeom prst="ellipse">
            <a:avLst/>
          </a:prstGeom>
          <a:solidFill>
            <a:schemeClr val="bg1"/>
          </a:solidFill>
          <a:ln w="9525" algn="ctr">
            <a:solidFill>
              <a:srgbClr val="FF0000"/>
            </a:solidFill>
            <a:round/>
            <a:headEnd/>
            <a:tailEnd/>
          </a:ln>
        </p:spPr>
        <p:txBody>
          <a:bodyPr wrap="none" anchor="ctr"/>
          <a:lstStyle/>
          <a:p>
            <a:endParaRPr lang="en-US"/>
          </a:p>
        </p:txBody>
      </p:sp>
      <p:sp>
        <p:nvSpPr>
          <p:cNvPr id="2057" name="Rectangle 15"/>
          <p:cNvSpPr>
            <a:spLocks noChangeArrowheads="1"/>
          </p:cNvSpPr>
          <p:nvPr/>
        </p:nvSpPr>
        <p:spPr bwMode="auto">
          <a:xfrm>
            <a:off x="6300788" y="5305425"/>
            <a:ext cx="1150937" cy="1147763"/>
          </a:xfrm>
          <a:prstGeom prst="rect">
            <a:avLst/>
          </a:prstGeom>
          <a:solidFill>
            <a:schemeClr val="bg1"/>
          </a:solidFill>
          <a:ln w="9525" algn="ctr">
            <a:noFill/>
            <a:miter lim="800000"/>
            <a:headEnd/>
            <a:tailEnd/>
          </a:ln>
        </p:spPr>
        <p:txBody>
          <a:bodyPr wrap="none" anchor="ctr"/>
          <a:lstStyle/>
          <a:p>
            <a:endParaRPr lang="en-US"/>
          </a:p>
        </p:txBody>
      </p:sp>
      <p:sp>
        <p:nvSpPr>
          <p:cNvPr id="2058" name="Line 16"/>
          <p:cNvSpPr>
            <a:spLocks noChangeShapeType="1"/>
          </p:cNvSpPr>
          <p:nvPr/>
        </p:nvSpPr>
        <p:spPr bwMode="auto">
          <a:xfrm flipH="1">
            <a:off x="5940425" y="5300663"/>
            <a:ext cx="503238" cy="0"/>
          </a:xfrm>
          <a:prstGeom prst="line">
            <a:avLst/>
          </a:prstGeom>
          <a:noFill/>
          <a:ln w="9525">
            <a:solidFill>
              <a:srgbClr val="FF0000"/>
            </a:solidFill>
            <a:round/>
            <a:headEnd/>
            <a:tailEnd/>
          </a:ln>
        </p:spPr>
        <p:txBody>
          <a:bodyPr/>
          <a:lstStyle/>
          <a:p>
            <a:endParaRPr lang="en-GB"/>
          </a:p>
        </p:txBody>
      </p:sp>
      <p:sp>
        <p:nvSpPr>
          <p:cNvPr id="2059" name="Line 17"/>
          <p:cNvSpPr>
            <a:spLocks noChangeShapeType="1"/>
          </p:cNvSpPr>
          <p:nvPr/>
        </p:nvSpPr>
        <p:spPr bwMode="auto">
          <a:xfrm>
            <a:off x="7308850" y="5300663"/>
            <a:ext cx="503238" cy="0"/>
          </a:xfrm>
          <a:prstGeom prst="line">
            <a:avLst/>
          </a:prstGeom>
          <a:noFill/>
          <a:ln w="9525">
            <a:solidFill>
              <a:srgbClr val="FF0000"/>
            </a:solidFill>
            <a:round/>
            <a:headEnd/>
            <a:tailEnd/>
          </a:ln>
        </p:spPr>
        <p:txBody>
          <a:bodyPr/>
          <a:lstStyle/>
          <a:p>
            <a:endParaRPr lang="en-GB"/>
          </a:p>
        </p:txBody>
      </p:sp>
      <p:sp>
        <p:nvSpPr>
          <p:cNvPr id="2060" name="Line 18"/>
          <p:cNvSpPr>
            <a:spLocks noChangeShapeType="1"/>
          </p:cNvSpPr>
          <p:nvPr/>
        </p:nvSpPr>
        <p:spPr bwMode="auto">
          <a:xfrm>
            <a:off x="7451725" y="4868863"/>
            <a:ext cx="288925" cy="0"/>
          </a:xfrm>
          <a:prstGeom prst="line">
            <a:avLst/>
          </a:prstGeom>
          <a:noFill/>
          <a:ln w="57150">
            <a:solidFill>
              <a:schemeClr val="hlink"/>
            </a:solidFill>
            <a:round/>
            <a:headEnd/>
            <a:tailEnd type="triangle" w="med" len="med"/>
          </a:ln>
        </p:spPr>
        <p:txBody>
          <a:bodyPr/>
          <a:lstStyle/>
          <a:p>
            <a:endParaRPr lang="en-GB"/>
          </a:p>
        </p:txBody>
      </p:sp>
      <p:sp>
        <p:nvSpPr>
          <p:cNvPr id="2061" name="Rectangle 19"/>
          <p:cNvSpPr>
            <a:spLocks noChangeArrowheads="1"/>
          </p:cNvSpPr>
          <p:nvPr/>
        </p:nvSpPr>
        <p:spPr bwMode="auto">
          <a:xfrm>
            <a:off x="5940425" y="4437063"/>
            <a:ext cx="1871663" cy="2087562"/>
          </a:xfrm>
          <a:prstGeom prst="rect">
            <a:avLst/>
          </a:prstGeom>
          <a:solidFill>
            <a:schemeClr val="bg1">
              <a:alpha val="25098"/>
            </a:schemeClr>
          </a:solidFill>
          <a:ln w="9525" algn="ctr">
            <a:noFill/>
            <a:miter lim="800000"/>
            <a:headEnd/>
            <a:tailEnd/>
          </a:ln>
        </p:spPr>
        <p:txBody>
          <a:bodyPr wrap="none" anchor="ctr"/>
          <a:lstStyle/>
          <a:p>
            <a:endParaRPr lang="en-US"/>
          </a:p>
        </p:txBody>
      </p:sp>
      <p:graphicFrame>
        <p:nvGraphicFramePr>
          <p:cNvPr id="2050" name="Object 3"/>
          <p:cNvGraphicFramePr>
            <a:graphicFrameLocks noChangeAspect="1"/>
          </p:cNvGraphicFramePr>
          <p:nvPr/>
        </p:nvGraphicFramePr>
        <p:xfrm>
          <a:off x="3635375" y="1700213"/>
          <a:ext cx="2089150" cy="830262"/>
        </p:xfrm>
        <a:graphic>
          <a:graphicData uri="http://schemas.openxmlformats.org/presentationml/2006/ole">
            <p:oleObj spid="_x0000_s1026" name="Equation" r:id="rId4" imgW="990360" imgH="393480" progId="Equation.3">
              <p:embed/>
            </p:oleObj>
          </a:graphicData>
        </a:graphic>
      </p:graphicFrame>
      <p:cxnSp>
        <p:nvCxnSpPr>
          <p:cNvPr id="22" name="Straight Connector 21"/>
          <p:cNvCxnSpPr/>
          <p:nvPr/>
        </p:nvCxnSpPr>
        <p:spPr>
          <a:xfrm rot="5400000" flipH="1" flipV="1">
            <a:off x="1409700" y="2736850"/>
            <a:ext cx="3282950" cy="32448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1384300" y="2741613"/>
            <a:ext cx="3271837" cy="32464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bwMode="auto">
          <a:xfrm>
            <a:off x="500034" y="-16"/>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kumimoji="0" lang="en-GB" sz="2500" b="0" i="0" u="none" strike="noStrike" kern="1200" cap="none" spc="0" normalizeH="0" baseline="0" noProof="0" dirty="0" smtClean="0">
                <a:ln>
                  <a:noFill/>
                </a:ln>
                <a:solidFill>
                  <a:srgbClr val="FE0000"/>
                </a:solidFill>
                <a:effectLst/>
                <a:uLnTx/>
                <a:uFillTx/>
                <a:latin typeface="Arial" charset="0"/>
                <a:ea typeface="+mj-ea"/>
                <a:cs typeface="+mj-cs"/>
              </a:rPr>
              <a:t>ASIDE: </a:t>
            </a:r>
            <a:r>
              <a:rPr kumimoji="0" lang="en-GB" sz="2500" b="0" i="0" u="none" strike="noStrike" kern="1200" cap="none" spc="0" normalizeH="0" noProof="0" dirty="0" smtClean="0">
                <a:ln>
                  <a:noFill/>
                </a:ln>
                <a:solidFill>
                  <a:srgbClr val="FE0000"/>
                </a:solidFill>
                <a:effectLst/>
                <a:uLnTx/>
                <a:uFillTx/>
                <a:latin typeface="Arial" charset="0"/>
                <a:ea typeface="+mj-ea"/>
                <a:cs typeface="+mj-cs"/>
              </a:rPr>
              <a:t>(</a:t>
            </a:r>
            <a:r>
              <a:rPr lang="en-GB" sz="2500" dirty="0">
                <a:solidFill>
                  <a:srgbClr val="FE0000"/>
                </a:solidFill>
              </a:rPr>
              <a:t>McLaughlin &amp; Hood </a:t>
            </a:r>
            <a:r>
              <a:rPr lang="en-GB" sz="2500" dirty="0" smtClean="0">
                <a:solidFill>
                  <a:srgbClr val="FE0000"/>
                </a:solidFill>
              </a:rPr>
              <a:t>2004)</a:t>
            </a:r>
            <a:endParaRPr lang="en-GB" sz="2500" dirty="0">
              <a:solidFill>
                <a:srgbClr val="FE0000"/>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786688" y="571500"/>
            <a:ext cx="142875"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8429625" y="1143000"/>
            <a:ext cx="142875"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04" name="Picture 40" descr="Bfield.eps"/>
          <p:cNvPicPr>
            <a:picLocks noChangeAspect="1"/>
          </p:cNvPicPr>
          <p:nvPr/>
        </p:nvPicPr>
        <p:blipFill>
          <a:blip r:embed="rId3"/>
          <a:srcRect/>
          <a:stretch>
            <a:fillRect/>
          </a:stretch>
        </p:blipFill>
        <p:spPr bwMode="auto">
          <a:xfrm>
            <a:off x="8001000" y="323850"/>
            <a:ext cx="1143000" cy="1098550"/>
          </a:xfrm>
          <a:prstGeom prst="rect">
            <a:avLst/>
          </a:prstGeom>
          <a:noFill/>
          <a:ln w="9525">
            <a:noFill/>
            <a:miter lim="800000"/>
            <a:headEnd/>
            <a:tailEnd/>
          </a:ln>
        </p:spPr>
      </p:pic>
      <p:grpSp>
        <p:nvGrpSpPr>
          <p:cNvPr id="2" name="Group 41"/>
          <p:cNvGrpSpPr>
            <a:grpSpLocks/>
          </p:cNvGrpSpPr>
          <p:nvPr/>
        </p:nvGrpSpPr>
        <p:grpSpPr bwMode="auto">
          <a:xfrm>
            <a:off x="8277225" y="174625"/>
            <a:ext cx="820738" cy="144463"/>
            <a:chOff x="1389063" y="2827335"/>
            <a:chExt cx="2989261" cy="315913"/>
          </a:xfrm>
        </p:grpSpPr>
        <p:sp>
          <p:nvSpPr>
            <p:cNvPr id="25608" name="Line 10"/>
            <p:cNvSpPr>
              <a:spLocks noChangeShapeType="1"/>
            </p:cNvSpPr>
            <p:nvPr/>
          </p:nvSpPr>
          <p:spPr bwMode="auto">
            <a:xfrm>
              <a:off x="1389063" y="3143248"/>
              <a:ext cx="2989261" cy="0"/>
            </a:xfrm>
            <a:prstGeom prst="line">
              <a:avLst/>
            </a:prstGeom>
            <a:noFill/>
            <a:ln w="38100">
              <a:solidFill>
                <a:srgbClr val="FF0000"/>
              </a:solidFill>
              <a:round/>
              <a:headEnd/>
              <a:tailEnd/>
            </a:ln>
          </p:spPr>
          <p:txBody>
            <a:bodyPr wrap="none"/>
            <a:lstStyle/>
            <a:p>
              <a:endParaRPr lang="en-GB"/>
            </a:p>
          </p:txBody>
        </p:sp>
        <p:sp>
          <p:nvSpPr>
            <p:cNvPr id="25609" name="Line 11"/>
            <p:cNvSpPr>
              <a:spLocks noChangeShapeType="1"/>
            </p:cNvSpPr>
            <p:nvPr/>
          </p:nvSpPr>
          <p:spPr bwMode="auto">
            <a:xfrm>
              <a:off x="1942213" y="2827335"/>
              <a:ext cx="0" cy="287338"/>
            </a:xfrm>
            <a:prstGeom prst="line">
              <a:avLst/>
            </a:prstGeom>
            <a:noFill/>
            <a:ln w="28575">
              <a:solidFill>
                <a:srgbClr val="FF0000"/>
              </a:solidFill>
              <a:round/>
              <a:headEnd/>
              <a:tailEnd type="triangle" w="med" len="med"/>
            </a:ln>
          </p:spPr>
          <p:txBody>
            <a:bodyPr wrap="none"/>
            <a:lstStyle/>
            <a:p>
              <a:endParaRPr lang="en-GB"/>
            </a:p>
          </p:txBody>
        </p:sp>
        <p:sp>
          <p:nvSpPr>
            <p:cNvPr id="25610" name="Line 12"/>
            <p:cNvSpPr>
              <a:spLocks noChangeShapeType="1"/>
            </p:cNvSpPr>
            <p:nvPr/>
          </p:nvSpPr>
          <p:spPr bwMode="auto">
            <a:xfrm>
              <a:off x="2890929" y="2827335"/>
              <a:ext cx="0" cy="287338"/>
            </a:xfrm>
            <a:prstGeom prst="line">
              <a:avLst/>
            </a:prstGeom>
            <a:noFill/>
            <a:ln w="28575">
              <a:solidFill>
                <a:srgbClr val="FF0000"/>
              </a:solidFill>
              <a:round/>
              <a:headEnd/>
              <a:tailEnd type="triangle" w="med" len="med"/>
            </a:ln>
          </p:spPr>
          <p:txBody>
            <a:bodyPr wrap="none"/>
            <a:lstStyle/>
            <a:p>
              <a:endParaRPr lang="en-GB"/>
            </a:p>
          </p:txBody>
        </p:sp>
        <p:sp>
          <p:nvSpPr>
            <p:cNvPr id="25611" name="Line 13"/>
            <p:cNvSpPr>
              <a:spLocks noChangeShapeType="1"/>
            </p:cNvSpPr>
            <p:nvPr/>
          </p:nvSpPr>
          <p:spPr bwMode="auto">
            <a:xfrm>
              <a:off x="3853495" y="2827335"/>
              <a:ext cx="0" cy="287338"/>
            </a:xfrm>
            <a:prstGeom prst="line">
              <a:avLst/>
            </a:prstGeom>
            <a:noFill/>
            <a:ln w="28575">
              <a:solidFill>
                <a:srgbClr val="FF0000"/>
              </a:solidFill>
              <a:round/>
              <a:headEnd/>
              <a:tailEnd type="triangle" w="med" len="med"/>
            </a:ln>
          </p:spPr>
          <p:txBody>
            <a:bodyPr wrap="none"/>
            <a:lstStyle/>
            <a:p>
              <a:endParaRPr lang="en-GB"/>
            </a:p>
          </p:txBody>
        </p:sp>
      </p:grpSp>
      <p:sp>
        <p:nvSpPr>
          <p:cNvPr id="12" name="Rectangle 2"/>
          <p:cNvSpPr txBox="1">
            <a:spLocks noChangeArrowheads="1"/>
          </p:cNvSpPr>
          <p:nvPr/>
        </p:nvSpPr>
        <p:spPr bwMode="auto">
          <a:xfrm>
            <a:off x="500034" y="-16"/>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smtClean="0">
                <a:ln>
                  <a:noFill/>
                </a:ln>
                <a:solidFill>
                  <a:srgbClr val="FE0000"/>
                </a:solidFill>
                <a:effectLst/>
                <a:uLnTx/>
                <a:uFillTx/>
                <a:latin typeface="Arial" charset="0"/>
                <a:ea typeface="+mj-ea"/>
                <a:cs typeface="+mj-cs"/>
              </a:rPr>
              <a:t>Linear, Cold Fast Wave</a:t>
            </a:r>
            <a:r>
              <a:rPr kumimoji="0" lang="en-GB" sz="2500" b="0" i="0" u="none" strike="noStrike" kern="1200" cap="none" spc="0" normalizeH="0" noProof="0" dirty="0" smtClean="0">
                <a:ln>
                  <a:noFill/>
                </a:ln>
                <a:solidFill>
                  <a:srgbClr val="FE0000"/>
                </a:solidFill>
                <a:effectLst/>
                <a:uLnTx/>
                <a:uFillTx/>
                <a:latin typeface="Arial" charset="0"/>
                <a:ea typeface="+mj-ea"/>
                <a:cs typeface="+mj-cs"/>
              </a:rPr>
              <a:t> (Numerical + WKB)</a:t>
            </a:r>
            <a:endParaRPr kumimoji="0" lang="en-GB" sz="2500" b="0" i="0" u="none" strike="noStrike" kern="1200" cap="none" spc="0" normalizeH="0" baseline="0" noProof="0" dirty="0" smtClean="0">
              <a:ln>
                <a:noFill/>
              </a:ln>
              <a:solidFill>
                <a:srgbClr val="FE0000"/>
              </a:solidFill>
              <a:effectLst/>
              <a:uLnTx/>
              <a:uFillTx/>
              <a:latin typeface="Arial" charset="0"/>
              <a:ea typeface="+mj-ea"/>
              <a:cs typeface="+mj-cs"/>
            </a:endParaRPr>
          </a:p>
        </p:txBody>
      </p:sp>
      <p:pic>
        <p:nvPicPr>
          <p:cNvPr id="14" name="MOVIE_WITH_WKB.mpeg">
            <a:hlinkClick r:id="" action="ppaction://media"/>
          </p:cNvPr>
          <p:cNvPicPr>
            <a:picLocks noRot="1" noChangeAspect="1"/>
          </p:cNvPicPr>
          <p:nvPr>
            <a:videoFile r:link="rId1"/>
          </p:nvPr>
        </p:nvPicPr>
        <p:blipFill>
          <a:blip r:embed="rId4"/>
          <a:stretch>
            <a:fillRect/>
          </a:stretch>
        </p:blipFill>
        <p:spPr>
          <a:xfrm>
            <a:off x="1214414" y="928670"/>
            <a:ext cx="6715172" cy="577085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3802063" y="2714625"/>
          <a:ext cx="3798887" cy="512763"/>
        </p:xfrm>
        <a:graphic>
          <a:graphicData uri="http://schemas.openxmlformats.org/presentationml/2006/ole">
            <p:oleObj spid="_x0000_s2050" name="Equation" r:id="rId3" imgW="2070000" imgH="279360" progId="Equation.3">
              <p:embed/>
            </p:oleObj>
          </a:graphicData>
        </a:graphic>
      </p:graphicFrame>
      <p:sp>
        <p:nvSpPr>
          <p:cNvPr id="6149" name="Rectangle 3"/>
          <p:cNvSpPr>
            <a:spLocks noGrp="1" noChangeArrowheads="1"/>
          </p:cNvSpPr>
          <p:nvPr>
            <p:ph type="body" sz="half" idx="1"/>
          </p:nvPr>
        </p:nvSpPr>
        <p:spPr>
          <a:xfrm>
            <a:off x="428625" y="1357313"/>
            <a:ext cx="8858250" cy="5143500"/>
          </a:xfrm>
        </p:spPr>
        <p:txBody>
          <a:bodyPr/>
          <a:lstStyle/>
          <a:p>
            <a:pPr eaLnBrk="1" hangingPunct="1">
              <a:lnSpc>
                <a:spcPct val="90000"/>
              </a:lnSpc>
              <a:buFont typeface="Arial" charset="0"/>
              <a:buNone/>
            </a:pPr>
            <a:r>
              <a:rPr lang="en-GB" sz="2000" dirty="0" smtClean="0">
                <a:latin typeface="Arial" pitchFamily="34" charset="0"/>
                <a:cs typeface="Arial" pitchFamily="34" charset="0"/>
              </a:rPr>
              <a:t>Equations reduce to:</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eaLnBrk="1" hangingPunct="1">
              <a:lnSpc>
                <a:spcPct val="90000"/>
              </a:lnSpc>
            </a:pPr>
            <a:endParaRPr lang="en-GB" sz="2000" dirty="0" smtClean="0">
              <a:latin typeface="Arial" pitchFamily="34" charset="0"/>
              <a:cs typeface="Arial" pitchFamily="34" charset="0"/>
            </a:endParaRPr>
          </a:p>
          <a:p>
            <a:pPr eaLnBrk="1" hangingPunct="1">
              <a:lnSpc>
                <a:spcPct val="90000"/>
              </a:lnSpc>
              <a:buFontTx/>
              <a:buNone/>
            </a:pPr>
            <a:r>
              <a:rPr lang="en-GB" sz="2000" dirty="0" smtClean="0">
                <a:latin typeface="Arial" pitchFamily="34" charset="0"/>
                <a:cs typeface="Arial" pitchFamily="34" charset="0"/>
              </a:rPr>
              <a:t>	</a:t>
            </a:r>
          </a:p>
          <a:p>
            <a:pPr eaLnBrk="1" hangingPunct="1">
              <a:lnSpc>
                <a:spcPct val="70000"/>
              </a:lnSpc>
              <a:buFontTx/>
              <a:buNone/>
            </a:pPr>
            <a:endParaRPr lang="en-GB" sz="2000" b="1" dirty="0" smtClean="0">
              <a:latin typeface="Arial" pitchFamily="34" charset="0"/>
              <a:cs typeface="Arial" pitchFamily="34" charset="0"/>
            </a:endParaRPr>
          </a:p>
          <a:p>
            <a:pPr eaLnBrk="1" hangingPunct="1">
              <a:lnSpc>
                <a:spcPct val="70000"/>
              </a:lnSpc>
              <a:buFontTx/>
              <a:buNone/>
            </a:pPr>
            <a:endParaRPr lang="en-GB" sz="2000" b="1" dirty="0" smtClean="0">
              <a:latin typeface="Arial" pitchFamily="34" charset="0"/>
              <a:cs typeface="Arial" pitchFamily="34" charset="0"/>
            </a:endParaRPr>
          </a:p>
          <a:p>
            <a:pPr eaLnBrk="1" hangingPunct="1">
              <a:lnSpc>
                <a:spcPct val="70000"/>
              </a:lnSpc>
              <a:buFontTx/>
              <a:buNone/>
            </a:pPr>
            <a:endParaRPr lang="en-GB" sz="2000" b="1" dirty="0" smtClean="0">
              <a:latin typeface="Arial" pitchFamily="34" charset="0"/>
              <a:cs typeface="Arial" pitchFamily="34" charset="0"/>
            </a:endParaRPr>
          </a:p>
          <a:p>
            <a:pPr eaLnBrk="1" hangingPunct="1">
              <a:lnSpc>
                <a:spcPct val="70000"/>
              </a:lnSpc>
              <a:buFontTx/>
              <a:buNone/>
            </a:pPr>
            <a:endParaRPr lang="en-GB" sz="1000" dirty="0" smtClean="0">
              <a:latin typeface="Arial" pitchFamily="34" charset="0"/>
              <a:cs typeface="Arial" pitchFamily="34" charset="0"/>
            </a:endParaRPr>
          </a:p>
          <a:p>
            <a:pPr eaLnBrk="1" hangingPunct="1">
              <a:lnSpc>
                <a:spcPct val="70000"/>
              </a:lnSpc>
              <a:buFontTx/>
              <a:buNone/>
            </a:pPr>
            <a:r>
              <a:rPr lang="en-GB" sz="2000" b="1" dirty="0" smtClean="0">
                <a:latin typeface="Arial" pitchFamily="34" charset="0"/>
                <a:cs typeface="Arial" pitchFamily="34" charset="0"/>
              </a:rPr>
              <a:t>Results</a:t>
            </a:r>
            <a:r>
              <a:rPr lang="en-GB" sz="2000" dirty="0" smtClean="0">
                <a:latin typeface="Arial" pitchFamily="34" charset="0"/>
                <a:cs typeface="Arial" pitchFamily="34" charset="0"/>
              </a:rPr>
              <a:t>:</a:t>
            </a:r>
          </a:p>
          <a:p>
            <a:pPr eaLnBrk="1" hangingPunct="1">
              <a:lnSpc>
                <a:spcPct val="70000"/>
              </a:lnSpc>
            </a:pPr>
            <a:endParaRPr lang="en-GB" sz="1000" dirty="0" smtClean="0">
              <a:latin typeface="Arial" pitchFamily="34" charset="0"/>
              <a:cs typeface="Arial" pitchFamily="34" charset="0"/>
            </a:endParaRPr>
          </a:p>
          <a:p>
            <a:pPr eaLnBrk="1" hangingPunct="1">
              <a:lnSpc>
                <a:spcPct val="70000"/>
              </a:lnSpc>
            </a:pPr>
            <a:r>
              <a:rPr lang="en-GB" sz="2000" dirty="0" smtClean="0">
                <a:latin typeface="Arial" pitchFamily="34" charset="0"/>
                <a:cs typeface="Arial" pitchFamily="34" charset="0"/>
              </a:rPr>
              <a:t>Linear, fast MA wave travels towards the vicinity of the X-point and</a:t>
            </a:r>
          </a:p>
          <a:p>
            <a:pPr eaLnBrk="1" hangingPunct="1">
              <a:lnSpc>
                <a:spcPct val="70000"/>
              </a:lnSpc>
              <a:buNone/>
            </a:pPr>
            <a:r>
              <a:rPr lang="en-GB" sz="2000" dirty="0" smtClean="0">
                <a:latin typeface="Arial" pitchFamily="34" charset="0"/>
                <a:cs typeface="Arial" pitchFamily="34" charset="0"/>
              </a:rPr>
              <a:t>	bends around it.</a:t>
            </a:r>
          </a:p>
          <a:p>
            <a:pPr eaLnBrk="1" hangingPunct="1">
              <a:lnSpc>
                <a:spcPct val="70000"/>
              </a:lnSpc>
            </a:pPr>
            <a:endParaRPr lang="en-GB" sz="1000" dirty="0" smtClean="0">
              <a:latin typeface="Arial" pitchFamily="34" charset="0"/>
              <a:cs typeface="Arial" pitchFamily="34" charset="0"/>
            </a:endParaRPr>
          </a:p>
          <a:p>
            <a:pPr eaLnBrk="1" hangingPunct="1">
              <a:lnSpc>
                <a:spcPct val="70000"/>
              </a:lnSpc>
            </a:pPr>
            <a:r>
              <a:rPr lang="en-GB" sz="2000" dirty="0" err="1" smtClean="0">
                <a:latin typeface="Arial" pitchFamily="34" charset="0"/>
                <a:cs typeface="Arial" pitchFamily="34" charset="0"/>
              </a:rPr>
              <a:t>Alfv</a:t>
            </a:r>
            <a:r>
              <a:rPr lang="en-US" sz="2000" dirty="0" smtClean="0">
                <a:latin typeface="Arial" pitchFamily="34" charset="0"/>
                <a:cs typeface="Arial" pitchFamily="34" charset="0"/>
              </a:rPr>
              <a:t>é</a:t>
            </a:r>
            <a:r>
              <a:rPr lang="en-GB" sz="2000" dirty="0" smtClean="0">
                <a:latin typeface="Arial" pitchFamily="34" charset="0"/>
                <a:cs typeface="Arial" pitchFamily="34" charset="0"/>
              </a:rPr>
              <a:t>n speed spatially varying:</a:t>
            </a:r>
          </a:p>
          <a:p>
            <a:pPr eaLnBrk="1" hangingPunct="1">
              <a:lnSpc>
                <a:spcPct val="70000"/>
              </a:lnSpc>
              <a:buFont typeface="Arial" charset="0"/>
              <a:buNone/>
            </a:pPr>
            <a:r>
              <a:rPr lang="en-GB" sz="2000" dirty="0" smtClean="0">
                <a:latin typeface="Arial" pitchFamily="34" charset="0"/>
                <a:cs typeface="Arial" pitchFamily="34" charset="0"/>
              </a:rPr>
              <a:t>	travels faster further away from the null.</a:t>
            </a:r>
          </a:p>
          <a:p>
            <a:pPr eaLnBrk="1" hangingPunct="1">
              <a:lnSpc>
                <a:spcPct val="70000"/>
              </a:lnSpc>
            </a:pPr>
            <a:endParaRPr lang="en-GB" sz="1000" dirty="0" smtClean="0">
              <a:latin typeface="Arial" pitchFamily="34" charset="0"/>
              <a:cs typeface="Arial" pitchFamily="34" charset="0"/>
            </a:endParaRPr>
          </a:p>
          <a:p>
            <a:pPr eaLnBrk="1" hangingPunct="1">
              <a:lnSpc>
                <a:spcPct val="70000"/>
              </a:lnSpc>
            </a:pPr>
            <a:r>
              <a:rPr lang="en-GB" sz="2000" dirty="0" smtClean="0">
                <a:latin typeface="Arial" pitchFamily="34" charset="0"/>
                <a:cs typeface="Arial" pitchFamily="34" charset="0"/>
              </a:rPr>
              <a:t>Wave demonstrates </a:t>
            </a:r>
            <a:r>
              <a:rPr lang="en-GB" sz="2000" i="1" dirty="0" smtClean="0">
                <a:solidFill>
                  <a:srgbClr val="FF0000"/>
                </a:solidFill>
                <a:latin typeface="Arial" pitchFamily="34" charset="0"/>
                <a:cs typeface="Arial" pitchFamily="34" charset="0"/>
              </a:rPr>
              <a:t>refraction</a:t>
            </a:r>
            <a:r>
              <a:rPr lang="en-GB" sz="2000" dirty="0" smtClean="0">
                <a:latin typeface="Arial" pitchFamily="34" charset="0"/>
                <a:cs typeface="Arial" pitchFamily="34" charset="0"/>
              </a:rPr>
              <a:t> – wraps wave around null</a:t>
            </a:r>
          </a:p>
          <a:p>
            <a:pPr eaLnBrk="1" hangingPunct="1">
              <a:lnSpc>
                <a:spcPct val="70000"/>
              </a:lnSpc>
            </a:pPr>
            <a:endParaRPr lang="en-GB" sz="1000" dirty="0" smtClean="0">
              <a:latin typeface="Arial" pitchFamily="34" charset="0"/>
              <a:cs typeface="Arial" pitchFamily="34" charset="0"/>
            </a:endParaRPr>
          </a:p>
          <a:p>
            <a:pPr eaLnBrk="1" hangingPunct="1">
              <a:lnSpc>
                <a:spcPct val="70000"/>
              </a:lnSpc>
            </a:pPr>
            <a:r>
              <a:rPr lang="en-GB" sz="2000" b="1" dirty="0" smtClean="0">
                <a:latin typeface="Arial" pitchFamily="34" charset="0"/>
                <a:cs typeface="Arial" pitchFamily="34" charset="0"/>
              </a:rPr>
              <a:t>Key feature of fast wave propagation </a:t>
            </a:r>
            <a:r>
              <a:rPr lang="en-GB" sz="2000" dirty="0" smtClean="0">
                <a:latin typeface="Arial" pitchFamily="34" charset="0"/>
                <a:cs typeface="Arial" pitchFamily="34" charset="0"/>
              </a:rPr>
              <a:t>(linear + cold plasma).</a:t>
            </a:r>
          </a:p>
        </p:txBody>
      </p:sp>
      <p:graphicFrame>
        <p:nvGraphicFramePr>
          <p:cNvPr id="6147" name="Object 2"/>
          <p:cNvGraphicFramePr>
            <a:graphicFrameLocks noChangeAspect="1"/>
          </p:cNvGraphicFramePr>
          <p:nvPr>
            <p:ph sz="quarter" idx="3"/>
          </p:nvPr>
        </p:nvGraphicFramePr>
        <p:xfrm>
          <a:off x="1230313" y="2571750"/>
          <a:ext cx="2246312" cy="712788"/>
        </p:xfrm>
        <a:graphic>
          <a:graphicData uri="http://schemas.openxmlformats.org/presentationml/2006/ole">
            <p:oleObj spid="_x0000_s2051" name="Equation" r:id="rId4" imgW="1320480" imgH="419040" progId="Equation.3">
              <p:embed/>
            </p:oleObj>
          </a:graphicData>
        </a:graphic>
      </p:graphicFrame>
      <p:graphicFrame>
        <p:nvGraphicFramePr>
          <p:cNvPr id="6148" name="Object 4"/>
          <p:cNvGraphicFramePr>
            <a:graphicFrameLocks noChangeAspect="1"/>
          </p:cNvGraphicFramePr>
          <p:nvPr/>
        </p:nvGraphicFramePr>
        <p:xfrm>
          <a:off x="979488" y="1708150"/>
          <a:ext cx="6934200" cy="857250"/>
        </p:xfrm>
        <a:graphic>
          <a:graphicData uri="http://schemas.openxmlformats.org/presentationml/2006/ole">
            <p:oleObj spid="_x0000_s2052" name="Equation" r:id="rId5" imgW="3936960" imgH="482400" progId="Equation.3">
              <p:embed/>
            </p:oleObj>
          </a:graphicData>
        </a:graphic>
      </p:graphicFrame>
      <p:sp>
        <p:nvSpPr>
          <p:cNvPr id="11" name="Rectangle 10"/>
          <p:cNvSpPr/>
          <p:nvPr/>
        </p:nvSpPr>
        <p:spPr>
          <a:xfrm>
            <a:off x="1116013" y="2571750"/>
            <a:ext cx="2519362" cy="785813"/>
          </a:xfrm>
          <a:prstGeom prst="rect">
            <a:avLst/>
          </a:prstGeom>
          <a:noFill/>
          <a:ln>
            <a:solidFill>
              <a:srgbClr val="FD26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4630738" y="2749550"/>
            <a:ext cx="3071812" cy="500063"/>
          </a:xfrm>
          <a:prstGeom prst="rect">
            <a:avLst/>
          </a:prstGeom>
          <a:noFill/>
          <a:ln>
            <a:solidFill>
              <a:srgbClr val="FD26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2"/>
          <p:cNvSpPr txBox="1">
            <a:spLocks noChangeArrowheads="1"/>
          </p:cNvSpPr>
          <p:nvPr/>
        </p:nvSpPr>
        <p:spPr bwMode="auto">
          <a:xfrm>
            <a:off x="500034" y="-16"/>
            <a:ext cx="792961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GB" sz="2500" dirty="0">
                <a:solidFill>
                  <a:srgbClr val="FE0000"/>
                </a:solidFill>
                <a:latin typeface="Arial" charset="0"/>
              </a:rPr>
              <a:t>ASIDE: (</a:t>
            </a:r>
            <a:r>
              <a:rPr lang="en-GB" sz="2500" dirty="0">
                <a:solidFill>
                  <a:srgbClr val="FE0000"/>
                </a:solidFill>
              </a:rPr>
              <a:t>McLaughlin &amp; Hood 2004)</a:t>
            </a:r>
            <a:endParaRPr lang="en-GB" sz="2500" dirty="0">
              <a:solidFill>
                <a:srgbClr val="FE0000"/>
              </a:solidFill>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2) QPPs periodically triggered by external waves</a:t>
            </a:r>
            <a:endParaRPr lang="en-GB" sz="3000" dirty="0">
              <a:solidFill>
                <a:srgbClr val="FF0000"/>
              </a:solidFill>
            </a:endParaRPr>
          </a:p>
        </p:txBody>
      </p:sp>
      <p:sp>
        <p:nvSpPr>
          <p:cNvPr id="3" name="Content Placeholder 2"/>
          <p:cNvSpPr>
            <a:spLocks noGrp="1"/>
          </p:cNvSpPr>
          <p:nvPr>
            <p:ph idx="1"/>
          </p:nvPr>
        </p:nvSpPr>
        <p:spPr>
          <a:xfrm>
            <a:off x="285720" y="785795"/>
            <a:ext cx="4643470" cy="4786346"/>
          </a:xfrm>
        </p:spPr>
        <p:txBody>
          <a:bodyPr>
            <a:noAutofit/>
          </a:bodyPr>
          <a:lstStyle/>
          <a:p>
            <a:pPr>
              <a:spcBef>
                <a:spcPts val="0"/>
              </a:spcBef>
            </a:pPr>
            <a:r>
              <a:rPr lang="en-GB" sz="1800" dirty="0" err="1"/>
              <a:t>Nakariakov</a:t>
            </a:r>
            <a:r>
              <a:rPr lang="en-GB" sz="1800" dirty="0"/>
              <a:t> et al. (2006) </a:t>
            </a:r>
            <a:r>
              <a:rPr lang="en-GB" sz="1800" dirty="0" smtClean="0"/>
              <a:t>: The cool (shaded) loop experiences fast </a:t>
            </a:r>
            <a:r>
              <a:rPr lang="en-GB" sz="1800" dirty="0" err="1" smtClean="0"/>
              <a:t>magnetoacoustic</a:t>
            </a:r>
            <a:r>
              <a:rPr lang="en-GB" sz="1800" dirty="0" smtClean="0"/>
              <a:t> oscillations (e.g. kink or sausage mode). A segment of the oscillating loop is situated nearby a flaring arcade.</a:t>
            </a:r>
          </a:p>
          <a:p>
            <a:pPr>
              <a:spcBef>
                <a:spcPts val="0"/>
              </a:spcBef>
            </a:pPr>
            <a:endParaRPr lang="en-GB" sz="1800" dirty="0" smtClean="0"/>
          </a:p>
        </p:txBody>
      </p:sp>
      <p:pic>
        <p:nvPicPr>
          <p:cNvPr id="5" name="Picture 4" descr="Figure_4.eps"/>
          <p:cNvPicPr>
            <a:picLocks noChangeAspect="1"/>
          </p:cNvPicPr>
          <p:nvPr/>
        </p:nvPicPr>
        <p:blipFill>
          <a:blip r:embed="rId2"/>
          <a:stretch>
            <a:fillRect/>
          </a:stretch>
        </p:blipFill>
        <p:spPr>
          <a:xfrm>
            <a:off x="5131994" y="714357"/>
            <a:ext cx="3797723" cy="3071834"/>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5357818" y="4036547"/>
            <a:ext cx="3581403" cy="2683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2) QPPs periodically triggered by external waves</a:t>
            </a:r>
            <a:endParaRPr lang="en-GB" sz="3000" dirty="0">
              <a:solidFill>
                <a:srgbClr val="FF0000"/>
              </a:solidFill>
            </a:endParaRPr>
          </a:p>
        </p:txBody>
      </p:sp>
      <p:sp>
        <p:nvSpPr>
          <p:cNvPr id="3" name="Content Placeholder 2"/>
          <p:cNvSpPr>
            <a:spLocks noGrp="1"/>
          </p:cNvSpPr>
          <p:nvPr>
            <p:ph idx="1"/>
          </p:nvPr>
        </p:nvSpPr>
        <p:spPr>
          <a:xfrm>
            <a:off x="285720" y="785795"/>
            <a:ext cx="4643470" cy="4786346"/>
          </a:xfrm>
        </p:spPr>
        <p:txBody>
          <a:bodyPr>
            <a:noAutofit/>
          </a:bodyPr>
          <a:lstStyle/>
          <a:p>
            <a:pPr>
              <a:spcBef>
                <a:spcPts val="0"/>
              </a:spcBef>
            </a:pPr>
            <a:r>
              <a:rPr lang="en-GB" sz="1800" dirty="0" err="1"/>
              <a:t>Nakariakov</a:t>
            </a:r>
            <a:r>
              <a:rPr lang="en-GB" sz="1800" dirty="0"/>
              <a:t> et al. (2006) </a:t>
            </a:r>
            <a:r>
              <a:rPr lang="en-GB" sz="1800" dirty="0" smtClean="0"/>
              <a:t>: The cool (shaded) loop experiences fast </a:t>
            </a:r>
            <a:r>
              <a:rPr lang="en-GB" sz="1800" dirty="0" err="1" smtClean="0"/>
              <a:t>magnetoacoustic</a:t>
            </a:r>
            <a:r>
              <a:rPr lang="en-GB" sz="1800" dirty="0" smtClean="0"/>
              <a:t> oscillations (e.g. kink or sausage mode). A segment of the oscillating loop is situated nearby a flaring arcade.</a:t>
            </a:r>
          </a:p>
          <a:p>
            <a:pPr>
              <a:spcBef>
                <a:spcPts val="0"/>
              </a:spcBef>
            </a:pPr>
            <a:endParaRPr lang="en-GB" sz="1800" dirty="0" smtClean="0"/>
          </a:p>
          <a:p>
            <a:pPr>
              <a:spcBef>
                <a:spcPts val="0"/>
              </a:spcBef>
            </a:pPr>
            <a:r>
              <a:rPr lang="en-GB" sz="1800" dirty="0" smtClean="0"/>
              <a:t>An external evanescent or leaking part of the oscillation can reach the null point(s) in the arcade, inducing quasi-periodic modulations of the electric current density. </a:t>
            </a:r>
          </a:p>
          <a:p>
            <a:pPr>
              <a:spcBef>
                <a:spcPts val="0"/>
              </a:spcBef>
            </a:pPr>
            <a:endParaRPr lang="en-GB" sz="1800" dirty="0" smtClean="0"/>
          </a:p>
          <a:p>
            <a:pPr>
              <a:spcBef>
                <a:spcPts val="0"/>
              </a:spcBef>
              <a:buNone/>
            </a:pPr>
            <a:endParaRPr lang="en-GB" sz="1800" dirty="0" smtClean="0"/>
          </a:p>
          <a:p>
            <a:pPr>
              <a:spcBef>
                <a:spcPts val="0"/>
              </a:spcBef>
              <a:buNone/>
            </a:pPr>
            <a:r>
              <a:rPr lang="en-GB" sz="1800" dirty="0" smtClean="0"/>
              <a:t> </a:t>
            </a:r>
          </a:p>
        </p:txBody>
      </p:sp>
      <p:pic>
        <p:nvPicPr>
          <p:cNvPr id="5" name="Picture 4" descr="Figure_4.eps"/>
          <p:cNvPicPr>
            <a:picLocks noChangeAspect="1"/>
          </p:cNvPicPr>
          <p:nvPr/>
        </p:nvPicPr>
        <p:blipFill>
          <a:blip r:embed="rId2"/>
          <a:stretch>
            <a:fillRect/>
          </a:stretch>
        </p:blipFill>
        <p:spPr>
          <a:xfrm>
            <a:off x="5131994" y="714357"/>
            <a:ext cx="3797723" cy="3071834"/>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5357818" y="4036547"/>
            <a:ext cx="3581403" cy="2683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2) QPPs periodically triggered by external waves</a:t>
            </a:r>
            <a:endParaRPr lang="en-GB" sz="3000" dirty="0">
              <a:solidFill>
                <a:srgbClr val="FF0000"/>
              </a:solidFill>
            </a:endParaRPr>
          </a:p>
        </p:txBody>
      </p:sp>
      <p:sp>
        <p:nvSpPr>
          <p:cNvPr id="3" name="Content Placeholder 2"/>
          <p:cNvSpPr>
            <a:spLocks noGrp="1"/>
          </p:cNvSpPr>
          <p:nvPr>
            <p:ph idx="1"/>
          </p:nvPr>
        </p:nvSpPr>
        <p:spPr>
          <a:xfrm>
            <a:off x="285720" y="785795"/>
            <a:ext cx="4643470" cy="4786346"/>
          </a:xfrm>
        </p:spPr>
        <p:txBody>
          <a:bodyPr>
            <a:noAutofit/>
          </a:bodyPr>
          <a:lstStyle/>
          <a:p>
            <a:pPr>
              <a:spcBef>
                <a:spcPts val="0"/>
              </a:spcBef>
            </a:pPr>
            <a:r>
              <a:rPr lang="en-GB" sz="1800" dirty="0" err="1"/>
              <a:t>Nakariakov</a:t>
            </a:r>
            <a:r>
              <a:rPr lang="en-GB" sz="1800" dirty="0"/>
              <a:t> et al. (2006) </a:t>
            </a:r>
            <a:r>
              <a:rPr lang="en-GB" sz="1800" dirty="0" smtClean="0"/>
              <a:t>: The cool (shaded) loop experiences fast </a:t>
            </a:r>
            <a:r>
              <a:rPr lang="en-GB" sz="1800" dirty="0" err="1" smtClean="0"/>
              <a:t>magnetoacoustic</a:t>
            </a:r>
            <a:r>
              <a:rPr lang="en-GB" sz="1800" dirty="0" smtClean="0"/>
              <a:t> oscillations (e.g. kink or sausage mode). A segment of the oscillating loop is situated nearby a flaring arcade.</a:t>
            </a:r>
          </a:p>
          <a:p>
            <a:pPr>
              <a:spcBef>
                <a:spcPts val="0"/>
              </a:spcBef>
            </a:pPr>
            <a:endParaRPr lang="en-GB" sz="1800" dirty="0" smtClean="0"/>
          </a:p>
          <a:p>
            <a:pPr>
              <a:spcBef>
                <a:spcPts val="0"/>
              </a:spcBef>
            </a:pPr>
            <a:r>
              <a:rPr lang="en-GB" sz="1800" dirty="0" smtClean="0"/>
              <a:t>An external evanescent or leaking part of the oscillation can reach the null point(s) in the arcade, inducing quasi-periodic modulations of the electric current density. </a:t>
            </a:r>
          </a:p>
          <a:p>
            <a:pPr>
              <a:spcBef>
                <a:spcPts val="0"/>
              </a:spcBef>
            </a:pPr>
            <a:endParaRPr lang="en-GB" sz="1800" dirty="0" smtClean="0"/>
          </a:p>
          <a:p>
            <a:pPr>
              <a:spcBef>
                <a:spcPts val="0"/>
              </a:spcBef>
            </a:pPr>
            <a:r>
              <a:rPr lang="en-GB" sz="1800" dirty="0" smtClean="0"/>
              <a:t>Via plasma </a:t>
            </a:r>
            <a:r>
              <a:rPr lang="en-GB" sz="1800" dirty="0" err="1" smtClean="0"/>
              <a:t>microinstabilities</a:t>
            </a:r>
            <a:r>
              <a:rPr lang="en-GB" sz="1800" dirty="0" smtClean="0"/>
              <a:t> this cause anomalous resistivity which triggers reconnection. This then accelerates particles periodically, which follow the field lines and precipitate in the dense atmosphere, causing quasi-periodic emission in radio, optical and X-ray bands. </a:t>
            </a:r>
          </a:p>
        </p:txBody>
      </p:sp>
      <p:pic>
        <p:nvPicPr>
          <p:cNvPr id="5" name="Picture 4" descr="Figure_4.eps"/>
          <p:cNvPicPr>
            <a:picLocks noChangeAspect="1"/>
          </p:cNvPicPr>
          <p:nvPr/>
        </p:nvPicPr>
        <p:blipFill>
          <a:blip r:embed="rId2"/>
          <a:stretch>
            <a:fillRect/>
          </a:stretch>
        </p:blipFill>
        <p:spPr>
          <a:xfrm>
            <a:off x="5131994" y="714357"/>
            <a:ext cx="3797723" cy="3071834"/>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5357818" y="4036547"/>
            <a:ext cx="3581403" cy="2683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2) QPPs periodically triggered by external waves</a:t>
            </a:r>
            <a:endParaRPr lang="en-GB" sz="3000" dirty="0">
              <a:solidFill>
                <a:srgbClr val="FF0000"/>
              </a:solidFill>
            </a:endParaRPr>
          </a:p>
        </p:txBody>
      </p:sp>
      <p:sp>
        <p:nvSpPr>
          <p:cNvPr id="3" name="Content Placeholder 2"/>
          <p:cNvSpPr>
            <a:spLocks noGrp="1"/>
          </p:cNvSpPr>
          <p:nvPr>
            <p:ph idx="1"/>
          </p:nvPr>
        </p:nvSpPr>
        <p:spPr>
          <a:xfrm>
            <a:off x="285720" y="785795"/>
            <a:ext cx="4643470" cy="4786346"/>
          </a:xfrm>
        </p:spPr>
        <p:txBody>
          <a:bodyPr>
            <a:noAutofit/>
          </a:bodyPr>
          <a:lstStyle/>
          <a:p>
            <a:pPr>
              <a:spcBef>
                <a:spcPts val="0"/>
              </a:spcBef>
            </a:pPr>
            <a:r>
              <a:rPr lang="en-GB" sz="1800" dirty="0" err="1"/>
              <a:t>Nakariakov</a:t>
            </a:r>
            <a:r>
              <a:rPr lang="en-GB" sz="1800" dirty="0"/>
              <a:t> et al. (2006) </a:t>
            </a:r>
            <a:r>
              <a:rPr lang="en-GB" sz="1800" dirty="0" smtClean="0"/>
              <a:t>: The cool (shaded) loop experiences fast </a:t>
            </a:r>
            <a:r>
              <a:rPr lang="en-GB" sz="1800" dirty="0" err="1" smtClean="0"/>
              <a:t>magnetoacoustic</a:t>
            </a:r>
            <a:r>
              <a:rPr lang="en-GB" sz="1800" dirty="0" smtClean="0"/>
              <a:t> oscillations (e.g. kink or sausage mode). A segment of the oscillating loop is situated nearby a flaring arcade.</a:t>
            </a:r>
          </a:p>
          <a:p>
            <a:pPr>
              <a:spcBef>
                <a:spcPts val="0"/>
              </a:spcBef>
            </a:pPr>
            <a:endParaRPr lang="en-GB" sz="1800" dirty="0" smtClean="0"/>
          </a:p>
          <a:p>
            <a:pPr>
              <a:spcBef>
                <a:spcPts val="0"/>
              </a:spcBef>
            </a:pPr>
            <a:r>
              <a:rPr lang="en-GB" sz="1800" dirty="0" smtClean="0"/>
              <a:t>An external evanescent or leaking part of the oscillation can reach the null point(s) in the arcade, inducing quasi-periodic modulations of the electric current density. </a:t>
            </a:r>
          </a:p>
          <a:p>
            <a:pPr>
              <a:spcBef>
                <a:spcPts val="0"/>
              </a:spcBef>
            </a:pPr>
            <a:endParaRPr lang="en-GB" sz="1800" dirty="0" smtClean="0"/>
          </a:p>
          <a:p>
            <a:pPr>
              <a:spcBef>
                <a:spcPts val="0"/>
              </a:spcBef>
            </a:pPr>
            <a:r>
              <a:rPr lang="en-GB" sz="1800" dirty="0" smtClean="0"/>
              <a:t>Via plasma </a:t>
            </a:r>
            <a:r>
              <a:rPr lang="en-GB" sz="1800" dirty="0" err="1" smtClean="0"/>
              <a:t>microinstabilities</a:t>
            </a:r>
            <a:r>
              <a:rPr lang="en-GB" sz="1800" dirty="0" smtClean="0"/>
              <a:t> this cause anomalous resistivity which triggers reconnection. This then accelerates particles periodically, which follow the field lines and precipitate in the dense atmosphere, causing quasi-periodic emission in radio, optical and X-ray bands. </a:t>
            </a:r>
          </a:p>
        </p:txBody>
      </p:sp>
      <p:sp>
        <p:nvSpPr>
          <p:cNvPr id="4" name="TextBox 3"/>
          <p:cNvSpPr txBox="1"/>
          <p:nvPr/>
        </p:nvSpPr>
        <p:spPr>
          <a:xfrm>
            <a:off x="1142976" y="5929330"/>
            <a:ext cx="3975875" cy="646331"/>
          </a:xfrm>
          <a:prstGeom prst="rect">
            <a:avLst/>
          </a:prstGeom>
          <a:solidFill>
            <a:srgbClr val="FFFF00"/>
          </a:solidFill>
          <a:ln w="25400">
            <a:solidFill>
              <a:srgbClr val="FF0000"/>
            </a:solidFill>
          </a:ln>
        </p:spPr>
        <p:txBody>
          <a:bodyPr wrap="square" rtlCol="0">
            <a:spAutoFit/>
          </a:bodyPr>
          <a:lstStyle/>
          <a:p>
            <a:pPr algn="ctr">
              <a:spcBef>
                <a:spcPts val="0"/>
              </a:spcBef>
            </a:pPr>
            <a:r>
              <a:rPr lang="en-GB" dirty="0" smtClean="0"/>
              <a:t>Here, the period is determined by the period of the oscillating loop.</a:t>
            </a:r>
            <a:endParaRPr lang="en-GB" dirty="0"/>
          </a:p>
        </p:txBody>
      </p:sp>
      <p:pic>
        <p:nvPicPr>
          <p:cNvPr id="5" name="Picture 4" descr="Figure_4.eps"/>
          <p:cNvPicPr>
            <a:picLocks noChangeAspect="1"/>
          </p:cNvPicPr>
          <p:nvPr/>
        </p:nvPicPr>
        <p:blipFill>
          <a:blip r:embed="rId2"/>
          <a:stretch>
            <a:fillRect/>
          </a:stretch>
        </p:blipFill>
        <p:spPr>
          <a:xfrm>
            <a:off x="5131994" y="714357"/>
            <a:ext cx="3797723" cy="3071834"/>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5357818" y="4036547"/>
            <a:ext cx="3581403" cy="2683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algn="just">
              <a:spcBef>
                <a:spcPts val="0"/>
              </a:spcBef>
              <a:buNone/>
            </a:pPr>
            <a:r>
              <a:rPr lang="en-GB" sz="1600" dirty="0" smtClean="0">
                <a:latin typeface="+mj-lt"/>
                <a:cs typeface="Arial" pitchFamily="34" charset="0"/>
              </a:rPr>
              <a:t>Solar flare emission is detected in all EM bands and variations in flux density of solar energetic particles. Often the EM radiation generated in solar and stellar flares shows a pronounced oscillatory pattern, with characteristic periods ranging from a fraction of a second to several minutes. These oscillations are referred to as quasi-periodic pulsations (QPPs), to emphasise that they often contain apparent amplitude and period modulation. </a:t>
            </a:r>
            <a:r>
              <a:rPr lang="en-GB" sz="1600" dirty="0">
                <a:latin typeface="+mj-lt"/>
                <a:cs typeface="Arial" pitchFamily="34" charset="0"/>
              </a:rPr>
              <a:t>We review the current understanding of </a:t>
            </a:r>
            <a:r>
              <a:rPr lang="en-GB" sz="1600" dirty="0" smtClean="0">
                <a:latin typeface="+mj-lt"/>
                <a:cs typeface="Arial" pitchFamily="34" charset="0"/>
              </a:rPr>
              <a:t>QPPs in </a:t>
            </a:r>
            <a:r>
              <a:rPr lang="en-GB" sz="1600" dirty="0">
                <a:latin typeface="+mj-lt"/>
                <a:cs typeface="Arial" pitchFamily="34" charset="0"/>
              </a:rPr>
              <a:t>solar and stellar flares. In particular, we focus on the possible physical </a:t>
            </a:r>
            <a:r>
              <a:rPr lang="en-GB" sz="1600" dirty="0" smtClean="0">
                <a:latin typeface="+mj-lt"/>
                <a:cs typeface="Arial" pitchFamily="34" charset="0"/>
              </a:rPr>
              <a:t>mechanisms, with </a:t>
            </a:r>
            <a:r>
              <a:rPr lang="en-GB" sz="1600" dirty="0">
                <a:latin typeface="+mj-lt"/>
                <a:cs typeface="Arial" pitchFamily="34" charset="0"/>
              </a:rPr>
              <a:t>an emphasis on the underlying physics that generates the resultant </a:t>
            </a:r>
            <a:r>
              <a:rPr lang="en-GB" sz="1600" dirty="0" smtClean="0">
                <a:latin typeface="+mj-lt"/>
                <a:cs typeface="Arial" pitchFamily="34" charset="0"/>
              </a:rPr>
              <a:t>range of </a:t>
            </a:r>
            <a:r>
              <a:rPr lang="en-GB" sz="1600" dirty="0">
                <a:latin typeface="+mj-lt"/>
                <a:cs typeface="Arial" pitchFamily="34" charset="0"/>
              </a:rPr>
              <a:t>periodicities. These physical mechanisms include MHD oscillations, </a:t>
            </a:r>
            <a:r>
              <a:rPr lang="en-GB" sz="1600" dirty="0" smtClean="0">
                <a:latin typeface="+mj-lt"/>
                <a:cs typeface="Arial" pitchFamily="34" charset="0"/>
              </a:rPr>
              <a:t>self-oscillatory mechanisms</a:t>
            </a:r>
            <a:r>
              <a:rPr lang="en-GB" sz="1600" dirty="0">
                <a:latin typeface="+mj-lt"/>
                <a:cs typeface="Arial" pitchFamily="34" charset="0"/>
              </a:rPr>
              <a:t>, </a:t>
            </a:r>
            <a:r>
              <a:rPr lang="en-GB" sz="1600" dirty="0" smtClean="0">
                <a:latin typeface="+mj-lt"/>
                <a:cs typeface="Arial" pitchFamily="34" charset="0"/>
              </a:rPr>
              <a:t>oscillatory reconnection / reconnection </a:t>
            </a:r>
            <a:r>
              <a:rPr lang="en-GB" sz="1600" dirty="0">
                <a:latin typeface="+mj-lt"/>
                <a:cs typeface="Arial" pitchFamily="34" charset="0"/>
              </a:rPr>
              <a:t>reversal, wave-driven </a:t>
            </a:r>
            <a:r>
              <a:rPr lang="en-GB" sz="1600" dirty="0" smtClean="0">
                <a:latin typeface="+mj-lt"/>
                <a:cs typeface="Arial" pitchFamily="34" charset="0"/>
              </a:rPr>
              <a:t>reconnection, two </a:t>
            </a:r>
            <a:r>
              <a:rPr lang="en-GB" sz="1600" dirty="0">
                <a:latin typeface="+mj-lt"/>
                <a:cs typeface="Arial" pitchFamily="34" charset="0"/>
              </a:rPr>
              <a:t>loop coalescence, MHD flow over-stability, the equivalent LCR-contour </a:t>
            </a:r>
            <a:r>
              <a:rPr lang="en-GB" sz="1600" dirty="0" smtClean="0">
                <a:latin typeface="+mj-lt"/>
                <a:cs typeface="Arial" pitchFamily="34" charset="0"/>
              </a:rPr>
              <a:t>mechanism, and </a:t>
            </a:r>
            <a:r>
              <a:rPr lang="en-GB" sz="1600" dirty="0">
                <a:latin typeface="+mj-lt"/>
                <a:cs typeface="Arial" pitchFamily="34" charset="0"/>
              </a:rPr>
              <a:t>thermal-dynamical cycles</a:t>
            </a:r>
            <a:r>
              <a:rPr lang="en-GB" sz="1600" dirty="0" smtClean="0">
                <a:latin typeface="+mj-lt"/>
                <a:cs typeface="Arial" pitchFamily="34" charset="0"/>
              </a:rPr>
              <a:t>. We </a:t>
            </a:r>
            <a:r>
              <a:rPr lang="en-GB" sz="1600" dirty="0">
                <a:latin typeface="+mj-lt"/>
                <a:cs typeface="Arial" pitchFamily="34" charset="0"/>
              </a:rPr>
              <a:t>also provide a histogram of all QPP events </a:t>
            </a:r>
            <a:r>
              <a:rPr lang="en-GB" sz="1600" dirty="0" smtClean="0">
                <a:latin typeface="+mj-lt"/>
                <a:cs typeface="Arial" pitchFamily="34" charset="0"/>
              </a:rPr>
              <a:t>published in </a:t>
            </a:r>
            <a:r>
              <a:rPr lang="en-GB" sz="1600" dirty="0">
                <a:latin typeface="+mj-lt"/>
                <a:cs typeface="Arial" pitchFamily="34" charset="0"/>
              </a:rPr>
              <a:t>the literature at this time. The occurrence of QPPs puts additional constraints </a:t>
            </a:r>
            <a:r>
              <a:rPr lang="en-GB" sz="1600" dirty="0" smtClean="0">
                <a:latin typeface="+mj-lt"/>
                <a:cs typeface="Arial" pitchFamily="34" charset="0"/>
              </a:rPr>
              <a:t>on the </a:t>
            </a:r>
            <a:r>
              <a:rPr lang="en-GB" sz="1600" dirty="0">
                <a:latin typeface="+mj-lt"/>
                <a:cs typeface="Arial" pitchFamily="34" charset="0"/>
              </a:rPr>
              <a:t>interpretation and understanding of the fundamental processes operating in </a:t>
            </a:r>
            <a:r>
              <a:rPr lang="en-GB" sz="1600" dirty="0" smtClean="0">
                <a:latin typeface="+mj-lt"/>
                <a:cs typeface="Arial" pitchFamily="34" charset="0"/>
              </a:rPr>
              <a:t>flares, e.g</a:t>
            </a:r>
            <a:r>
              <a:rPr lang="en-GB" sz="1600" dirty="0">
                <a:latin typeface="+mj-lt"/>
                <a:cs typeface="Arial" pitchFamily="34" charset="0"/>
              </a:rPr>
              <a:t>. particle acceleration and magnetic energy liberation. Therefore, a full </a:t>
            </a:r>
            <a:r>
              <a:rPr lang="en-GB" sz="1600" dirty="0" smtClean="0">
                <a:latin typeface="+mj-lt"/>
                <a:cs typeface="Arial" pitchFamily="34" charset="0"/>
              </a:rPr>
              <a:t>understanding </a:t>
            </a:r>
            <a:r>
              <a:rPr lang="en-GB" sz="1600" dirty="0">
                <a:latin typeface="+mj-lt"/>
                <a:cs typeface="Arial" pitchFamily="34" charset="0"/>
              </a:rPr>
              <a:t>of QPPs is essential in order to work towards an integrated model of solar </a:t>
            </a:r>
            <a:r>
              <a:rPr lang="en-GB" sz="1600" dirty="0" smtClean="0">
                <a:latin typeface="+mj-lt"/>
                <a:cs typeface="Arial" pitchFamily="34" charset="0"/>
              </a:rPr>
              <a:t>and stellar </a:t>
            </a:r>
            <a:r>
              <a:rPr lang="en-GB" sz="1600" dirty="0">
                <a:latin typeface="+mj-lt"/>
                <a:cs typeface="Arial" pitchFamily="34" charset="0"/>
              </a:rPr>
              <a:t>flares.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572164"/>
          </a:xfrm>
        </p:spPr>
        <p:txBody>
          <a:bodyPr>
            <a:normAutofit/>
          </a:bodyPr>
          <a:lstStyle/>
          <a:p>
            <a:pPr>
              <a:spcBef>
                <a:spcPts val="0"/>
              </a:spcBef>
            </a:pPr>
            <a:r>
              <a:rPr lang="en-GB" sz="1800" dirty="0"/>
              <a:t>Chen and Priest (2006) performed MHD simulations of </a:t>
            </a:r>
            <a:r>
              <a:rPr lang="en-GB" sz="1800" dirty="0" smtClean="0"/>
              <a:t>transition-region explosive </a:t>
            </a:r>
            <a:r>
              <a:rPr lang="en-GB" sz="1800" dirty="0"/>
              <a:t>events driven by five-minute solar p-mode oscillations. The </a:t>
            </a:r>
            <a:r>
              <a:rPr lang="en-GB" sz="1800" dirty="0" smtClean="0"/>
              <a:t>authors considered </a:t>
            </a:r>
            <a:r>
              <a:rPr lang="en-GB" sz="1800" dirty="0"/>
              <a:t>an anti-parallel magnetic field with a stratified atmosphere. </a:t>
            </a:r>
            <a:r>
              <a:rPr lang="en-GB" sz="1800" dirty="0" smtClean="0"/>
              <a:t>Five minute oscillations </a:t>
            </a:r>
            <a:r>
              <a:rPr lang="en-GB" sz="1800" dirty="0"/>
              <a:t>are imposed at the </a:t>
            </a:r>
            <a:r>
              <a:rPr lang="en-GB" sz="1800" dirty="0" err="1"/>
              <a:t>photospheric</a:t>
            </a:r>
            <a:r>
              <a:rPr lang="en-GB" sz="1800" dirty="0"/>
              <a:t> base and this leads </a:t>
            </a:r>
            <a:r>
              <a:rPr lang="en-GB" sz="1800" dirty="0" smtClean="0"/>
              <a:t>to periodically </a:t>
            </a:r>
            <a:r>
              <a:rPr lang="en-GB" sz="1800" dirty="0"/>
              <a:t>triggered </a:t>
            </a:r>
            <a:r>
              <a:rPr lang="en-GB" sz="1800" dirty="0" smtClean="0"/>
              <a:t>reconnection.</a:t>
            </a:r>
          </a:p>
          <a:p>
            <a:pPr>
              <a:spcBef>
                <a:spcPts val="0"/>
              </a:spcBef>
            </a:pPr>
            <a:endParaRPr lang="en-GB" sz="1800" dirty="0" smtClean="0"/>
          </a:p>
          <a:p>
            <a:pPr>
              <a:spcBef>
                <a:spcPts val="0"/>
              </a:spcBef>
            </a:pPr>
            <a:r>
              <a:rPr lang="en-GB" sz="1800" dirty="0" smtClean="0"/>
              <a:t>Specifically</a:t>
            </a:r>
            <a:r>
              <a:rPr lang="en-GB" sz="1800" dirty="0"/>
              <a:t>, it was found that density </a:t>
            </a:r>
            <a:r>
              <a:rPr lang="en-GB" sz="1800" dirty="0" smtClean="0"/>
              <a:t>variations in </a:t>
            </a:r>
            <a:r>
              <a:rPr lang="en-GB" sz="1800" dirty="0"/>
              <a:t>the vicinity of the reconnection site result in a periodic variation </a:t>
            </a:r>
            <a:r>
              <a:rPr lang="en-GB" sz="1800" dirty="0" smtClean="0"/>
              <a:t>in the </a:t>
            </a:r>
            <a:r>
              <a:rPr lang="en-GB" sz="1800" dirty="0"/>
              <a:t>electron drift speed, which switches on/off anomalous resistivity, and </a:t>
            </a:r>
            <a:r>
              <a:rPr lang="en-GB" sz="1800" dirty="0" smtClean="0"/>
              <a:t>thus accelerates </a:t>
            </a:r>
            <a:r>
              <a:rPr lang="en-GB" sz="1800" dirty="0"/>
              <a:t>the process of reconnection </a:t>
            </a:r>
            <a:r>
              <a:rPr lang="en-GB" sz="1800" dirty="0" smtClean="0"/>
              <a:t>periodically.</a:t>
            </a:r>
          </a:p>
          <a:p>
            <a:pPr>
              <a:spcBef>
                <a:spcPts val="0"/>
              </a:spcBef>
            </a:pPr>
            <a:endParaRPr lang="en-GB" sz="1800" dirty="0" smtClean="0"/>
          </a:p>
          <a:p>
            <a:pPr>
              <a:spcBef>
                <a:spcPts val="0"/>
              </a:spcBef>
            </a:pPr>
            <a:r>
              <a:rPr lang="en-GB" sz="1800" dirty="0" smtClean="0"/>
              <a:t>Thus </a:t>
            </a:r>
            <a:r>
              <a:rPr lang="en-GB" sz="1800" dirty="0"/>
              <a:t>the reconnection </a:t>
            </a:r>
            <a:r>
              <a:rPr lang="en-GB" sz="1800" dirty="0" smtClean="0"/>
              <a:t>rate is </a:t>
            </a:r>
            <a:r>
              <a:rPr lang="en-GB" sz="1800" dirty="0"/>
              <a:t>modulated with a period of approximately five minutes. The </a:t>
            </a:r>
            <a:r>
              <a:rPr lang="en-GB" sz="1800" dirty="0" smtClean="0"/>
              <a:t>corresponding UV </a:t>
            </a:r>
            <a:r>
              <a:rPr lang="en-GB" sz="1800" dirty="0"/>
              <a:t>light curve indicates impulsive </a:t>
            </a:r>
            <a:r>
              <a:rPr lang="en-GB" sz="1800" dirty="0" err="1"/>
              <a:t>bursty</a:t>
            </a:r>
            <a:r>
              <a:rPr lang="en-GB" sz="1800" dirty="0"/>
              <a:t> behaviour, which each spiky </a:t>
            </a:r>
            <a:r>
              <a:rPr lang="en-GB" sz="1800" dirty="0" smtClean="0"/>
              <a:t>burst lasting </a:t>
            </a:r>
            <a:r>
              <a:rPr lang="en-GB" sz="1800" dirty="0"/>
              <a:t>for approximately one minute (for the parameters considered</a:t>
            </a:r>
            <a:r>
              <a:rPr lang="en-GB" sz="1800" dirty="0" smtClean="0"/>
              <a:t>).</a:t>
            </a:r>
          </a:p>
          <a:p>
            <a:pPr>
              <a:spcBef>
                <a:spcPts val="0"/>
              </a:spcBef>
            </a:pPr>
            <a:endParaRPr lang="en-GB" sz="1800" dirty="0" smtClean="0"/>
          </a:p>
          <a:p>
            <a:pPr>
              <a:spcBef>
                <a:spcPts val="0"/>
              </a:spcBef>
            </a:pPr>
            <a:r>
              <a:rPr lang="en-GB" sz="1800" dirty="0" smtClean="0"/>
              <a:t> Thus, this </a:t>
            </a:r>
            <a:r>
              <a:rPr lang="en-GB" sz="1800" dirty="0"/>
              <a:t>is an example of the periodic triggering of reconnection due to MHD</a:t>
            </a:r>
          </a:p>
        </p:txBody>
      </p:sp>
      <p:sp>
        <p:nvSpPr>
          <p:cNvPr id="5" name="Title 1"/>
          <p:cNvSpPr txBox="1">
            <a:spLocks/>
          </p:cNvSpPr>
          <p:nvPr/>
        </p:nvSpPr>
        <p:spPr>
          <a:xfrm>
            <a:off x="457200" y="-2143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smtClean="0">
                <a:ln>
                  <a:noFill/>
                </a:ln>
                <a:solidFill>
                  <a:srgbClr val="FF0000"/>
                </a:solidFill>
                <a:effectLst/>
                <a:uLnTx/>
                <a:uFillTx/>
                <a:latin typeface="+mj-lt"/>
                <a:ea typeface="+mj-ea"/>
                <a:cs typeface="+mj-cs"/>
              </a:rPr>
              <a:t>2) QPPs periodically triggered by external waves</a:t>
            </a:r>
            <a:endParaRPr kumimoji="0" lang="en-GB" sz="30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3" name="Content Placeholder 2"/>
          <p:cNvSpPr>
            <a:spLocks noGrp="1"/>
          </p:cNvSpPr>
          <p:nvPr>
            <p:ph idx="1"/>
          </p:nvPr>
        </p:nvSpPr>
        <p:spPr>
          <a:xfrm>
            <a:off x="-32" y="785794"/>
            <a:ext cx="4429156" cy="2143140"/>
          </a:xfrm>
        </p:spPr>
        <p:txBody>
          <a:bodyPr>
            <a:normAutofit/>
          </a:bodyPr>
          <a:lstStyle/>
          <a:p>
            <a:r>
              <a:rPr lang="en-GB" sz="1800" dirty="0" smtClean="0"/>
              <a:t>Above (#2) we considered periodic flare triggering via MHD oscillations, but alternatively the reconnection itself can be repetitive and even periodic.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3" name="Content Placeholder 2"/>
          <p:cNvSpPr>
            <a:spLocks noGrp="1"/>
          </p:cNvSpPr>
          <p:nvPr>
            <p:ph idx="1"/>
          </p:nvPr>
        </p:nvSpPr>
        <p:spPr>
          <a:xfrm>
            <a:off x="-32" y="785794"/>
            <a:ext cx="4429156" cy="2143140"/>
          </a:xfrm>
        </p:spPr>
        <p:txBody>
          <a:bodyPr>
            <a:normAutofit/>
          </a:bodyPr>
          <a:lstStyle/>
          <a:p>
            <a:r>
              <a:rPr lang="en-GB" sz="1800" dirty="0" smtClean="0"/>
              <a:t>Above (#2) we considered periodic flare triggering via MHD oscillations, but alternatively the reconnection itself can be repetitive and even periodic.</a:t>
            </a:r>
          </a:p>
        </p:txBody>
      </p:sp>
      <p:sp>
        <p:nvSpPr>
          <p:cNvPr id="7" name="Content Placeholder 2"/>
          <p:cNvSpPr txBox="1">
            <a:spLocks/>
          </p:cNvSpPr>
          <p:nvPr/>
        </p:nvSpPr>
        <p:spPr>
          <a:xfrm>
            <a:off x="4572000" y="714356"/>
            <a:ext cx="4357718" cy="22860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Oscillatory Reconnection: Time-dependent magnetic reconnection mechanism that naturally produces periodic outputs from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aperiodic</a:t>
            </a:r>
            <a:r>
              <a:rPr kumimoji="0" lang="en-GB" b="0" i="0" u="none" strike="noStrike" kern="1200" cap="none" spc="0" normalizeH="0" baseline="0" noProof="0" dirty="0" smtClean="0">
                <a:ln>
                  <a:noFill/>
                </a:ln>
                <a:solidFill>
                  <a:schemeClr val="tx1"/>
                </a:solidFill>
                <a:effectLst/>
                <a:uLnTx/>
                <a:uFillTx/>
                <a:latin typeface="+mn-lt"/>
                <a:ea typeface="+mn-ea"/>
                <a:cs typeface="+mn-cs"/>
              </a:rPr>
              <a:t> drivers.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Adapted from McLaughlin et al. (2009). </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3" name="Content Placeholder 2"/>
          <p:cNvSpPr>
            <a:spLocks noGrp="1"/>
          </p:cNvSpPr>
          <p:nvPr>
            <p:ph idx="1"/>
          </p:nvPr>
        </p:nvSpPr>
        <p:spPr>
          <a:xfrm>
            <a:off x="-32" y="785794"/>
            <a:ext cx="4429156" cy="2143140"/>
          </a:xfrm>
        </p:spPr>
        <p:txBody>
          <a:bodyPr>
            <a:normAutofit/>
          </a:bodyPr>
          <a:lstStyle/>
          <a:p>
            <a:r>
              <a:rPr lang="en-GB" sz="1800" dirty="0" smtClean="0"/>
              <a:t>Above (#2) we considered periodic flare triggering via MHD oscillations, but alternatively the reconnection itself can be repetitive and even periodic.</a:t>
            </a:r>
          </a:p>
        </p:txBody>
      </p:sp>
      <p:pic>
        <p:nvPicPr>
          <p:cNvPr id="5122" name="Picture 2"/>
          <p:cNvPicPr>
            <a:picLocks noChangeAspect="1" noChangeArrowheads="1"/>
          </p:cNvPicPr>
          <p:nvPr/>
        </p:nvPicPr>
        <p:blipFill>
          <a:blip r:embed="rId2"/>
          <a:srcRect/>
          <a:stretch>
            <a:fillRect/>
          </a:stretch>
        </p:blipFill>
        <p:spPr bwMode="auto">
          <a:xfrm>
            <a:off x="285720" y="3143248"/>
            <a:ext cx="8438358" cy="3286148"/>
          </a:xfrm>
          <a:prstGeom prst="rect">
            <a:avLst/>
          </a:prstGeom>
          <a:noFill/>
          <a:ln w="9525">
            <a:noFill/>
            <a:miter lim="800000"/>
            <a:headEnd/>
            <a:tailEnd/>
          </a:ln>
          <a:effectLst/>
        </p:spPr>
      </p:pic>
      <p:sp>
        <p:nvSpPr>
          <p:cNvPr id="7" name="Content Placeholder 2"/>
          <p:cNvSpPr txBox="1">
            <a:spLocks/>
          </p:cNvSpPr>
          <p:nvPr/>
        </p:nvSpPr>
        <p:spPr>
          <a:xfrm>
            <a:off x="4572000" y="714356"/>
            <a:ext cx="4357718" cy="22860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Oscillatory Reconnection: Time-dependent magnetic reconnection mechanism that naturally produces periodic outputs from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aperiodic</a:t>
            </a:r>
            <a:r>
              <a:rPr kumimoji="0" lang="en-GB" b="0" i="0" u="none" strike="noStrike" kern="1200" cap="none" spc="0" normalizeH="0" baseline="0" noProof="0" dirty="0" smtClean="0">
                <a:ln>
                  <a:noFill/>
                </a:ln>
                <a:solidFill>
                  <a:schemeClr val="tx1"/>
                </a:solidFill>
                <a:effectLst/>
                <a:uLnTx/>
                <a:uFillTx/>
                <a:latin typeface="+mn-lt"/>
                <a:ea typeface="+mn-ea"/>
                <a:cs typeface="+mn-cs"/>
              </a:rPr>
              <a:t> drivers.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Adapted from McLaughlin et al. (2009). </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3" name="Content Placeholder 2"/>
          <p:cNvSpPr>
            <a:spLocks noGrp="1"/>
          </p:cNvSpPr>
          <p:nvPr>
            <p:ph idx="1"/>
          </p:nvPr>
        </p:nvSpPr>
        <p:spPr>
          <a:xfrm>
            <a:off x="-32" y="785794"/>
            <a:ext cx="4429156" cy="2143140"/>
          </a:xfrm>
        </p:spPr>
        <p:txBody>
          <a:bodyPr>
            <a:normAutofit/>
          </a:bodyPr>
          <a:lstStyle/>
          <a:p>
            <a:r>
              <a:rPr lang="en-GB" sz="1800" dirty="0" smtClean="0"/>
              <a:t>Above (#2) we considered periodic flare triggering via MHD oscillations, but alternatively the reconnection itself can be repetitive and even periodic.</a:t>
            </a:r>
          </a:p>
        </p:txBody>
      </p:sp>
      <p:sp>
        <p:nvSpPr>
          <p:cNvPr id="7" name="Content Placeholder 2"/>
          <p:cNvSpPr txBox="1">
            <a:spLocks/>
          </p:cNvSpPr>
          <p:nvPr/>
        </p:nvSpPr>
        <p:spPr>
          <a:xfrm>
            <a:off x="4572000" y="714356"/>
            <a:ext cx="4357718" cy="22860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Oscillatory Reconnection: Time-dependent magnetic reconnection mechanism that naturally produces periodic outputs from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aperiodic</a:t>
            </a:r>
            <a:r>
              <a:rPr kumimoji="0" lang="en-GB" b="0" i="0" u="none" strike="noStrike" kern="1200" cap="none" spc="0" normalizeH="0" baseline="0" noProof="0" dirty="0" smtClean="0">
                <a:ln>
                  <a:noFill/>
                </a:ln>
                <a:solidFill>
                  <a:schemeClr val="tx1"/>
                </a:solidFill>
                <a:effectLst/>
                <a:uLnTx/>
                <a:uFillTx/>
                <a:latin typeface="+mn-lt"/>
                <a:ea typeface="+mn-ea"/>
                <a:cs typeface="+mn-cs"/>
              </a:rPr>
              <a:t> drivers.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Adapted from McLaughlin et al. (2009). </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285720" y="3000372"/>
            <a:ext cx="8415154"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4314" y="-71462"/>
            <a:ext cx="9644098" cy="809644"/>
          </a:xfrm>
        </p:spPr>
        <p:txBody>
          <a:bodyPr/>
          <a:lstStyle/>
          <a:p>
            <a:pPr lvl="0"/>
            <a:r>
              <a:rPr lang="en-GB" sz="2200" dirty="0">
                <a:latin typeface="Arial" pitchFamily="34" charset="0"/>
                <a:cs typeface="Arial" pitchFamily="34" charset="0"/>
              </a:rPr>
              <a:t>F</a:t>
            </a:r>
            <a:r>
              <a:rPr lang="en-GB" sz="2200" dirty="0" smtClean="0">
                <a:latin typeface="Arial" pitchFamily="34" charset="0"/>
                <a:cs typeface="Arial" pitchFamily="34" charset="0"/>
              </a:rPr>
              <a:t>lux Emergence: vary </a:t>
            </a:r>
            <a:r>
              <a:rPr lang="en-GB" sz="2400" i="1" dirty="0" smtClean="0">
                <a:latin typeface="Arial" pitchFamily="34" charset="0"/>
                <a:cs typeface="Arial" pitchFamily="34" charset="0"/>
              </a:rPr>
              <a:t>B</a:t>
            </a:r>
            <a:r>
              <a:rPr lang="en-GB" sz="2400" i="1" baseline="-25000" dirty="0" smtClean="0"/>
              <a:t>0</a:t>
            </a:r>
            <a:r>
              <a:rPr lang="en-GB" sz="2200" dirty="0" smtClean="0">
                <a:latin typeface="Arial" pitchFamily="34" charset="0"/>
                <a:cs typeface="Arial" pitchFamily="34" charset="0"/>
              </a:rPr>
              <a:t> =&gt; robustness, limitations, period changes, </a:t>
            </a:r>
            <a:endParaRPr lang="en-GB" sz="2200" dirty="0">
              <a:latin typeface="Arial" pitchFamily="34" charset="0"/>
              <a:cs typeface="Arial" pitchFamily="34" charset="0"/>
            </a:endParaRPr>
          </a:p>
        </p:txBody>
      </p:sp>
      <p:pic>
        <p:nvPicPr>
          <p:cNvPr id="7" name="Picture 6" descr="Fig7a.jpg"/>
          <p:cNvPicPr>
            <a:picLocks noChangeAspect="1"/>
          </p:cNvPicPr>
          <p:nvPr/>
        </p:nvPicPr>
        <p:blipFill>
          <a:blip r:embed="rId3"/>
          <a:stretch>
            <a:fillRect/>
          </a:stretch>
        </p:blipFill>
        <p:spPr>
          <a:xfrm>
            <a:off x="500034" y="683381"/>
            <a:ext cx="8392600" cy="5040000"/>
          </a:xfrm>
          <a:prstGeom prst="rect">
            <a:avLst/>
          </a:prstGeom>
        </p:spPr>
      </p:pic>
      <p:sp>
        <p:nvSpPr>
          <p:cNvPr id="8" name="Title 1"/>
          <p:cNvSpPr txBox="1">
            <a:spLocks/>
          </p:cNvSpPr>
          <p:nvPr/>
        </p:nvSpPr>
        <p:spPr bwMode="auto">
          <a:xfrm>
            <a:off x="0" y="5643578"/>
            <a:ext cx="9644098" cy="8096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Eight values of </a:t>
            </a:r>
            <a:r>
              <a:rPr kumimoji="0" lang="en-GB" sz="2400" b="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a:t>
            </a:r>
            <a:r>
              <a:rPr kumimoji="0" lang="en-GB" sz="2400" b="0" i="1" u="none" strike="noStrike" kern="1200" cap="none" spc="0" normalizeH="0" baseline="-25000" noProof="0" dirty="0" smtClean="0">
                <a:ln>
                  <a:noFill/>
                </a:ln>
                <a:solidFill>
                  <a:schemeClr val="tx1"/>
                </a:solidFill>
                <a:effectLst/>
                <a:uLnTx/>
                <a:uFillTx/>
                <a:latin typeface="+mj-lt"/>
                <a:ea typeface="+mj-ea"/>
                <a:cs typeface="+mj-cs"/>
              </a:rPr>
              <a:t>0</a:t>
            </a:r>
            <a:r>
              <a:rPr kumimoji="0" lang="en-GB"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=&gt; oscillatory reconnection present in all</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GB"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9" name="Object 8"/>
          <p:cNvGraphicFramePr>
            <a:graphicFrameLocks noChangeAspect="1"/>
          </p:cNvGraphicFramePr>
          <p:nvPr/>
        </p:nvGraphicFramePr>
        <p:xfrm>
          <a:off x="512391" y="6215082"/>
          <a:ext cx="3131992" cy="500066"/>
        </p:xfrm>
        <a:graphic>
          <a:graphicData uri="http://schemas.openxmlformats.org/presentationml/2006/ole">
            <p:oleObj spid="_x0000_s7170" name="Equation" r:id="rId4" imgW="1511280" imgH="241200" progId="Equation.3">
              <p:embed/>
            </p:oleObj>
          </a:graphicData>
        </a:graphic>
      </p:graphicFrame>
      <p:graphicFrame>
        <p:nvGraphicFramePr>
          <p:cNvPr id="467971" name="Object 3"/>
          <p:cNvGraphicFramePr>
            <a:graphicFrameLocks noChangeAspect="1"/>
          </p:cNvGraphicFramePr>
          <p:nvPr/>
        </p:nvGraphicFramePr>
        <p:xfrm>
          <a:off x="6656059" y="6215082"/>
          <a:ext cx="1842114" cy="500086"/>
        </p:xfrm>
        <a:graphic>
          <a:graphicData uri="http://schemas.openxmlformats.org/presentationml/2006/ole">
            <p:oleObj spid="_x0000_s7171" name="Equation" r:id="rId5" imgW="888840" imgH="241200" progId="Equation.3">
              <p:embed/>
            </p:oleObj>
          </a:graphicData>
        </a:graphic>
      </p:graphicFrame>
      <p:graphicFrame>
        <p:nvGraphicFramePr>
          <p:cNvPr id="467972" name="Object 4"/>
          <p:cNvGraphicFramePr>
            <a:graphicFrameLocks noChangeAspect="1"/>
          </p:cNvGraphicFramePr>
          <p:nvPr/>
        </p:nvGraphicFramePr>
        <p:xfrm>
          <a:off x="4286248" y="6143644"/>
          <a:ext cx="1582737" cy="384175"/>
        </p:xfrm>
        <a:graphic>
          <a:graphicData uri="http://schemas.openxmlformats.org/presentationml/2006/ole">
            <p:oleObj spid="_x0000_s7172" name="Equation" r:id="rId6" imgW="939600" imgH="228600" progId="Equation.3">
              <p:embed/>
            </p:oleObj>
          </a:graphicData>
        </a:graphic>
      </p:graphicFrame>
      <p:cxnSp>
        <p:nvCxnSpPr>
          <p:cNvPr id="13" name="Straight Arrow Connector 12"/>
          <p:cNvCxnSpPr/>
          <p:nvPr/>
        </p:nvCxnSpPr>
        <p:spPr>
          <a:xfrm>
            <a:off x="3786182" y="6500834"/>
            <a:ext cx="2520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57752" y="1214422"/>
            <a:ext cx="4037935" cy="369332"/>
          </a:xfrm>
          <a:prstGeom prst="rect">
            <a:avLst/>
          </a:prstGeom>
          <a:solidFill>
            <a:srgbClr val="FFFF00"/>
          </a:solidFill>
          <a:ln w="12700">
            <a:solidFill>
              <a:srgbClr val="FF0000"/>
            </a:solidFill>
          </a:ln>
        </p:spPr>
        <p:txBody>
          <a:bodyPr wrap="square" rtlCol="0">
            <a:spAutoFit/>
          </a:bodyPr>
          <a:lstStyle/>
          <a:p>
            <a:pPr algn="ctr"/>
            <a:r>
              <a:rPr lang="en-GB" dirty="0" smtClean="0">
                <a:latin typeface="Arial" pitchFamily="34" charset="0"/>
                <a:cs typeface="Arial" pitchFamily="34" charset="0"/>
              </a:rPr>
              <a:t>Periods :  105 – 212.5 seconds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3" name="Content Placeholder 2"/>
          <p:cNvSpPr>
            <a:spLocks noGrp="1"/>
          </p:cNvSpPr>
          <p:nvPr>
            <p:ph idx="1"/>
          </p:nvPr>
        </p:nvSpPr>
        <p:spPr>
          <a:xfrm>
            <a:off x="1643042" y="785794"/>
            <a:ext cx="6072230" cy="785818"/>
          </a:xfrm>
          <a:solidFill>
            <a:srgbClr val="FFFF00"/>
          </a:solidFill>
          <a:ln w="25400">
            <a:solidFill>
              <a:srgbClr val="FF0000"/>
            </a:solidFill>
          </a:ln>
        </p:spPr>
        <p:txBody>
          <a:bodyPr>
            <a:normAutofit/>
          </a:bodyPr>
          <a:lstStyle/>
          <a:p>
            <a:pPr marL="0" algn="ctr">
              <a:spcBef>
                <a:spcPts val="400"/>
              </a:spcBef>
              <a:spcAft>
                <a:spcPts val="400"/>
              </a:spcAft>
              <a:buNone/>
            </a:pPr>
            <a:r>
              <a:rPr lang="en-GB" sz="1900" dirty="0" smtClean="0"/>
              <a:t>Thurgood, </a:t>
            </a:r>
            <a:r>
              <a:rPr lang="en-GB" sz="1900" dirty="0" err="1" smtClean="0"/>
              <a:t>Pontin</a:t>
            </a:r>
            <a:r>
              <a:rPr lang="en-GB" sz="1900" dirty="0" smtClean="0"/>
              <a:t> &amp; McLaughlin (2017) </a:t>
            </a:r>
            <a:r>
              <a:rPr lang="en-GB" sz="1900" i="1" dirty="0" err="1" smtClean="0"/>
              <a:t>ApJ</a:t>
            </a:r>
            <a:r>
              <a:rPr lang="en-GB" sz="1900" dirty="0" smtClean="0"/>
              <a:t>, </a:t>
            </a:r>
            <a:r>
              <a:rPr lang="en-GB" sz="1900" b="1" dirty="0" smtClean="0"/>
              <a:t>844</a:t>
            </a:r>
            <a:r>
              <a:rPr lang="en-GB" sz="1900" dirty="0" smtClean="0"/>
              <a:t>, 1 </a:t>
            </a:r>
          </a:p>
          <a:p>
            <a:pPr marL="0" algn="ctr">
              <a:spcBef>
                <a:spcPts val="400"/>
              </a:spcBef>
              <a:spcAft>
                <a:spcPts val="400"/>
              </a:spcAft>
              <a:buNone/>
            </a:pPr>
            <a:r>
              <a:rPr lang="en-GB" sz="1900" u="sng" dirty="0" smtClean="0"/>
              <a:t>Three-dimensional oscillatory magnetic reconnection</a:t>
            </a:r>
          </a:p>
        </p:txBody>
      </p:sp>
      <p:pic>
        <p:nvPicPr>
          <p:cNvPr id="6"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2214554"/>
            <a:ext cx="4036024" cy="3516453"/>
          </a:xfrm>
          <a:prstGeom prst="rect">
            <a:avLst/>
          </a:prstGeom>
        </p:spPr>
      </p:pic>
      <p:sp>
        <p:nvSpPr>
          <p:cNvPr id="7" name="TextBox 6"/>
          <p:cNvSpPr txBox="1"/>
          <p:nvPr/>
        </p:nvSpPr>
        <p:spPr>
          <a:xfrm>
            <a:off x="1232174" y="5563733"/>
            <a:ext cx="3377078" cy="369332"/>
          </a:xfrm>
          <a:prstGeom prst="rect">
            <a:avLst/>
          </a:prstGeom>
          <a:noFill/>
        </p:spPr>
        <p:txBody>
          <a:bodyPr wrap="none" rtlCol="0">
            <a:spAutoFit/>
          </a:bodyPr>
          <a:lstStyle/>
          <a:p>
            <a:r>
              <a:rPr lang="en-GB" dirty="0" smtClean="0">
                <a:solidFill>
                  <a:srgbClr val="FF0000"/>
                </a:solidFill>
              </a:rPr>
              <a:t>Enhanced Field Fronts Accelerate</a:t>
            </a:r>
            <a:endParaRPr lang="en-GB" dirty="0">
              <a:solidFill>
                <a:srgbClr val="FF0000"/>
              </a:solidFill>
            </a:endParaRPr>
          </a:p>
        </p:txBody>
      </p:sp>
      <p:sp>
        <p:nvSpPr>
          <p:cNvPr id="8" name="TextBox 7"/>
          <p:cNvSpPr txBox="1"/>
          <p:nvPr/>
        </p:nvSpPr>
        <p:spPr>
          <a:xfrm>
            <a:off x="1109609" y="1862199"/>
            <a:ext cx="2925160" cy="369332"/>
          </a:xfrm>
          <a:prstGeom prst="rect">
            <a:avLst/>
          </a:prstGeom>
          <a:noFill/>
        </p:spPr>
        <p:txBody>
          <a:bodyPr wrap="none" rtlCol="0">
            <a:spAutoFit/>
          </a:bodyPr>
          <a:lstStyle/>
          <a:p>
            <a:r>
              <a:rPr lang="en-GB" dirty="0" smtClean="0">
                <a:solidFill>
                  <a:schemeClr val="tx2"/>
                </a:solidFill>
              </a:rPr>
              <a:t>Diminished Field Fronts Stall</a:t>
            </a:r>
            <a:endParaRPr lang="en-GB" dirty="0">
              <a:solidFill>
                <a:schemeClr val="tx2"/>
              </a:solidFill>
            </a:endParaRPr>
          </a:p>
        </p:txBody>
      </p:sp>
      <p:pic>
        <p:nvPicPr>
          <p:cNvPr id="9" name="Content Placeholder 8"/>
          <p:cNvPicPr>
            <a:picLocks noChangeAspect="1"/>
          </p:cNvPicPr>
          <p:nvPr/>
        </p:nvPicPr>
        <p:blipFill rotWithShape="1">
          <a:blip r:embed="rId3" cstate="print">
            <a:extLst>
              <a:ext uri="{28A0092B-C50C-407E-A947-70E740481C1C}">
                <a14:useLocalDpi xmlns="" xmlns:a14="http://schemas.microsoft.com/office/drawing/2010/main" val="0"/>
              </a:ext>
            </a:extLst>
          </a:blip>
          <a:srcRect l="50231" r="18"/>
          <a:stretch/>
        </p:blipFill>
        <p:spPr>
          <a:xfrm>
            <a:off x="4965554" y="2214554"/>
            <a:ext cx="4178446" cy="3686124"/>
          </a:xfrm>
          <a:prstGeom prst="rect">
            <a:avLst/>
          </a:prstGeom>
        </p:spPr>
      </p:pic>
      <p:sp>
        <p:nvSpPr>
          <p:cNvPr id="10" name="Rectangle 9"/>
          <p:cNvSpPr/>
          <p:nvPr/>
        </p:nvSpPr>
        <p:spPr>
          <a:xfrm>
            <a:off x="5000628" y="2285992"/>
            <a:ext cx="57150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3) Oscillatory reconnection (Reconnection Reversal) </a:t>
            </a:r>
            <a:endParaRPr lang="en-GB" sz="3000" dirty="0">
              <a:solidFill>
                <a:srgbClr val="FF0000"/>
              </a:solidFill>
            </a:endParaRPr>
          </a:p>
        </p:txBody>
      </p:sp>
      <p:sp>
        <p:nvSpPr>
          <p:cNvPr id="8" name="TextBox 7"/>
          <p:cNvSpPr txBox="1"/>
          <p:nvPr/>
        </p:nvSpPr>
        <p:spPr>
          <a:xfrm>
            <a:off x="1109609" y="1858464"/>
            <a:ext cx="2925160" cy="369332"/>
          </a:xfrm>
          <a:prstGeom prst="rect">
            <a:avLst/>
          </a:prstGeom>
          <a:noFill/>
        </p:spPr>
        <p:txBody>
          <a:bodyPr wrap="none" rtlCol="0">
            <a:spAutoFit/>
          </a:bodyPr>
          <a:lstStyle/>
          <a:p>
            <a:r>
              <a:rPr lang="en-GB" dirty="0" smtClean="0">
                <a:solidFill>
                  <a:schemeClr val="tx2"/>
                </a:solidFill>
              </a:rPr>
              <a:t>Diminished Field Fronts Stall</a:t>
            </a:r>
            <a:endParaRPr lang="en-GB" dirty="0">
              <a:solidFill>
                <a:schemeClr val="tx2"/>
              </a:solidFill>
            </a:endParaRPr>
          </a:p>
        </p:txBody>
      </p:sp>
      <p:pic>
        <p:nvPicPr>
          <p:cNvPr id="9"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2211168"/>
            <a:ext cx="4036024" cy="3515755"/>
          </a:xfrm>
          <a:prstGeom prst="rect">
            <a:avLst/>
          </a:prstGeom>
        </p:spPr>
      </p:pic>
      <p:sp>
        <p:nvSpPr>
          <p:cNvPr id="7" name="TextBox 6"/>
          <p:cNvSpPr txBox="1"/>
          <p:nvPr/>
        </p:nvSpPr>
        <p:spPr>
          <a:xfrm>
            <a:off x="1232174" y="5559998"/>
            <a:ext cx="3377078" cy="369332"/>
          </a:xfrm>
          <a:prstGeom prst="rect">
            <a:avLst/>
          </a:prstGeom>
          <a:noFill/>
        </p:spPr>
        <p:txBody>
          <a:bodyPr wrap="none" rtlCol="0">
            <a:spAutoFit/>
          </a:bodyPr>
          <a:lstStyle/>
          <a:p>
            <a:r>
              <a:rPr lang="en-GB" dirty="0" smtClean="0">
                <a:solidFill>
                  <a:srgbClr val="FF0000"/>
                </a:solidFill>
              </a:rPr>
              <a:t>Enhanced Field Fronts Accelerate</a:t>
            </a:r>
            <a:endParaRPr lang="en-GB" dirty="0">
              <a:solidFill>
                <a:srgbClr val="FF0000"/>
              </a:solidFill>
            </a:endParaRPr>
          </a:p>
        </p:txBody>
      </p:sp>
      <p:pic>
        <p:nvPicPr>
          <p:cNvPr id="11" name="Content Placeholder 8"/>
          <p:cNvPicPr>
            <a:picLocks noChangeAspect="1"/>
          </p:cNvPicPr>
          <p:nvPr/>
        </p:nvPicPr>
        <p:blipFill rotWithShape="1">
          <a:blip r:embed="rId3" cstate="print">
            <a:extLst>
              <a:ext uri="{28A0092B-C50C-407E-A947-70E740481C1C}">
                <a14:useLocalDpi xmlns="" xmlns:a14="http://schemas.microsoft.com/office/drawing/2010/main" val="0"/>
              </a:ext>
            </a:extLst>
          </a:blip>
          <a:srcRect l="50231" r="18"/>
          <a:stretch/>
        </p:blipFill>
        <p:spPr>
          <a:xfrm>
            <a:off x="4965554" y="2214554"/>
            <a:ext cx="4178446" cy="3686124"/>
          </a:xfrm>
          <a:prstGeom prst="rect">
            <a:avLst/>
          </a:prstGeom>
        </p:spPr>
      </p:pic>
      <p:sp>
        <p:nvSpPr>
          <p:cNvPr id="12" name="Rectangle 11"/>
          <p:cNvSpPr/>
          <p:nvPr/>
        </p:nvSpPr>
        <p:spPr>
          <a:xfrm>
            <a:off x="5000628" y="2285992"/>
            <a:ext cx="57150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1643042" y="785794"/>
            <a:ext cx="6072230" cy="785818"/>
          </a:xfrm>
          <a:prstGeom prst="rect">
            <a:avLst/>
          </a:prstGeom>
          <a:solidFill>
            <a:srgbClr val="FFFF00"/>
          </a:solidFill>
          <a:ln w="25400">
            <a:solidFill>
              <a:srgbClr val="FF0000"/>
            </a:solidFill>
          </a:ln>
        </p:spPr>
        <p:txBody>
          <a:bodyPr vert="horz" lIns="91440" tIns="45720" rIns="91440" bIns="45720" rtlCol="0">
            <a:normAutofit/>
          </a:bodyPr>
          <a:lstStyle/>
          <a:p>
            <a:pPr marL="0" marR="0" lvl="0" indent="-342900" algn="ctr"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Thurgood, </a:t>
            </a:r>
            <a:r>
              <a:rPr kumimoji="0" lang="en-GB" sz="1900" b="0" i="0" u="none" strike="noStrike" kern="1200" cap="none" spc="0" normalizeH="0" baseline="0" noProof="0" dirty="0" err="1" smtClean="0">
                <a:ln>
                  <a:noFill/>
                </a:ln>
                <a:solidFill>
                  <a:schemeClr val="tx1"/>
                </a:solidFill>
                <a:effectLst/>
                <a:uLnTx/>
                <a:uFillTx/>
                <a:latin typeface="+mn-lt"/>
                <a:ea typeface="+mn-ea"/>
                <a:cs typeface="+mn-cs"/>
              </a:rPr>
              <a:t>Pontin</a:t>
            </a:r>
            <a:r>
              <a:rPr kumimoji="0" lang="en-GB" sz="1900" b="0" i="0" u="none" strike="noStrike" kern="1200" cap="none" spc="0" normalizeH="0" baseline="0" noProof="0" dirty="0" smtClean="0">
                <a:ln>
                  <a:noFill/>
                </a:ln>
                <a:solidFill>
                  <a:schemeClr val="tx1"/>
                </a:solidFill>
                <a:effectLst/>
                <a:uLnTx/>
                <a:uFillTx/>
                <a:latin typeface="+mn-lt"/>
                <a:ea typeface="+mn-ea"/>
                <a:cs typeface="+mn-cs"/>
              </a:rPr>
              <a:t> &amp; McLaughlin (2017) </a:t>
            </a:r>
            <a:r>
              <a:rPr kumimoji="0" lang="en-GB" sz="1900" b="0" i="1" u="none" strike="noStrike" kern="1200" cap="none" spc="0" normalizeH="0" baseline="0" noProof="0" dirty="0" err="1" smtClean="0">
                <a:ln>
                  <a:noFill/>
                </a:ln>
                <a:solidFill>
                  <a:schemeClr val="tx1"/>
                </a:solidFill>
                <a:effectLst/>
                <a:uLnTx/>
                <a:uFillTx/>
                <a:latin typeface="+mn-lt"/>
                <a:ea typeface="+mn-ea"/>
                <a:cs typeface="+mn-cs"/>
              </a:rPr>
              <a:t>ApJ</a:t>
            </a:r>
            <a:r>
              <a:rPr kumimoji="0" lang="en-GB"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1900" b="1" i="0" u="none" strike="noStrike" kern="1200" cap="none" spc="0" normalizeH="0" baseline="0" noProof="0" dirty="0" smtClean="0">
                <a:ln>
                  <a:noFill/>
                </a:ln>
                <a:solidFill>
                  <a:schemeClr val="tx1"/>
                </a:solidFill>
                <a:effectLst/>
                <a:uLnTx/>
                <a:uFillTx/>
                <a:latin typeface="+mn-lt"/>
                <a:ea typeface="+mn-ea"/>
                <a:cs typeface="+mn-cs"/>
              </a:rPr>
              <a:t>844</a:t>
            </a:r>
            <a:r>
              <a:rPr kumimoji="0" lang="en-GB" sz="1900" b="0" i="0" u="none" strike="noStrike" kern="1200" cap="none" spc="0" normalizeH="0" baseline="0" noProof="0" dirty="0" smtClean="0">
                <a:ln>
                  <a:noFill/>
                </a:ln>
                <a:solidFill>
                  <a:schemeClr val="tx1"/>
                </a:solidFill>
                <a:effectLst/>
                <a:uLnTx/>
                <a:uFillTx/>
                <a:latin typeface="+mn-lt"/>
                <a:ea typeface="+mn-ea"/>
                <a:cs typeface="+mn-cs"/>
              </a:rPr>
              <a:t>, 1 </a:t>
            </a:r>
          </a:p>
          <a:p>
            <a:pPr marL="0" marR="0" lvl="0" indent="-342900" algn="ctr" defTabSz="914400" rtl="0" eaLnBrk="1" fontAlgn="auto" latinLnBrk="0" hangingPunct="1">
              <a:lnSpc>
                <a:spcPct val="100000"/>
              </a:lnSpc>
              <a:spcBef>
                <a:spcPts val="400"/>
              </a:spcBef>
              <a:spcAft>
                <a:spcPts val="400"/>
              </a:spcAft>
              <a:buClrTx/>
              <a:buSzTx/>
              <a:buFont typeface="Arial" pitchFamily="34" charset="0"/>
              <a:buNone/>
              <a:tabLst/>
              <a:defRPr/>
            </a:pPr>
            <a:r>
              <a:rPr kumimoji="0" lang="en-GB" sz="1900" b="0" i="0" u="sng" strike="noStrike" kern="1200" cap="none" spc="0" normalizeH="0" baseline="0" noProof="0" dirty="0" smtClean="0">
                <a:ln>
                  <a:noFill/>
                </a:ln>
                <a:solidFill>
                  <a:schemeClr val="tx1"/>
                </a:solidFill>
                <a:effectLst/>
                <a:uLnTx/>
                <a:uFillTx/>
                <a:latin typeface="+mn-lt"/>
                <a:ea typeface="+mn-ea"/>
                <a:cs typeface="+mn-cs"/>
              </a:rPr>
              <a:t>Three-dimensional oscillatory </a:t>
            </a:r>
            <a:r>
              <a:rPr lang="en-GB" sz="1900" u="sng" dirty="0" smtClean="0"/>
              <a:t>m</a:t>
            </a:r>
            <a:r>
              <a:rPr kumimoji="0" lang="en-GB" sz="1900" b="0" i="0" u="sng" strike="noStrike" kern="1200" cap="none" spc="0" normalizeH="0" baseline="0" noProof="0" dirty="0" err="1" smtClean="0">
                <a:ln>
                  <a:noFill/>
                </a:ln>
                <a:solidFill>
                  <a:schemeClr val="tx1"/>
                </a:solidFill>
                <a:effectLst/>
                <a:uLnTx/>
                <a:uFillTx/>
                <a:latin typeface="+mn-lt"/>
                <a:ea typeface="+mn-ea"/>
                <a:cs typeface="+mn-cs"/>
              </a:rPr>
              <a:t>agnetic</a:t>
            </a:r>
            <a:r>
              <a:rPr kumimoji="0" lang="en-GB" sz="1900" b="0" i="0" u="sng" strike="noStrike" kern="1200" cap="none" spc="0" normalizeH="0" baseline="0" noProof="0" dirty="0" smtClean="0">
                <a:ln>
                  <a:noFill/>
                </a:ln>
                <a:solidFill>
                  <a:schemeClr val="tx1"/>
                </a:solidFill>
                <a:effectLst/>
                <a:uLnTx/>
                <a:uFillTx/>
                <a:latin typeface="+mn-lt"/>
                <a:ea typeface="+mn-ea"/>
                <a:cs typeface="+mn-cs"/>
              </a:rPr>
              <a:t> </a:t>
            </a:r>
            <a:r>
              <a:rPr lang="en-GB" sz="1900" u="sng" dirty="0" smtClean="0"/>
              <a:t>r</a:t>
            </a:r>
            <a:r>
              <a:rPr kumimoji="0" lang="en-GB" sz="1900" b="0" i="0" u="sng" strike="noStrike" kern="1200" cap="none" spc="0" normalizeH="0" baseline="0" noProof="0" dirty="0" err="1" smtClean="0">
                <a:ln>
                  <a:noFill/>
                </a:ln>
                <a:solidFill>
                  <a:schemeClr val="tx1"/>
                </a:solidFill>
                <a:effectLst/>
                <a:uLnTx/>
                <a:uFillTx/>
                <a:latin typeface="+mn-lt"/>
                <a:ea typeface="+mn-ea"/>
                <a:cs typeface="+mn-cs"/>
              </a:rPr>
              <a:t>econnection</a:t>
            </a:r>
            <a:endParaRPr kumimoji="0" lang="en-GB" sz="1900" b="0"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4) Thermal over-stability </a:t>
            </a:r>
            <a:endParaRPr lang="en-GB" sz="3000" dirty="0">
              <a:solidFill>
                <a:srgbClr val="FF0000"/>
              </a:solidFill>
            </a:endParaRPr>
          </a:p>
        </p:txBody>
      </p:sp>
      <p:pic>
        <p:nvPicPr>
          <p:cNvPr id="4" name="Picture 3" descr="Figure_7.eps"/>
          <p:cNvPicPr>
            <a:picLocks noChangeAspect="1"/>
          </p:cNvPicPr>
          <p:nvPr/>
        </p:nvPicPr>
        <p:blipFill>
          <a:blip r:embed="rId3"/>
          <a:stretch>
            <a:fillRect/>
          </a:stretch>
        </p:blipFill>
        <p:spPr>
          <a:xfrm>
            <a:off x="1328604" y="1571612"/>
            <a:ext cx="6431795" cy="5286388"/>
          </a:xfrm>
          <a:prstGeom prst="rect">
            <a:avLst/>
          </a:prstGeom>
        </p:spPr>
      </p:pic>
      <p:sp>
        <p:nvSpPr>
          <p:cNvPr id="5" name="TextBox 4"/>
          <p:cNvSpPr txBox="1"/>
          <p:nvPr/>
        </p:nvSpPr>
        <p:spPr>
          <a:xfrm>
            <a:off x="71406" y="1857364"/>
            <a:ext cx="1214446" cy="1015663"/>
          </a:xfrm>
          <a:prstGeom prst="rect">
            <a:avLst/>
          </a:prstGeom>
          <a:solidFill>
            <a:srgbClr val="FFFF00"/>
          </a:solidFill>
          <a:ln w="25400">
            <a:solidFill>
              <a:srgbClr val="FF0000"/>
            </a:solidFill>
          </a:ln>
        </p:spPr>
        <p:txBody>
          <a:bodyPr wrap="square" rtlCol="0">
            <a:spAutoFit/>
          </a:bodyPr>
          <a:lstStyle/>
          <a:p>
            <a:pPr algn="ctr"/>
            <a:r>
              <a:rPr lang="en-GB" sz="1200" dirty="0" smtClean="0"/>
              <a:t>Decaying linear oscillation,</a:t>
            </a:r>
          </a:p>
          <a:p>
            <a:pPr algn="ctr"/>
            <a:r>
              <a:rPr lang="en-GB" sz="1200" dirty="0" smtClean="0"/>
              <a:t>no </a:t>
            </a:r>
            <a:r>
              <a:rPr lang="en-GB" sz="1200" dirty="0" err="1" smtClean="0"/>
              <a:t>radiative</a:t>
            </a:r>
            <a:r>
              <a:rPr lang="en-GB" sz="1200" dirty="0" smtClean="0"/>
              <a:t> cooling, no heating</a:t>
            </a:r>
            <a:endParaRPr lang="en-GB" sz="1200" dirty="0"/>
          </a:p>
        </p:txBody>
      </p:sp>
      <p:sp>
        <p:nvSpPr>
          <p:cNvPr id="6" name="TextBox 5"/>
          <p:cNvSpPr txBox="1"/>
          <p:nvPr/>
        </p:nvSpPr>
        <p:spPr>
          <a:xfrm>
            <a:off x="7643834" y="1785926"/>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err="1" smtClean="0"/>
              <a:t>Undamped</a:t>
            </a:r>
            <a:r>
              <a:rPr lang="en-GB" sz="1200" dirty="0" smtClean="0"/>
              <a:t> oscillation,</a:t>
            </a:r>
          </a:p>
          <a:p>
            <a:pPr algn="ctr"/>
            <a:r>
              <a:rPr lang="en-GB" sz="1200" dirty="0" smtClean="0"/>
              <a:t>with </a:t>
            </a:r>
            <a:r>
              <a:rPr lang="en-GB" sz="1200" dirty="0" err="1" smtClean="0"/>
              <a:t>radiative</a:t>
            </a:r>
            <a:r>
              <a:rPr lang="en-GB" sz="1200" dirty="0" smtClean="0"/>
              <a:t> and dissipative losses compensated by heating</a:t>
            </a:r>
            <a:endParaRPr lang="en-GB" sz="1200" dirty="0"/>
          </a:p>
        </p:txBody>
      </p:sp>
      <p:sp>
        <p:nvSpPr>
          <p:cNvPr id="7" name="TextBox 6"/>
          <p:cNvSpPr txBox="1"/>
          <p:nvPr/>
        </p:nvSpPr>
        <p:spPr>
          <a:xfrm>
            <a:off x="71406" y="4929198"/>
            <a:ext cx="1214446" cy="646331"/>
          </a:xfrm>
          <a:prstGeom prst="rect">
            <a:avLst/>
          </a:prstGeom>
          <a:solidFill>
            <a:srgbClr val="FFFF00"/>
          </a:solidFill>
          <a:ln w="25400">
            <a:solidFill>
              <a:srgbClr val="FF0000"/>
            </a:solidFill>
          </a:ln>
        </p:spPr>
        <p:txBody>
          <a:bodyPr wrap="square" rtlCol="0">
            <a:spAutoFit/>
          </a:bodyPr>
          <a:lstStyle/>
          <a:p>
            <a:pPr algn="ctr"/>
            <a:r>
              <a:rPr lang="en-GB" sz="1200" dirty="0" smtClean="0"/>
              <a:t>Growing oscillation, due to heating</a:t>
            </a:r>
            <a:endParaRPr lang="en-GB" sz="1200" dirty="0"/>
          </a:p>
        </p:txBody>
      </p:sp>
      <p:sp>
        <p:nvSpPr>
          <p:cNvPr id="8" name="TextBox 7"/>
          <p:cNvSpPr txBox="1"/>
          <p:nvPr/>
        </p:nvSpPr>
        <p:spPr>
          <a:xfrm>
            <a:off x="7858148" y="4786322"/>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smtClean="0"/>
              <a:t>Over-damped oscillation</a:t>
            </a:r>
          </a:p>
          <a:p>
            <a:pPr algn="ctr"/>
            <a:endParaRPr lang="en-GB" sz="1200" dirty="0" smtClean="0"/>
          </a:p>
          <a:p>
            <a:pPr algn="ctr"/>
            <a:r>
              <a:rPr lang="en-GB" sz="1200" dirty="0" smtClean="0"/>
              <a:t>=&gt;</a:t>
            </a:r>
            <a:r>
              <a:rPr lang="en-GB" sz="1200" b="1" dirty="0" smtClean="0"/>
              <a:t> Saturation effect due to nonlinearity</a:t>
            </a:r>
          </a:p>
          <a:p>
            <a:pPr algn="ctr"/>
            <a:endParaRPr lang="en-GB" sz="1200" dirty="0"/>
          </a:p>
        </p:txBody>
      </p:sp>
      <p:sp>
        <p:nvSpPr>
          <p:cNvPr id="9" name="Rectangle 8"/>
          <p:cNvSpPr/>
          <p:nvPr/>
        </p:nvSpPr>
        <p:spPr>
          <a:xfrm>
            <a:off x="0" y="1714488"/>
            <a:ext cx="4500562" cy="257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72000" y="1500174"/>
            <a:ext cx="4572000" cy="27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4214818"/>
            <a:ext cx="4500562" cy="264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429124" y="3714752"/>
            <a:ext cx="4857752"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123571" y="642918"/>
            <a:ext cx="9342026" cy="1071570"/>
          </a:xfrm>
          <a:prstGeom prst="rect">
            <a:avLst/>
          </a:prstGeom>
        </p:spPr>
        <p:txBody>
          <a:bodyPr vert="horz" lIns="91440" tIns="45720" rIns="91440" bIns="45720" rtlCol="0">
            <a:normAutofit/>
          </a:bodyPr>
          <a:lstStyle/>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 corona, there is a continuous competition between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losses &amp; energy supply (heating)</a:t>
            </a:r>
          </a:p>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Misbalance can lead to the appearance of oscillatory regime of thermal instability.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4) Thermal over-stability </a:t>
            </a:r>
            <a:endParaRPr lang="en-GB" sz="3000" dirty="0">
              <a:solidFill>
                <a:srgbClr val="FF0000"/>
              </a:solidFill>
            </a:endParaRPr>
          </a:p>
        </p:txBody>
      </p:sp>
      <p:pic>
        <p:nvPicPr>
          <p:cNvPr id="4" name="Picture 3" descr="Figure_7.eps"/>
          <p:cNvPicPr>
            <a:picLocks noChangeAspect="1"/>
          </p:cNvPicPr>
          <p:nvPr/>
        </p:nvPicPr>
        <p:blipFill>
          <a:blip r:embed="rId3"/>
          <a:stretch>
            <a:fillRect/>
          </a:stretch>
        </p:blipFill>
        <p:spPr>
          <a:xfrm>
            <a:off x="1328604" y="1571612"/>
            <a:ext cx="6431795" cy="5286388"/>
          </a:xfrm>
          <a:prstGeom prst="rect">
            <a:avLst/>
          </a:prstGeom>
        </p:spPr>
      </p:pic>
      <p:sp>
        <p:nvSpPr>
          <p:cNvPr id="5" name="TextBox 4"/>
          <p:cNvSpPr txBox="1"/>
          <p:nvPr/>
        </p:nvSpPr>
        <p:spPr>
          <a:xfrm>
            <a:off x="71406" y="1857364"/>
            <a:ext cx="1214446" cy="1015663"/>
          </a:xfrm>
          <a:prstGeom prst="rect">
            <a:avLst/>
          </a:prstGeom>
          <a:solidFill>
            <a:srgbClr val="FFFF00"/>
          </a:solidFill>
          <a:ln w="25400">
            <a:solidFill>
              <a:srgbClr val="FF0000"/>
            </a:solidFill>
          </a:ln>
        </p:spPr>
        <p:txBody>
          <a:bodyPr wrap="square" rtlCol="0">
            <a:spAutoFit/>
          </a:bodyPr>
          <a:lstStyle/>
          <a:p>
            <a:pPr algn="ctr"/>
            <a:r>
              <a:rPr lang="en-GB" sz="1200" dirty="0" smtClean="0"/>
              <a:t>Decaying linear oscillation,</a:t>
            </a:r>
          </a:p>
          <a:p>
            <a:pPr algn="ctr"/>
            <a:r>
              <a:rPr lang="en-GB" sz="1200" dirty="0" smtClean="0"/>
              <a:t>no </a:t>
            </a:r>
            <a:r>
              <a:rPr lang="en-GB" sz="1200" dirty="0" err="1" smtClean="0"/>
              <a:t>radiative</a:t>
            </a:r>
            <a:r>
              <a:rPr lang="en-GB" sz="1200" dirty="0" smtClean="0"/>
              <a:t> cooling, no heating</a:t>
            </a:r>
            <a:endParaRPr lang="en-GB" sz="1200" dirty="0"/>
          </a:p>
        </p:txBody>
      </p:sp>
      <p:sp>
        <p:nvSpPr>
          <p:cNvPr id="6" name="TextBox 5"/>
          <p:cNvSpPr txBox="1"/>
          <p:nvPr/>
        </p:nvSpPr>
        <p:spPr>
          <a:xfrm>
            <a:off x="7643834" y="1785926"/>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err="1" smtClean="0"/>
              <a:t>Undamped</a:t>
            </a:r>
            <a:r>
              <a:rPr lang="en-GB" sz="1200" dirty="0" smtClean="0"/>
              <a:t> oscillation,</a:t>
            </a:r>
          </a:p>
          <a:p>
            <a:pPr algn="ctr"/>
            <a:r>
              <a:rPr lang="en-GB" sz="1200" dirty="0" smtClean="0"/>
              <a:t>with </a:t>
            </a:r>
            <a:r>
              <a:rPr lang="en-GB" sz="1200" dirty="0" err="1" smtClean="0"/>
              <a:t>radiative</a:t>
            </a:r>
            <a:r>
              <a:rPr lang="en-GB" sz="1200" dirty="0" smtClean="0"/>
              <a:t> and dissipative losses compensated by heating</a:t>
            </a:r>
            <a:endParaRPr lang="en-GB" sz="1200" dirty="0"/>
          </a:p>
        </p:txBody>
      </p:sp>
      <p:sp>
        <p:nvSpPr>
          <p:cNvPr id="7" name="TextBox 6"/>
          <p:cNvSpPr txBox="1"/>
          <p:nvPr/>
        </p:nvSpPr>
        <p:spPr>
          <a:xfrm>
            <a:off x="71406" y="4929198"/>
            <a:ext cx="1214446" cy="646331"/>
          </a:xfrm>
          <a:prstGeom prst="rect">
            <a:avLst/>
          </a:prstGeom>
          <a:solidFill>
            <a:srgbClr val="FFFF00"/>
          </a:solidFill>
          <a:ln w="25400">
            <a:solidFill>
              <a:srgbClr val="FF0000"/>
            </a:solidFill>
          </a:ln>
        </p:spPr>
        <p:txBody>
          <a:bodyPr wrap="square" rtlCol="0">
            <a:spAutoFit/>
          </a:bodyPr>
          <a:lstStyle/>
          <a:p>
            <a:pPr algn="ctr"/>
            <a:r>
              <a:rPr lang="en-GB" sz="1200" dirty="0" smtClean="0"/>
              <a:t>Growing oscillation, due to heating</a:t>
            </a:r>
            <a:endParaRPr lang="en-GB" sz="1200" dirty="0"/>
          </a:p>
        </p:txBody>
      </p:sp>
      <p:sp>
        <p:nvSpPr>
          <p:cNvPr id="8" name="TextBox 7"/>
          <p:cNvSpPr txBox="1"/>
          <p:nvPr/>
        </p:nvSpPr>
        <p:spPr>
          <a:xfrm>
            <a:off x="7858148" y="4786322"/>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smtClean="0"/>
              <a:t>Over-damped oscillation</a:t>
            </a:r>
          </a:p>
          <a:p>
            <a:pPr algn="ctr"/>
            <a:endParaRPr lang="en-GB" sz="1200" dirty="0" smtClean="0"/>
          </a:p>
          <a:p>
            <a:pPr algn="ctr"/>
            <a:r>
              <a:rPr lang="en-GB" sz="1200" dirty="0" smtClean="0"/>
              <a:t>=&gt;</a:t>
            </a:r>
            <a:r>
              <a:rPr lang="en-GB" sz="1200" b="1" dirty="0" smtClean="0"/>
              <a:t> Saturation effect due to nonlinearity</a:t>
            </a:r>
          </a:p>
          <a:p>
            <a:pPr algn="ctr"/>
            <a:endParaRPr lang="en-GB" sz="1200" dirty="0"/>
          </a:p>
        </p:txBody>
      </p:sp>
      <p:sp>
        <p:nvSpPr>
          <p:cNvPr id="10" name="Rectangle 9"/>
          <p:cNvSpPr/>
          <p:nvPr/>
        </p:nvSpPr>
        <p:spPr>
          <a:xfrm>
            <a:off x="4572000" y="1500174"/>
            <a:ext cx="4572000" cy="278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4214818"/>
            <a:ext cx="4500562" cy="264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429124" y="3714752"/>
            <a:ext cx="4857752"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123571" y="642918"/>
            <a:ext cx="9342026" cy="1071570"/>
          </a:xfrm>
          <a:prstGeom prst="rect">
            <a:avLst/>
          </a:prstGeom>
        </p:spPr>
        <p:txBody>
          <a:bodyPr vert="horz" lIns="91440" tIns="45720" rIns="91440" bIns="45720" rtlCol="0">
            <a:normAutofit/>
          </a:bodyPr>
          <a:lstStyle/>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 corona, there is a continuous competition between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losses &amp; energy supply (heating)</a:t>
            </a:r>
          </a:p>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Misbalance can lead to the appearance of oscillatory regime of thermal instability.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a:srcRect/>
          <a:stretch>
            <a:fillRect/>
          </a:stretch>
        </p:blipFill>
        <p:spPr bwMode="auto">
          <a:xfrm>
            <a:off x="0" y="0"/>
            <a:ext cx="6565923" cy="6858024"/>
          </a:xfrm>
          <a:prstGeom prst="rect">
            <a:avLst/>
          </a:prstGeom>
          <a:noFill/>
          <a:ln w="9525">
            <a:noFill/>
            <a:miter lim="800000"/>
            <a:headEnd/>
            <a:tailEnd/>
          </a:ln>
          <a:effectLst/>
        </p:spPr>
      </p:pic>
      <p:sp>
        <p:nvSpPr>
          <p:cNvPr id="3" name="Content Placeholder 2"/>
          <p:cNvSpPr>
            <a:spLocks noGrp="1"/>
          </p:cNvSpPr>
          <p:nvPr>
            <p:ph idx="1"/>
          </p:nvPr>
        </p:nvSpPr>
        <p:spPr>
          <a:xfrm>
            <a:off x="6286512" y="428604"/>
            <a:ext cx="2714644" cy="6143668"/>
          </a:xfrm>
        </p:spPr>
        <p:txBody>
          <a:bodyPr>
            <a:normAutofit/>
          </a:bodyPr>
          <a:lstStyle/>
          <a:p>
            <a:r>
              <a:rPr lang="en-GB" sz="1500" dirty="0" smtClean="0">
                <a:cs typeface="Arial" pitchFamily="34" charset="0"/>
              </a:rPr>
              <a:t>Solar flare emission is detected in all EM bands and variations in flux density of solar energetic particles.</a:t>
            </a:r>
          </a:p>
          <a:p>
            <a:endParaRPr lang="en-GB" sz="1500" dirty="0" smtClean="0">
              <a:cs typeface="Arial" pitchFamily="34" charset="0"/>
            </a:endParaRPr>
          </a:p>
          <a:p>
            <a:r>
              <a:rPr lang="en-GB" sz="1500" dirty="0" smtClean="0">
                <a:cs typeface="Arial" pitchFamily="34" charset="0"/>
              </a:rPr>
              <a:t>Often the EM radiation generated in solar and stellar flares shows a pronounced oscillatory pattern, with characteristic periods ranging from a fraction of a second to several minutes.</a:t>
            </a:r>
          </a:p>
          <a:p>
            <a:endParaRPr lang="en-GB" sz="1500" dirty="0" smtClean="0">
              <a:cs typeface="Arial" pitchFamily="34" charset="0"/>
            </a:endParaRPr>
          </a:p>
          <a:p>
            <a:pPr lvl="1">
              <a:spcBef>
                <a:spcPts val="0"/>
              </a:spcBef>
              <a:buFont typeface="Wingdings" pitchFamily="2" charset="2"/>
              <a:buChar char="§"/>
            </a:pPr>
            <a:r>
              <a:rPr lang="en-GB" sz="1500" b="1" dirty="0" smtClean="0"/>
              <a:t>radio</a:t>
            </a:r>
            <a:r>
              <a:rPr lang="en-GB" sz="1500" dirty="0" smtClean="0"/>
              <a:t> (</a:t>
            </a:r>
            <a:r>
              <a:rPr lang="en-GB" sz="1500" dirty="0" err="1" smtClean="0"/>
              <a:t>Nobeyama</a:t>
            </a:r>
            <a:r>
              <a:rPr lang="en-GB" sz="1500" dirty="0" smtClean="0"/>
              <a:t>)</a:t>
            </a:r>
          </a:p>
          <a:p>
            <a:pPr lvl="1">
              <a:spcBef>
                <a:spcPts val="0"/>
              </a:spcBef>
              <a:buFont typeface="Wingdings" pitchFamily="2" charset="2"/>
              <a:buChar char="§"/>
            </a:pPr>
            <a:r>
              <a:rPr lang="en-GB" sz="1500" b="1" dirty="0" smtClean="0"/>
              <a:t>EUV</a:t>
            </a:r>
            <a:r>
              <a:rPr lang="en-GB" sz="1500" dirty="0" smtClean="0"/>
              <a:t> (PROBA-2/</a:t>
            </a:r>
            <a:r>
              <a:rPr lang="en-GB" sz="1500" dirty="0" err="1" smtClean="0"/>
              <a:t>Lyra</a:t>
            </a:r>
            <a:r>
              <a:rPr lang="en-GB" sz="1500" dirty="0" smtClean="0"/>
              <a:t>)</a:t>
            </a:r>
          </a:p>
          <a:p>
            <a:pPr lvl="1">
              <a:spcBef>
                <a:spcPts val="0"/>
              </a:spcBef>
              <a:buFont typeface="Wingdings" pitchFamily="2" charset="2"/>
              <a:buChar char="§"/>
            </a:pPr>
            <a:r>
              <a:rPr lang="en-GB" sz="1500" b="1" dirty="0" smtClean="0"/>
              <a:t>HXR</a:t>
            </a:r>
            <a:r>
              <a:rPr lang="en-GB" sz="1500" dirty="0" smtClean="0"/>
              <a:t> ranges (RHESSI)</a:t>
            </a:r>
          </a:p>
          <a:p>
            <a:pPr>
              <a:spcBef>
                <a:spcPts val="0"/>
              </a:spcBef>
              <a:buFont typeface="Wingdings" pitchFamily="2" charset="2"/>
              <a:buChar char="§"/>
            </a:pPr>
            <a:endParaRPr lang="en-GB" sz="1500" dirty="0" smtClean="0"/>
          </a:p>
          <a:p>
            <a:pPr>
              <a:spcBef>
                <a:spcPts val="0"/>
              </a:spcBef>
            </a:pPr>
            <a:r>
              <a:rPr lang="en-GB" sz="1500" dirty="0" smtClean="0"/>
              <a:t>Despite the very different ranges of energy considered, the oscillations are remarkably synchronous.</a:t>
            </a:r>
            <a:endParaRPr lang="en-GB" sz="1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4) Thermal over-stability </a:t>
            </a:r>
            <a:endParaRPr lang="en-GB" sz="3000" dirty="0">
              <a:solidFill>
                <a:srgbClr val="FF0000"/>
              </a:solidFill>
            </a:endParaRPr>
          </a:p>
        </p:txBody>
      </p:sp>
      <p:pic>
        <p:nvPicPr>
          <p:cNvPr id="4" name="Picture 3" descr="Figure_7.eps"/>
          <p:cNvPicPr>
            <a:picLocks noChangeAspect="1"/>
          </p:cNvPicPr>
          <p:nvPr/>
        </p:nvPicPr>
        <p:blipFill>
          <a:blip r:embed="rId3"/>
          <a:stretch>
            <a:fillRect/>
          </a:stretch>
        </p:blipFill>
        <p:spPr>
          <a:xfrm>
            <a:off x="1328604" y="1571612"/>
            <a:ext cx="6431795" cy="5286388"/>
          </a:xfrm>
          <a:prstGeom prst="rect">
            <a:avLst/>
          </a:prstGeom>
        </p:spPr>
      </p:pic>
      <p:sp>
        <p:nvSpPr>
          <p:cNvPr id="5" name="TextBox 4"/>
          <p:cNvSpPr txBox="1"/>
          <p:nvPr/>
        </p:nvSpPr>
        <p:spPr>
          <a:xfrm>
            <a:off x="71406" y="1857364"/>
            <a:ext cx="1214446" cy="1015663"/>
          </a:xfrm>
          <a:prstGeom prst="rect">
            <a:avLst/>
          </a:prstGeom>
          <a:solidFill>
            <a:srgbClr val="FFFF00"/>
          </a:solidFill>
          <a:ln w="25400">
            <a:solidFill>
              <a:srgbClr val="FF0000"/>
            </a:solidFill>
          </a:ln>
        </p:spPr>
        <p:txBody>
          <a:bodyPr wrap="square" rtlCol="0">
            <a:spAutoFit/>
          </a:bodyPr>
          <a:lstStyle/>
          <a:p>
            <a:pPr algn="ctr"/>
            <a:r>
              <a:rPr lang="en-GB" sz="1200" dirty="0" smtClean="0"/>
              <a:t>Decaying linear oscillation,</a:t>
            </a:r>
          </a:p>
          <a:p>
            <a:pPr algn="ctr"/>
            <a:r>
              <a:rPr lang="en-GB" sz="1200" dirty="0" smtClean="0"/>
              <a:t>no </a:t>
            </a:r>
            <a:r>
              <a:rPr lang="en-GB" sz="1200" dirty="0" err="1" smtClean="0"/>
              <a:t>radiative</a:t>
            </a:r>
            <a:r>
              <a:rPr lang="en-GB" sz="1200" dirty="0" smtClean="0"/>
              <a:t> cooling, no heating</a:t>
            </a:r>
            <a:endParaRPr lang="en-GB" sz="1200" dirty="0"/>
          </a:p>
        </p:txBody>
      </p:sp>
      <p:sp>
        <p:nvSpPr>
          <p:cNvPr id="6" name="TextBox 5"/>
          <p:cNvSpPr txBox="1"/>
          <p:nvPr/>
        </p:nvSpPr>
        <p:spPr>
          <a:xfrm>
            <a:off x="7643834" y="1785926"/>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err="1" smtClean="0"/>
              <a:t>Undamped</a:t>
            </a:r>
            <a:r>
              <a:rPr lang="en-GB" sz="1200" dirty="0" smtClean="0"/>
              <a:t> oscillation,</a:t>
            </a:r>
          </a:p>
          <a:p>
            <a:pPr algn="ctr"/>
            <a:r>
              <a:rPr lang="en-GB" sz="1200" dirty="0" smtClean="0"/>
              <a:t>with </a:t>
            </a:r>
            <a:r>
              <a:rPr lang="en-GB" sz="1200" dirty="0" err="1" smtClean="0"/>
              <a:t>radiative</a:t>
            </a:r>
            <a:r>
              <a:rPr lang="en-GB" sz="1200" dirty="0" smtClean="0"/>
              <a:t> and dissipative losses compensated by heating</a:t>
            </a:r>
            <a:endParaRPr lang="en-GB" sz="1200" dirty="0"/>
          </a:p>
        </p:txBody>
      </p:sp>
      <p:sp>
        <p:nvSpPr>
          <p:cNvPr id="7" name="TextBox 6"/>
          <p:cNvSpPr txBox="1"/>
          <p:nvPr/>
        </p:nvSpPr>
        <p:spPr>
          <a:xfrm>
            <a:off x="71406" y="4929198"/>
            <a:ext cx="1214446" cy="646331"/>
          </a:xfrm>
          <a:prstGeom prst="rect">
            <a:avLst/>
          </a:prstGeom>
          <a:solidFill>
            <a:srgbClr val="FFFF00"/>
          </a:solidFill>
          <a:ln w="25400">
            <a:solidFill>
              <a:srgbClr val="FF0000"/>
            </a:solidFill>
          </a:ln>
        </p:spPr>
        <p:txBody>
          <a:bodyPr wrap="square" rtlCol="0">
            <a:spAutoFit/>
          </a:bodyPr>
          <a:lstStyle/>
          <a:p>
            <a:pPr algn="ctr"/>
            <a:r>
              <a:rPr lang="en-GB" sz="1200" dirty="0" smtClean="0"/>
              <a:t>Growing oscillation, due to heating</a:t>
            </a:r>
            <a:endParaRPr lang="en-GB" sz="1200" dirty="0"/>
          </a:p>
        </p:txBody>
      </p:sp>
      <p:sp>
        <p:nvSpPr>
          <p:cNvPr id="8" name="TextBox 7"/>
          <p:cNvSpPr txBox="1"/>
          <p:nvPr/>
        </p:nvSpPr>
        <p:spPr>
          <a:xfrm>
            <a:off x="7858148" y="4786322"/>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smtClean="0"/>
              <a:t>Over-damped oscillation</a:t>
            </a:r>
          </a:p>
          <a:p>
            <a:pPr algn="ctr"/>
            <a:endParaRPr lang="en-GB" sz="1200" dirty="0" smtClean="0"/>
          </a:p>
          <a:p>
            <a:pPr algn="ctr"/>
            <a:r>
              <a:rPr lang="en-GB" sz="1200" dirty="0" smtClean="0"/>
              <a:t>=&gt;</a:t>
            </a:r>
            <a:r>
              <a:rPr lang="en-GB" sz="1200" b="1" dirty="0" smtClean="0"/>
              <a:t> Saturation effect due to nonlinearity</a:t>
            </a:r>
          </a:p>
          <a:p>
            <a:pPr algn="ctr"/>
            <a:endParaRPr lang="en-GB" sz="1200" dirty="0"/>
          </a:p>
        </p:txBody>
      </p:sp>
      <p:sp>
        <p:nvSpPr>
          <p:cNvPr id="11" name="Rectangle 10"/>
          <p:cNvSpPr/>
          <p:nvPr/>
        </p:nvSpPr>
        <p:spPr>
          <a:xfrm>
            <a:off x="0" y="4214818"/>
            <a:ext cx="4500562" cy="264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429124" y="4192784"/>
            <a:ext cx="4857752"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123571" y="642918"/>
            <a:ext cx="9342026" cy="1071570"/>
          </a:xfrm>
          <a:prstGeom prst="rect">
            <a:avLst/>
          </a:prstGeom>
        </p:spPr>
        <p:txBody>
          <a:bodyPr vert="horz" lIns="91440" tIns="45720" rIns="91440" bIns="45720" rtlCol="0">
            <a:normAutofit/>
          </a:bodyPr>
          <a:lstStyle/>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 corona, there is a continuous competition between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losses &amp; energy supply (heating)</a:t>
            </a:r>
          </a:p>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Misbalance can lead to the appearance of oscillatory regime of thermal instability.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4) Thermal over-stability </a:t>
            </a:r>
            <a:endParaRPr lang="en-GB" sz="3000" dirty="0">
              <a:solidFill>
                <a:srgbClr val="FF0000"/>
              </a:solidFill>
            </a:endParaRPr>
          </a:p>
        </p:txBody>
      </p:sp>
      <p:pic>
        <p:nvPicPr>
          <p:cNvPr id="4" name="Picture 3" descr="Figure_7.eps"/>
          <p:cNvPicPr>
            <a:picLocks noChangeAspect="1"/>
          </p:cNvPicPr>
          <p:nvPr/>
        </p:nvPicPr>
        <p:blipFill>
          <a:blip r:embed="rId3"/>
          <a:stretch>
            <a:fillRect/>
          </a:stretch>
        </p:blipFill>
        <p:spPr>
          <a:xfrm>
            <a:off x="1328604" y="1571612"/>
            <a:ext cx="6431795" cy="5286388"/>
          </a:xfrm>
          <a:prstGeom prst="rect">
            <a:avLst/>
          </a:prstGeom>
        </p:spPr>
      </p:pic>
      <p:sp>
        <p:nvSpPr>
          <p:cNvPr id="5" name="TextBox 4"/>
          <p:cNvSpPr txBox="1"/>
          <p:nvPr/>
        </p:nvSpPr>
        <p:spPr>
          <a:xfrm>
            <a:off x="71406" y="1857364"/>
            <a:ext cx="1214446" cy="1015663"/>
          </a:xfrm>
          <a:prstGeom prst="rect">
            <a:avLst/>
          </a:prstGeom>
          <a:solidFill>
            <a:srgbClr val="FFFF00"/>
          </a:solidFill>
          <a:ln w="25400">
            <a:solidFill>
              <a:srgbClr val="FF0000"/>
            </a:solidFill>
          </a:ln>
        </p:spPr>
        <p:txBody>
          <a:bodyPr wrap="square" rtlCol="0">
            <a:spAutoFit/>
          </a:bodyPr>
          <a:lstStyle/>
          <a:p>
            <a:pPr algn="ctr"/>
            <a:r>
              <a:rPr lang="en-GB" sz="1200" dirty="0" smtClean="0"/>
              <a:t>Decaying linear oscillation,</a:t>
            </a:r>
          </a:p>
          <a:p>
            <a:pPr algn="ctr"/>
            <a:r>
              <a:rPr lang="en-GB" sz="1200" dirty="0" smtClean="0"/>
              <a:t>no </a:t>
            </a:r>
            <a:r>
              <a:rPr lang="en-GB" sz="1200" dirty="0" err="1" smtClean="0"/>
              <a:t>radiative</a:t>
            </a:r>
            <a:r>
              <a:rPr lang="en-GB" sz="1200" dirty="0" smtClean="0"/>
              <a:t> cooling, no heating</a:t>
            </a:r>
            <a:endParaRPr lang="en-GB" sz="1200" dirty="0"/>
          </a:p>
        </p:txBody>
      </p:sp>
      <p:sp>
        <p:nvSpPr>
          <p:cNvPr id="6" name="TextBox 5"/>
          <p:cNvSpPr txBox="1"/>
          <p:nvPr/>
        </p:nvSpPr>
        <p:spPr>
          <a:xfrm>
            <a:off x="7643834" y="1785926"/>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err="1" smtClean="0"/>
              <a:t>Undamped</a:t>
            </a:r>
            <a:r>
              <a:rPr lang="en-GB" sz="1200" dirty="0" smtClean="0"/>
              <a:t> oscillation,</a:t>
            </a:r>
          </a:p>
          <a:p>
            <a:pPr algn="ctr"/>
            <a:r>
              <a:rPr lang="en-GB" sz="1200" dirty="0" smtClean="0"/>
              <a:t>with </a:t>
            </a:r>
            <a:r>
              <a:rPr lang="en-GB" sz="1200" dirty="0" err="1" smtClean="0"/>
              <a:t>radiative</a:t>
            </a:r>
            <a:r>
              <a:rPr lang="en-GB" sz="1200" dirty="0" smtClean="0"/>
              <a:t> and dissipative losses compensated by heating</a:t>
            </a:r>
            <a:endParaRPr lang="en-GB" sz="1200" dirty="0"/>
          </a:p>
        </p:txBody>
      </p:sp>
      <p:sp>
        <p:nvSpPr>
          <p:cNvPr id="7" name="TextBox 6"/>
          <p:cNvSpPr txBox="1"/>
          <p:nvPr/>
        </p:nvSpPr>
        <p:spPr>
          <a:xfrm>
            <a:off x="71406" y="4929198"/>
            <a:ext cx="1214446" cy="646331"/>
          </a:xfrm>
          <a:prstGeom prst="rect">
            <a:avLst/>
          </a:prstGeom>
          <a:solidFill>
            <a:srgbClr val="FFFF00"/>
          </a:solidFill>
          <a:ln w="25400">
            <a:solidFill>
              <a:srgbClr val="FF0000"/>
            </a:solidFill>
          </a:ln>
        </p:spPr>
        <p:txBody>
          <a:bodyPr wrap="square" rtlCol="0">
            <a:spAutoFit/>
          </a:bodyPr>
          <a:lstStyle/>
          <a:p>
            <a:pPr algn="ctr"/>
            <a:r>
              <a:rPr lang="en-GB" sz="1200" dirty="0" smtClean="0"/>
              <a:t>Growing oscillation, due to heating</a:t>
            </a:r>
            <a:endParaRPr lang="en-GB" sz="1200" dirty="0"/>
          </a:p>
        </p:txBody>
      </p:sp>
      <p:sp>
        <p:nvSpPr>
          <p:cNvPr id="8" name="TextBox 7"/>
          <p:cNvSpPr txBox="1"/>
          <p:nvPr/>
        </p:nvSpPr>
        <p:spPr>
          <a:xfrm>
            <a:off x="7858148" y="4786322"/>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smtClean="0"/>
              <a:t>Over-damped oscillation</a:t>
            </a:r>
          </a:p>
          <a:p>
            <a:pPr algn="ctr"/>
            <a:endParaRPr lang="en-GB" sz="1200" dirty="0" smtClean="0"/>
          </a:p>
          <a:p>
            <a:pPr algn="ctr"/>
            <a:r>
              <a:rPr lang="en-GB" sz="1200" dirty="0" smtClean="0"/>
              <a:t>=&gt;</a:t>
            </a:r>
            <a:r>
              <a:rPr lang="en-GB" sz="1200" b="1" dirty="0" smtClean="0"/>
              <a:t> Saturation effect due to nonlinearity</a:t>
            </a:r>
          </a:p>
          <a:p>
            <a:pPr algn="ctr"/>
            <a:endParaRPr lang="en-GB" sz="1200" dirty="0"/>
          </a:p>
        </p:txBody>
      </p:sp>
      <p:sp>
        <p:nvSpPr>
          <p:cNvPr id="12" name="Rectangle 11"/>
          <p:cNvSpPr/>
          <p:nvPr/>
        </p:nvSpPr>
        <p:spPr>
          <a:xfrm>
            <a:off x="4429124" y="4198120"/>
            <a:ext cx="4857752"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123571" y="642918"/>
            <a:ext cx="9342026" cy="1071570"/>
          </a:xfrm>
          <a:prstGeom prst="rect">
            <a:avLst/>
          </a:prstGeom>
        </p:spPr>
        <p:txBody>
          <a:bodyPr vert="horz" lIns="91440" tIns="45720" rIns="91440" bIns="45720" rtlCol="0">
            <a:normAutofit/>
          </a:bodyPr>
          <a:lstStyle/>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 corona, there is a continuous competition between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losses &amp; energy supply (heating)</a:t>
            </a:r>
          </a:p>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Misbalance can lead to the appearance of oscillatory regime of thermal instability.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4) Thermal over-stability </a:t>
            </a:r>
            <a:endParaRPr lang="en-GB" sz="3000" dirty="0">
              <a:solidFill>
                <a:srgbClr val="FF0000"/>
              </a:solidFill>
            </a:endParaRPr>
          </a:p>
        </p:txBody>
      </p:sp>
      <p:pic>
        <p:nvPicPr>
          <p:cNvPr id="4" name="Picture 3" descr="Figure_7.eps"/>
          <p:cNvPicPr>
            <a:picLocks noChangeAspect="1"/>
          </p:cNvPicPr>
          <p:nvPr/>
        </p:nvPicPr>
        <p:blipFill>
          <a:blip r:embed="rId3"/>
          <a:stretch>
            <a:fillRect/>
          </a:stretch>
        </p:blipFill>
        <p:spPr>
          <a:xfrm>
            <a:off x="1328604" y="1571612"/>
            <a:ext cx="6431795" cy="5286388"/>
          </a:xfrm>
          <a:prstGeom prst="rect">
            <a:avLst/>
          </a:prstGeom>
        </p:spPr>
      </p:pic>
      <p:sp>
        <p:nvSpPr>
          <p:cNvPr id="5" name="TextBox 4"/>
          <p:cNvSpPr txBox="1"/>
          <p:nvPr/>
        </p:nvSpPr>
        <p:spPr>
          <a:xfrm>
            <a:off x="71406" y="1857364"/>
            <a:ext cx="1214446" cy="1015663"/>
          </a:xfrm>
          <a:prstGeom prst="rect">
            <a:avLst/>
          </a:prstGeom>
          <a:solidFill>
            <a:srgbClr val="FFFF00"/>
          </a:solidFill>
          <a:ln w="25400">
            <a:solidFill>
              <a:srgbClr val="FF0000"/>
            </a:solidFill>
          </a:ln>
        </p:spPr>
        <p:txBody>
          <a:bodyPr wrap="square" rtlCol="0">
            <a:spAutoFit/>
          </a:bodyPr>
          <a:lstStyle/>
          <a:p>
            <a:pPr algn="ctr"/>
            <a:r>
              <a:rPr lang="en-GB" sz="1200" dirty="0" smtClean="0"/>
              <a:t>Decaying linear oscillation,</a:t>
            </a:r>
          </a:p>
          <a:p>
            <a:pPr algn="ctr"/>
            <a:r>
              <a:rPr lang="en-GB" sz="1200" dirty="0" smtClean="0"/>
              <a:t>no </a:t>
            </a:r>
            <a:r>
              <a:rPr lang="en-GB" sz="1200" dirty="0" err="1" smtClean="0"/>
              <a:t>radiative</a:t>
            </a:r>
            <a:r>
              <a:rPr lang="en-GB" sz="1200" dirty="0" smtClean="0"/>
              <a:t> cooling, no heating</a:t>
            </a:r>
            <a:endParaRPr lang="en-GB" sz="1200" dirty="0"/>
          </a:p>
        </p:txBody>
      </p:sp>
      <p:sp>
        <p:nvSpPr>
          <p:cNvPr id="6" name="TextBox 5"/>
          <p:cNvSpPr txBox="1"/>
          <p:nvPr/>
        </p:nvSpPr>
        <p:spPr>
          <a:xfrm>
            <a:off x="7643834" y="1785926"/>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err="1" smtClean="0"/>
              <a:t>Undamped</a:t>
            </a:r>
            <a:r>
              <a:rPr lang="en-GB" sz="1200" dirty="0" smtClean="0"/>
              <a:t> oscillation,</a:t>
            </a:r>
          </a:p>
          <a:p>
            <a:pPr algn="ctr"/>
            <a:r>
              <a:rPr lang="en-GB" sz="1200" dirty="0" smtClean="0"/>
              <a:t>with </a:t>
            </a:r>
            <a:r>
              <a:rPr lang="en-GB" sz="1200" dirty="0" err="1" smtClean="0"/>
              <a:t>radiative</a:t>
            </a:r>
            <a:r>
              <a:rPr lang="en-GB" sz="1200" dirty="0" smtClean="0"/>
              <a:t> and dissipative losses compensated by heating</a:t>
            </a:r>
            <a:endParaRPr lang="en-GB" sz="1200" dirty="0"/>
          </a:p>
        </p:txBody>
      </p:sp>
      <p:sp>
        <p:nvSpPr>
          <p:cNvPr id="7" name="TextBox 6"/>
          <p:cNvSpPr txBox="1"/>
          <p:nvPr/>
        </p:nvSpPr>
        <p:spPr>
          <a:xfrm>
            <a:off x="71406" y="4929198"/>
            <a:ext cx="1214446" cy="646331"/>
          </a:xfrm>
          <a:prstGeom prst="rect">
            <a:avLst/>
          </a:prstGeom>
          <a:solidFill>
            <a:srgbClr val="FFFF00"/>
          </a:solidFill>
          <a:ln w="25400">
            <a:solidFill>
              <a:srgbClr val="FF0000"/>
            </a:solidFill>
          </a:ln>
        </p:spPr>
        <p:txBody>
          <a:bodyPr wrap="square" rtlCol="0">
            <a:spAutoFit/>
          </a:bodyPr>
          <a:lstStyle/>
          <a:p>
            <a:pPr algn="ctr"/>
            <a:r>
              <a:rPr lang="en-GB" sz="1200" dirty="0" smtClean="0"/>
              <a:t>Growing oscillation, due to heating</a:t>
            </a:r>
            <a:endParaRPr lang="en-GB" sz="1200" dirty="0"/>
          </a:p>
        </p:txBody>
      </p:sp>
      <p:sp>
        <p:nvSpPr>
          <p:cNvPr id="8" name="TextBox 7"/>
          <p:cNvSpPr txBox="1"/>
          <p:nvPr/>
        </p:nvSpPr>
        <p:spPr>
          <a:xfrm>
            <a:off x="7858148" y="4786322"/>
            <a:ext cx="1214446" cy="1384995"/>
          </a:xfrm>
          <a:prstGeom prst="rect">
            <a:avLst/>
          </a:prstGeom>
          <a:solidFill>
            <a:srgbClr val="FFFF00"/>
          </a:solidFill>
          <a:ln w="25400">
            <a:solidFill>
              <a:srgbClr val="FF0000"/>
            </a:solidFill>
          </a:ln>
        </p:spPr>
        <p:txBody>
          <a:bodyPr wrap="square" rtlCol="0">
            <a:spAutoFit/>
          </a:bodyPr>
          <a:lstStyle/>
          <a:p>
            <a:pPr algn="ctr"/>
            <a:r>
              <a:rPr lang="en-GB" sz="1200" dirty="0" smtClean="0"/>
              <a:t>Over-damped oscillation</a:t>
            </a:r>
          </a:p>
          <a:p>
            <a:pPr algn="ctr"/>
            <a:endParaRPr lang="en-GB" sz="1200" dirty="0" smtClean="0"/>
          </a:p>
          <a:p>
            <a:pPr algn="ctr"/>
            <a:r>
              <a:rPr lang="en-GB" sz="1200" dirty="0" smtClean="0"/>
              <a:t>=&gt;</a:t>
            </a:r>
            <a:r>
              <a:rPr lang="en-GB" sz="1200" b="1" dirty="0" smtClean="0"/>
              <a:t> Saturation effect due to nonlinearity</a:t>
            </a:r>
          </a:p>
          <a:p>
            <a:pPr algn="ctr"/>
            <a:endParaRPr lang="en-GB" sz="1200" dirty="0"/>
          </a:p>
        </p:txBody>
      </p:sp>
      <p:sp>
        <p:nvSpPr>
          <p:cNvPr id="9" name="Rectangle 8"/>
          <p:cNvSpPr/>
          <p:nvPr/>
        </p:nvSpPr>
        <p:spPr>
          <a:xfrm>
            <a:off x="4286248" y="4203801"/>
            <a:ext cx="4857752" cy="12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86248" y="6846983"/>
            <a:ext cx="4857752" cy="12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10"/>
          <p:cNvSpPr>
            <a:spLocks noGrp="1"/>
          </p:cNvSpPr>
          <p:nvPr>
            <p:ph idx="1"/>
          </p:nvPr>
        </p:nvSpPr>
        <p:spPr/>
        <p:txBody>
          <a:bodyPr/>
          <a:lstStyle/>
          <a:p>
            <a:endParaRPr lang="en-GB"/>
          </a:p>
        </p:txBody>
      </p:sp>
      <p:sp>
        <p:nvSpPr>
          <p:cNvPr id="12" name="Content Placeholder 2"/>
          <p:cNvSpPr txBox="1">
            <a:spLocks/>
          </p:cNvSpPr>
          <p:nvPr/>
        </p:nvSpPr>
        <p:spPr>
          <a:xfrm>
            <a:off x="123571" y="642918"/>
            <a:ext cx="9342026" cy="1071570"/>
          </a:xfrm>
          <a:prstGeom prst="rect">
            <a:avLst/>
          </a:prstGeom>
        </p:spPr>
        <p:txBody>
          <a:bodyPr vert="horz" lIns="91440" tIns="45720" rIns="91440" bIns="45720" rtlCol="0">
            <a:normAutofit/>
          </a:bodyPr>
          <a:lstStyle/>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 corona, there is a continuous competition between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radiative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losses &amp; energy supply (heating)</a:t>
            </a:r>
          </a:p>
          <a:p>
            <a:pPr marL="180000" marR="0" lvl="0" indent="-18000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Misbalance can lead to the appearance of oscillatory regime of thermal instability.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5) MHD flow over-stability</a:t>
            </a:r>
            <a:endParaRPr lang="en-GB" sz="3000" dirty="0">
              <a:solidFill>
                <a:srgbClr val="FF0000"/>
              </a:solidFill>
            </a:endParaRPr>
          </a:p>
        </p:txBody>
      </p:sp>
      <p:sp>
        <p:nvSpPr>
          <p:cNvPr id="3" name="Content Placeholder 2"/>
          <p:cNvSpPr>
            <a:spLocks noGrp="1"/>
          </p:cNvSpPr>
          <p:nvPr>
            <p:ph idx="1"/>
          </p:nvPr>
        </p:nvSpPr>
        <p:spPr>
          <a:xfrm>
            <a:off x="71406" y="928670"/>
            <a:ext cx="2928958" cy="5572164"/>
          </a:xfrm>
        </p:spPr>
        <p:txBody>
          <a:bodyPr>
            <a:normAutofit/>
          </a:bodyPr>
          <a:lstStyle/>
          <a:p>
            <a:r>
              <a:rPr lang="en-GB" sz="1800" dirty="0" smtClean="0"/>
              <a:t>Similar to </a:t>
            </a:r>
            <a:r>
              <a:rPr lang="en-GB" sz="1800" dirty="0" smtClean="0">
                <a:solidFill>
                  <a:srgbClr val="FF0000"/>
                </a:solidFill>
              </a:rPr>
              <a:t>4) Thermal over-stability</a:t>
            </a:r>
            <a:r>
              <a:rPr lang="en-GB" sz="1800" dirty="0" smtClean="0"/>
              <a:t>, the energy supply can come from plasma flow.</a:t>
            </a:r>
          </a:p>
          <a:p>
            <a:endParaRPr lang="en-GB" sz="1800" dirty="0" smtClean="0"/>
          </a:p>
          <a:p>
            <a:r>
              <a:rPr lang="en-GB" sz="1800" dirty="0" err="1" smtClean="0"/>
              <a:t>Ofman</a:t>
            </a:r>
            <a:r>
              <a:rPr lang="en-GB" sz="1800" dirty="0" smtClean="0"/>
              <a:t> &amp; Sui (2006) reconnection in a CS with a steady plasma flow.</a:t>
            </a:r>
          </a:p>
          <a:p>
            <a:endParaRPr lang="en-GB"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5) MHD flow over-stability</a:t>
            </a:r>
            <a:endParaRPr lang="en-GB" sz="3000" dirty="0">
              <a:solidFill>
                <a:srgbClr val="FF0000"/>
              </a:solidFill>
            </a:endParaRPr>
          </a:p>
        </p:txBody>
      </p:sp>
      <p:sp>
        <p:nvSpPr>
          <p:cNvPr id="3" name="Content Placeholder 2"/>
          <p:cNvSpPr>
            <a:spLocks noGrp="1"/>
          </p:cNvSpPr>
          <p:nvPr>
            <p:ph idx="1"/>
          </p:nvPr>
        </p:nvSpPr>
        <p:spPr>
          <a:xfrm>
            <a:off x="71406" y="928670"/>
            <a:ext cx="2928958" cy="5572164"/>
          </a:xfrm>
        </p:spPr>
        <p:txBody>
          <a:bodyPr>
            <a:normAutofit/>
          </a:bodyPr>
          <a:lstStyle/>
          <a:p>
            <a:r>
              <a:rPr lang="en-GB" sz="1800" dirty="0" smtClean="0"/>
              <a:t>Similar to </a:t>
            </a:r>
            <a:r>
              <a:rPr lang="en-GB" sz="1800" dirty="0" smtClean="0">
                <a:solidFill>
                  <a:srgbClr val="FF0000"/>
                </a:solidFill>
              </a:rPr>
              <a:t>4) Thermal over-stability</a:t>
            </a:r>
            <a:r>
              <a:rPr lang="en-GB" sz="1800" dirty="0" smtClean="0"/>
              <a:t>, the energy supply can come from plasma flow.</a:t>
            </a:r>
          </a:p>
          <a:p>
            <a:endParaRPr lang="en-GB" sz="1800" dirty="0" smtClean="0"/>
          </a:p>
          <a:p>
            <a:r>
              <a:rPr lang="en-GB" sz="1800" dirty="0" err="1" smtClean="0"/>
              <a:t>Ofman</a:t>
            </a:r>
            <a:r>
              <a:rPr lang="en-GB" sz="1800" dirty="0" smtClean="0"/>
              <a:t> &amp; Sui (2006) reconnection in a CS with a steady plasma flow.</a:t>
            </a:r>
          </a:p>
          <a:p>
            <a:endParaRPr lang="en-GB" sz="1800" dirty="0" smtClean="0"/>
          </a:p>
          <a:p>
            <a:r>
              <a:rPr lang="en-GB" sz="1800" dirty="0" smtClean="0"/>
              <a:t>For approx Alfvén speed flow, the configuration was unstable to Kelvin-Helmholtz instability and Tearing instability.</a:t>
            </a:r>
          </a:p>
          <a:p>
            <a:endParaRPr lang="en-GB" sz="1800" dirty="0" smtClean="0"/>
          </a:p>
          <a:p>
            <a:r>
              <a:rPr lang="en-GB" sz="1800" dirty="0" smtClean="0"/>
              <a:t>This gave rise to over-stable (i.e. oscillating) modes.</a:t>
            </a:r>
            <a:endParaRPr lang="en-GB"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5) MHD flow over-stability</a:t>
            </a:r>
            <a:endParaRPr lang="en-GB" sz="3000" dirty="0">
              <a:solidFill>
                <a:srgbClr val="FF0000"/>
              </a:solidFill>
            </a:endParaRPr>
          </a:p>
        </p:txBody>
      </p:sp>
      <p:sp>
        <p:nvSpPr>
          <p:cNvPr id="3" name="Content Placeholder 2"/>
          <p:cNvSpPr>
            <a:spLocks noGrp="1"/>
          </p:cNvSpPr>
          <p:nvPr>
            <p:ph idx="1"/>
          </p:nvPr>
        </p:nvSpPr>
        <p:spPr>
          <a:xfrm>
            <a:off x="71406" y="928670"/>
            <a:ext cx="2928958" cy="5572164"/>
          </a:xfrm>
        </p:spPr>
        <p:txBody>
          <a:bodyPr>
            <a:normAutofit/>
          </a:bodyPr>
          <a:lstStyle/>
          <a:p>
            <a:r>
              <a:rPr lang="en-GB" sz="1800" dirty="0" smtClean="0"/>
              <a:t>Similar to </a:t>
            </a:r>
            <a:r>
              <a:rPr lang="en-GB" sz="1800" dirty="0" smtClean="0">
                <a:solidFill>
                  <a:srgbClr val="FF0000"/>
                </a:solidFill>
              </a:rPr>
              <a:t>4) Thermal over-stability</a:t>
            </a:r>
            <a:r>
              <a:rPr lang="en-GB" sz="1800" dirty="0" smtClean="0"/>
              <a:t>, the energy supply can come from plasma flow.</a:t>
            </a:r>
          </a:p>
          <a:p>
            <a:endParaRPr lang="en-GB" sz="1800" dirty="0" smtClean="0"/>
          </a:p>
          <a:p>
            <a:r>
              <a:rPr lang="en-GB" sz="1800" dirty="0" err="1" smtClean="0"/>
              <a:t>Ofman</a:t>
            </a:r>
            <a:r>
              <a:rPr lang="en-GB" sz="1800" dirty="0" smtClean="0"/>
              <a:t> &amp; Sui (2006) reconnection in a CS with a steady plasma flow.</a:t>
            </a:r>
          </a:p>
          <a:p>
            <a:endParaRPr lang="en-GB" sz="1800" dirty="0" smtClean="0"/>
          </a:p>
          <a:p>
            <a:r>
              <a:rPr lang="en-GB" sz="1800" dirty="0" smtClean="0"/>
              <a:t>For approx Alfvén speed flow, the configuration was unstable to Kelvin-Helmholtz instability and Tearing instability.</a:t>
            </a:r>
          </a:p>
          <a:p>
            <a:endParaRPr lang="en-GB" sz="1800" dirty="0" smtClean="0"/>
          </a:p>
          <a:p>
            <a:r>
              <a:rPr lang="en-GB" sz="1800" dirty="0" smtClean="0"/>
              <a:t>This gave rise to over-stable (i.e. oscillating) modes.</a:t>
            </a:r>
            <a:endParaRPr lang="en-GB" sz="1800" dirty="0"/>
          </a:p>
        </p:txBody>
      </p:sp>
      <p:pic>
        <p:nvPicPr>
          <p:cNvPr id="4" name="Picture 3" descr="Figure_8.eps"/>
          <p:cNvPicPr>
            <a:picLocks noChangeAspect="1"/>
          </p:cNvPicPr>
          <p:nvPr/>
        </p:nvPicPr>
        <p:blipFill>
          <a:blip r:embed="rId2"/>
          <a:stretch>
            <a:fillRect/>
          </a:stretch>
        </p:blipFill>
        <p:spPr>
          <a:xfrm>
            <a:off x="3028830" y="785794"/>
            <a:ext cx="5753144" cy="4357718"/>
          </a:xfrm>
          <a:prstGeom prst="rect">
            <a:avLst/>
          </a:prstGeom>
        </p:spPr>
      </p:pic>
      <p:sp>
        <p:nvSpPr>
          <p:cNvPr id="6" name="Content Placeholder 2"/>
          <p:cNvSpPr txBox="1">
            <a:spLocks/>
          </p:cNvSpPr>
          <p:nvPr/>
        </p:nvSpPr>
        <p:spPr>
          <a:xfrm>
            <a:off x="4000496" y="5214950"/>
            <a:ext cx="4714908" cy="1500198"/>
          </a:xfrm>
          <a:prstGeom prst="rect">
            <a:avLst/>
          </a:prstGeom>
        </p:spPr>
        <p:txBody>
          <a:bodyPr vert="horz" lIns="91440" tIns="45720" rIns="91440" bIns="45720" rtlCol="0">
            <a:normAutofit/>
          </a:bodyPr>
          <a:lstStyle/>
          <a:p>
            <a:pPr marL="342900" lvl="0" indent="-342900">
              <a:spcBef>
                <a:spcPct val="20000"/>
              </a:spcBef>
            </a:pPr>
            <a:r>
              <a:rPr kumimoji="0" lang="en-GB" sz="1800" b="0" i="0" u="sng" strike="noStrike" kern="1200" cap="none" spc="0" normalizeH="0" baseline="0" noProof="0" dirty="0" smtClean="0">
                <a:ln>
                  <a:noFill/>
                </a:ln>
                <a:solidFill>
                  <a:schemeClr val="tx1"/>
                </a:solidFill>
                <a:effectLst/>
                <a:uLnTx/>
                <a:uFillTx/>
                <a:latin typeface="+mn-lt"/>
                <a:ea typeface="+mn-ea"/>
                <a:cs typeface="+mn-cs"/>
              </a:rPr>
              <a:t>Variation of integrated </a:t>
            </a:r>
            <a:r>
              <a:rPr kumimoji="0" lang="en-GB" sz="1800" b="0" i="0" u="sng" strike="noStrike" kern="1200" cap="none" spc="0" normalizeH="0" baseline="0" noProof="0" dirty="0" err="1" smtClean="0">
                <a:ln>
                  <a:noFill/>
                </a:ln>
                <a:solidFill>
                  <a:schemeClr val="tx1"/>
                </a:solidFill>
                <a:effectLst/>
                <a:uLnTx/>
                <a:uFillTx/>
                <a:latin typeface="+mn-lt"/>
                <a:ea typeface="+mn-ea"/>
                <a:cs typeface="+mn-cs"/>
              </a:rPr>
              <a:t>Ohmic</a:t>
            </a:r>
            <a:r>
              <a:rPr kumimoji="0" lang="en-GB" sz="1800" b="0" i="0" u="sng" strike="noStrike" kern="1200" cap="none" spc="0" normalizeH="0" baseline="0" noProof="0" dirty="0" smtClean="0">
                <a:ln>
                  <a:noFill/>
                </a:ln>
                <a:solidFill>
                  <a:schemeClr val="tx1"/>
                </a:solidFill>
                <a:effectLst/>
                <a:uLnTx/>
                <a:uFillTx/>
                <a:latin typeface="+mn-lt"/>
                <a:ea typeface="+mn-ea"/>
                <a:cs typeface="+mn-cs"/>
              </a:rPr>
              <a:t> heating rate.</a:t>
            </a:r>
            <a:endParaRPr lang="en-GB" u="sng" baseline="0" dirty="0" smtClean="0"/>
          </a:p>
          <a:p>
            <a:pPr marL="342900" lvl="0" indent="-342900">
              <a:spcBef>
                <a:spcPct val="20000"/>
              </a:spcBef>
              <a:buFont typeface="Arial" pitchFamily="34" charset="0"/>
              <a:buChar char="•"/>
            </a:pPr>
            <a:r>
              <a:rPr kumimoji="0" lang="en-GB" sz="1800" b="0" i="0" u="none" strike="noStrike" kern="1200" cap="none" spc="0" normalizeH="0" noProof="0" dirty="0" smtClean="0">
                <a:ln>
                  <a:noFill/>
                </a:ln>
                <a:solidFill>
                  <a:schemeClr val="tx1"/>
                </a:solidFill>
                <a:effectLst/>
                <a:uLnTx/>
                <a:uFillTx/>
                <a:latin typeface="+mn-lt"/>
                <a:ea typeface="+mn-ea"/>
                <a:cs typeface="+mn-cs"/>
              </a:rPr>
              <a:t>Dotted = case without flow.</a:t>
            </a:r>
          </a:p>
          <a:p>
            <a:pPr marL="342900" lvl="0" indent="-342900">
              <a:spcBef>
                <a:spcPct val="20000"/>
              </a:spcBef>
              <a:buFont typeface="Arial" pitchFamily="34" charset="0"/>
              <a:buChar char="•"/>
            </a:pPr>
            <a:r>
              <a:rPr kumimoji="0" lang="en-GB" sz="1800" b="0" i="0" u="none" strike="noStrike" kern="1200" cap="none" spc="0" normalizeH="0" noProof="0" dirty="0" smtClean="0">
                <a:ln>
                  <a:noFill/>
                </a:ln>
                <a:solidFill>
                  <a:schemeClr val="tx1"/>
                </a:solidFill>
                <a:effectLst/>
                <a:uLnTx/>
                <a:uFillTx/>
                <a:latin typeface="+mn-lt"/>
                <a:ea typeface="+mn-ea"/>
                <a:cs typeface="+mn-cs"/>
              </a:rPr>
              <a:t>Dashed = case  where flow = </a:t>
            </a:r>
            <a:r>
              <a:rPr lang="en-GB" dirty="0" smtClean="0"/>
              <a:t>Alfvén speed.</a:t>
            </a:r>
          </a:p>
          <a:p>
            <a:pPr marL="342900" lvl="0" indent="-342900">
              <a:spcBef>
                <a:spcPct val="20000"/>
              </a:spcBef>
              <a:buFont typeface="Arial" pitchFamily="34" charset="0"/>
              <a:buChar char="•"/>
            </a:pPr>
            <a:r>
              <a:rPr lang="en-GB" dirty="0" smtClean="0"/>
              <a:t>Solid = where flow = 1.5*Alfvén speed.</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_8.eps"/>
          <p:cNvPicPr>
            <a:picLocks noChangeAspect="1"/>
          </p:cNvPicPr>
          <p:nvPr/>
        </p:nvPicPr>
        <p:blipFill>
          <a:blip r:embed="rId2"/>
          <a:stretch>
            <a:fillRect/>
          </a:stretch>
        </p:blipFill>
        <p:spPr>
          <a:xfrm>
            <a:off x="3028830" y="785794"/>
            <a:ext cx="5753144" cy="4357718"/>
          </a:xfrm>
          <a:prstGeom prst="rect">
            <a:avLst/>
          </a:prstGeom>
        </p:spPr>
      </p:pic>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5) MHD flow over-stability</a:t>
            </a:r>
            <a:endParaRPr lang="en-GB" sz="3000" dirty="0">
              <a:solidFill>
                <a:srgbClr val="FF0000"/>
              </a:solidFill>
            </a:endParaRPr>
          </a:p>
        </p:txBody>
      </p:sp>
      <p:sp>
        <p:nvSpPr>
          <p:cNvPr id="3" name="Content Placeholder 2"/>
          <p:cNvSpPr>
            <a:spLocks noGrp="1"/>
          </p:cNvSpPr>
          <p:nvPr>
            <p:ph idx="1"/>
          </p:nvPr>
        </p:nvSpPr>
        <p:spPr>
          <a:xfrm>
            <a:off x="71406" y="928671"/>
            <a:ext cx="3000396" cy="3429023"/>
          </a:xfrm>
          <a:solidFill>
            <a:srgbClr val="FFFF00"/>
          </a:solidFill>
          <a:ln w="25400">
            <a:solidFill>
              <a:srgbClr val="FF0000"/>
            </a:solidFill>
          </a:ln>
        </p:spPr>
        <p:txBody>
          <a:bodyPr>
            <a:normAutofit/>
          </a:bodyPr>
          <a:lstStyle/>
          <a:p>
            <a:r>
              <a:rPr lang="en-GB" sz="1800" dirty="0" smtClean="0"/>
              <a:t>Mechanism can produce QPPs of </a:t>
            </a:r>
            <a:r>
              <a:rPr lang="en-GB" sz="1800" b="1" dirty="0" smtClean="0"/>
              <a:t>thermal emission </a:t>
            </a:r>
            <a:r>
              <a:rPr lang="en-GB" sz="1800" dirty="0" smtClean="0"/>
              <a:t>via variations in plasma heating rate.</a:t>
            </a:r>
          </a:p>
          <a:p>
            <a:r>
              <a:rPr lang="en-GB" sz="1800" dirty="0" smtClean="0"/>
              <a:t>Over-stability produces </a:t>
            </a:r>
            <a:r>
              <a:rPr lang="en-GB" sz="1800" dirty="0" err="1" smtClean="0"/>
              <a:t>plasmoids</a:t>
            </a:r>
            <a:r>
              <a:rPr lang="en-GB" sz="1800" dirty="0" smtClean="0"/>
              <a:t>, so there is strong oscillating </a:t>
            </a:r>
            <a:r>
              <a:rPr lang="en-GB" sz="1800" b="1" i="1" dirty="0" smtClean="0"/>
              <a:t>E</a:t>
            </a:r>
            <a:r>
              <a:rPr lang="en-GB" sz="1800" dirty="0" smtClean="0"/>
              <a:t>. This can periodically accelerate non-thermal electrons (so also </a:t>
            </a:r>
            <a:r>
              <a:rPr lang="en-GB" sz="1800" b="1" dirty="0" smtClean="0"/>
              <a:t>non-thermal emission</a:t>
            </a:r>
            <a:r>
              <a:rPr lang="en-GB" sz="1800" dirty="0" smtClean="0"/>
              <a:t>). </a:t>
            </a:r>
            <a:endParaRPr lang="en-GB" sz="1800" dirty="0"/>
          </a:p>
        </p:txBody>
      </p:sp>
      <p:sp>
        <p:nvSpPr>
          <p:cNvPr id="5" name="Content Placeholder 2"/>
          <p:cNvSpPr txBox="1">
            <a:spLocks/>
          </p:cNvSpPr>
          <p:nvPr/>
        </p:nvSpPr>
        <p:spPr>
          <a:xfrm>
            <a:off x="4000496" y="5214950"/>
            <a:ext cx="4714908" cy="1500198"/>
          </a:xfrm>
          <a:prstGeom prst="rect">
            <a:avLst/>
          </a:prstGeom>
        </p:spPr>
        <p:txBody>
          <a:bodyPr vert="horz" lIns="91440" tIns="45720" rIns="91440" bIns="45720" rtlCol="0">
            <a:normAutofit/>
          </a:bodyPr>
          <a:lstStyle/>
          <a:p>
            <a:pPr marL="342900" lvl="0" indent="-342900">
              <a:spcBef>
                <a:spcPct val="20000"/>
              </a:spcBef>
            </a:pPr>
            <a:r>
              <a:rPr kumimoji="0" lang="en-GB" sz="1800" b="0" i="0" u="sng" strike="noStrike" kern="1200" cap="none" spc="0" normalizeH="0" baseline="0" noProof="0" dirty="0" smtClean="0">
                <a:ln>
                  <a:noFill/>
                </a:ln>
                <a:solidFill>
                  <a:schemeClr val="tx1"/>
                </a:solidFill>
                <a:effectLst/>
                <a:uLnTx/>
                <a:uFillTx/>
                <a:latin typeface="+mn-lt"/>
                <a:ea typeface="+mn-ea"/>
                <a:cs typeface="+mn-cs"/>
              </a:rPr>
              <a:t>Variation of integrated </a:t>
            </a:r>
            <a:r>
              <a:rPr kumimoji="0" lang="en-GB" sz="1800" b="0" i="0" u="sng" strike="noStrike" kern="1200" cap="none" spc="0" normalizeH="0" baseline="0" noProof="0" dirty="0" err="1" smtClean="0">
                <a:ln>
                  <a:noFill/>
                </a:ln>
                <a:solidFill>
                  <a:schemeClr val="tx1"/>
                </a:solidFill>
                <a:effectLst/>
                <a:uLnTx/>
                <a:uFillTx/>
                <a:latin typeface="+mn-lt"/>
                <a:ea typeface="+mn-ea"/>
                <a:cs typeface="+mn-cs"/>
              </a:rPr>
              <a:t>Ohmic</a:t>
            </a:r>
            <a:r>
              <a:rPr kumimoji="0" lang="en-GB" sz="1800" b="0" i="0" u="sng" strike="noStrike" kern="1200" cap="none" spc="0" normalizeH="0" baseline="0" noProof="0" dirty="0" smtClean="0">
                <a:ln>
                  <a:noFill/>
                </a:ln>
                <a:solidFill>
                  <a:schemeClr val="tx1"/>
                </a:solidFill>
                <a:effectLst/>
                <a:uLnTx/>
                <a:uFillTx/>
                <a:latin typeface="+mn-lt"/>
                <a:ea typeface="+mn-ea"/>
                <a:cs typeface="+mn-cs"/>
              </a:rPr>
              <a:t> heating rate.</a:t>
            </a:r>
            <a:endParaRPr lang="en-GB" u="sng" baseline="0" dirty="0" smtClean="0"/>
          </a:p>
          <a:p>
            <a:pPr marL="342900" lvl="0" indent="-342900">
              <a:spcBef>
                <a:spcPct val="20000"/>
              </a:spcBef>
              <a:buFont typeface="Arial" pitchFamily="34" charset="0"/>
              <a:buChar char="•"/>
            </a:pPr>
            <a:r>
              <a:rPr kumimoji="0" lang="en-GB" sz="1800" b="0" i="0" u="none" strike="noStrike" kern="1200" cap="none" spc="0" normalizeH="0" noProof="0" dirty="0" smtClean="0">
                <a:ln>
                  <a:noFill/>
                </a:ln>
                <a:solidFill>
                  <a:schemeClr val="tx1"/>
                </a:solidFill>
                <a:effectLst/>
                <a:uLnTx/>
                <a:uFillTx/>
                <a:latin typeface="+mn-lt"/>
                <a:ea typeface="+mn-ea"/>
                <a:cs typeface="+mn-cs"/>
              </a:rPr>
              <a:t>Dotted = case without flow.</a:t>
            </a:r>
          </a:p>
          <a:p>
            <a:pPr marL="342900" lvl="0" indent="-342900">
              <a:spcBef>
                <a:spcPct val="20000"/>
              </a:spcBef>
              <a:buFont typeface="Arial" pitchFamily="34" charset="0"/>
              <a:buChar char="•"/>
            </a:pPr>
            <a:r>
              <a:rPr kumimoji="0" lang="en-GB" sz="1800" b="0" i="0" u="none" strike="noStrike" kern="1200" cap="none" spc="0" normalizeH="0" noProof="0" dirty="0" smtClean="0">
                <a:ln>
                  <a:noFill/>
                </a:ln>
                <a:solidFill>
                  <a:schemeClr val="tx1"/>
                </a:solidFill>
                <a:effectLst/>
                <a:uLnTx/>
                <a:uFillTx/>
                <a:latin typeface="+mn-lt"/>
                <a:ea typeface="+mn-ea"/>
                <a:cs typeface="+mn-cs"/>
              </a:rPr>
              <a:t>Dashed = case  where flow = </a:t>
            </a:r>
            <a:r>
              <a:rPr lang="en-GB" dirty="0" smtClean="0"/>
              <a:t>Alfvén speed.</a:t>
            </a:r>
          </a:p>
          <a:p>
            <a:pPr marL="342900" lvl="0" indent="-342900">
              <a:spcBef>
                <a:spcPct val="20000"/>
              </a:spcBef>
              <a:buFont typeface="Arial" pitchFamily="34" charset="0"/>
              <a:buChar char="•"/>
            </a:pPr>
            <a:r>
              <a:rPr lang="en-GB" dirty="0" smtClean="0"/>
              <a:t>Solid = where flow = 1.5*Alfvén speed.</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5072098" cy="2786082"/>
          </a:xfrm>
        </p:spPr>
        <p:txBody>
          <a:bodyPr>
            <a:noAutofit/>
          </a:bodyPr>
          <a:lstStyle/>
          <a:p>
            <a:pPr>
              <a:spcBef>
                <a:spcPts val="0"/>
              </a:spcBef>
            </a:pPr>
            <a:r>
              <a:rPr lang="en-GB" sz="1800" dirty="0" smtClean="0"/>
              <a:t>Owing to their enhanced density, neutral CS (key ingredient) can guide several types of MHD waves. Exact nature of mode determines its </a:t>
            </a:r>
            <a:r>
              <a:rPr lang="en-GB" sz="1800" b="1" dirty="0" smtClean="0"/>
              <a:t>dispersion</a:t>
            </a:r>
            <a:r>
              <a:rPr lang="en-GB" sz="1800" dirty="0" smtClean="0"/>
              <a:t>, i.e. dependence of phase/group speed on </a:t>
            </a:r>
            <a:r>
              <a:rPr lang="en-GB" sz="1800" dirty="0" err="1" smtClean="0"/>
              <a:t>wavenumber</a:t>
            </a:r>
            <a:r>
              <a:rPr lang="en-GB" sz="1800" dirty="0" smtClean="0"/>
              <a:t>.</a:t>
            </a:r>
          </a:p>
          <a:p>
            <a:pPr>
              <a:spcBef>
                <a:spcPts val="0"/>
              </a:spcBef>
            </a:pPr>
            <a:endParaRPr lang="en-GB" sz="900" dirty="0" smtClean="0"/>
          </a:p>
        </p:txBody>
      </p:sp>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5072098" cy="2786082"/>
          </a:xfrm>
        </p:spPr>
        <p:txBody>
          <a:bodyPr>
            <a:noAutofit/>
          </a:bodyPr>
          <a:lstStyle/>
          <a:p>
            <a:pPr>
              <a:spcBef>
                <a:spcPts val="0"/>
              </a:spcBef>
            </a:pPr>
            <a:r>
              <a:rPr lang="en-GB" sz="1800" dirty="0" smtClean="0"/>
              <a:t>Owing to their enhanced density, neutral CS (key ingredient) can guide several types of MHD waves. Exact nature of mode determines its </a:t>
            </a:r>
            <a:r>
              <a:rPr lang="en-GB" sz="1800" b="1" dirty="0" smtClean="0"/>
              <a:t>dispersion</a:t>
            </a:r>
            <a:r>
              <a:rPr lang="en-GB" sz="1800" dirty="0" smtClean="0"/>
              <a:t>, i.e. dependence of phase/group speed on </a:t>
            </a:r>
            <a:r>
              <a:rPr lang="en-GB" sz="1800" dirty="0" err="1" smtClean="0"/>
              <a:t>wavenumber</a:t>
            </a:r>
            <a:r>
              <a:rPr lang="en-GB" sz="1800" dirty="0" smtClean="0"/>
              <a:t>.</a:t>
            </a:r>
          </a:p>
          <a:p>
            <a:pPr>
              <a:spcBef>
                <a:spcPts val="0"/>
              </a:spcBef>
            </a:pPr>
            <a:endParaRPr lang="en-GB" sz="900" dirty="0" smtClean="0"/>
          </a:p>
          <a:p>
            <a:pPr>
              <a:spcBef>
                <a:spcPts val="0"/>
              </a:spcBef>
            </a:pPr>
            <a:r>
              <a:rPr lang="en-GB" sz="1800" dirty="0" smtClean="0"/>
              <a:t>MHD waves in CS can be excited by various processes, e.g. impulsive energy release in a flare. An initially-broadband perturbation evolves into a quasi-periodic signal. In turn, these oscillations, e.g. the quasi-periodic signals appearing because of the dispersion, can be the sources of QPPs.</a:t>
            </a:r>
          </a:p>
        </p:txBody>
      </p:sp>
      <p:pic>
        <p:nvPicPr>
          <p:cNvPr id="31746" name="Picture 2"/>
          <p:cNvPicPr>
            <a:picLocks noChangeAspect="1" noChangeArrowheads="1"/>
          </p:cNvPicPr>
          <p:nvPr/>
        </p:nvPicPr>
        <p:blipFill>
          <a:blip r:embed="rId2"/>
          <a:srcRect/>
          <a:stretch>
            <a:fillRect/>
          </a:stretch>
        </p:blipFill>
        <p:spPr bwMode="auto">
          <a:xfrm>
            <a:off x="5000628" y="785794"/>
            <a:ext cx="4143373" cy="3214710"/>
          </a:xfrm>
          <a:prstGeom prst="rect">
            <a:avLst/>
          </a:prstGeom>
          <a:noFill/>
          <a:ln w="9525">
            <a:noFill/>
            <a:miter lim="800000"/>
            <a:headEnd/>
            <a:tailEnd/>
          </a:ln>
          <a:effectLst/>
        </p:spPr>
      </p:pic>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
        <p:nvSpPr>
          <p:cNvPr id="6" name="Rectangle 5"/>
          <p:cNvSpPr/>
          <p:nvPr/>
        </p:nvSpPr>
        <p:spPr>
          <a:xfrm>
            <a:off x="5000628" y="2500306"/>
            <a:ext cx="4214810"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5072098" cy="2786082"/>
          </a:xfrm>
        </p:spPr>
        <p:txBody>
          <a:bodyPr>
            <a:noAutofit/>
          </a:bodyPr>
          <a:lstStyle/>
          <a:p>
            <a:pPr>
              <a:spcBef>
                <a:spcPts val="0"/>
              </a:spcBef>
            </a:pPr>
            <a:r>
              <a:rPr lang="en-GB" sz="1800" dirty="0" smtClean="0"/>
              <a:t>Owing to their enhanced density, neutral CS (key ingredient) can guide several types of MHD waves. Exact nature of mode determines its </a:t>
            </a:r>
            <a:r>
              <a:rPr lang="en-GB" sz="1800" b="1" dirty="0" smtClean="0"/>
              <a:t>dispersion</a:t>
            </a:r>
            <a:r>
              <a:rPr lang="en-GB" sz="1800" dirty="0" smtClean="0"/>
              <a:t>, i.e. dependence of phase/group speed on </a:t>
            </a:r>
            <a:r>
              <a:rPr lang="en-GB" sz="1800" dirty="0" err="1" smtClean="0"/>
              <a:t>wavenumber</a:t>
            </a:r>
            <a:r>
              <a:rPr lang="en-GB" sz="1800" dirty="0" smtClean="0"/>
              <a:t>.</a:t>
            </a:r>
          </a:p>
          <a:p>
            <a:pPr>
              <a:spcBef>
                <a:spcPts val="0"/>
              </a:spcBef>
            </a:pPr>
            <a:endParaRPr lang="en-GB" sz="900" dirty="0" smtClean="0"/>
          </a:p>
          <a:p>
            <a:pPr>
              <a:spcBef>
                <a:spcPts val="0"/>
              </a:spcBef>
            </a:pPr>
            <a:r>
              <a:rPr lang="en-GB" sz="1800" dirty="0" smtClean="0"/>
              <a:t>MHD waves in CS can be excited by various processes, e.g. impulsive energy release in a flare. An initially-broadband perturbation evolves into a quasi-periodic signal. In turn, these oscillations, e.g. the quasi-periodic signals appearing because of the dispersion, can be the sources of QPPs.</a:t>
            </a:r>
          </a:p>
        </p:txBody>
      </p:sp>
      <p:pic>
        <p:nvPicPr>
          <p:cNvPr id="31746" name="Picture 2"/>
          <p:cNvPicPr>
            <a:picLocks noChangeAspect="1" noChangeArrowheads="1"/>
          </p:cNvPicPr>
          <p:nvPr/>
        </p:nvPicPr>
        <p:blipFill>
          <a:blip r:embed="rId2"/>
          <a:srcRect/>
          <a:stretch>
            <a:fillRect/>
          </a:stretch>
        </p:blipFill>
        <p:spPr bwMode="auto">
          <a:xfrm>
            <a:off x="5000628" y="785794"/>
            <a:ext cx="4143373" cy="3214710"/>
          </a:xfrm>
          <a:prstGeom prst="rect">
            <a:avLst/>
          </a:prstGeom>
          <a:noFill/>
          <a:ln w="9525">
            <a:noFill/>
            <a:miter lim="800000"/>
            <a:headEnd/>
            <a:tailEnd/>
          </a:ln>
          <a:effectLst/>
        </p:spPr>
      </p:pic>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
        <p:nvSpPr>
          <p:cNvPr id="5" name="Rectangle 4"/>
          <p:cNvSpPr/>
          <p:nvPr/>
        </p:nvSpPr>
        <p:spPr>
          <a:xfrm>
            <a:off x="5000628" y="2500306"/>
            <a:ext cx="4214810"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normAutofit/>
          </a:bodyPr>
          <a:lstStyle/>
          <a:p>
            <a:r>
              <a:rPr lang="en-GB" sz="1800" i="1" dirty="0">
                <a:solidFill>
                  <a:srgbClr val="FF0000"/>
                </a:solidFill>
              </a:rPr>
              <a:t>http://www2.warwick.ac.uk/fac/sci/physics/research/cfsa/people/valery/research/qpp/</a:t>
            </a:r>
            <a:endParaRPr lang="en-GB" sz="1800" dirty="0">
              <a:solidFill>
                <a:srgbClr val="FF0000"/>
              </a:solidFill>
            </a:endParaRPr>
          </a:p>
        </p:txBody>
      </p:sp>
      <p:sp>
        <p:nvSpPr>
          <p:cNvPr id="3" name="Content Placeholder 2"/>
          <p:cNvSpPr>
            <a:spLocks noGrp="1"/>
          </p:cNvSpPr>
          <p:nvPr>
            <p:ph idx="1"/>
          </p:nvPr>
        </p:nvSpPr>
        <p:spPr>
          <a:xfrm>
            <a:off x="457200" y="1142984"/>
            <a:ext cx="8229600" cy="4983179"/>
          </a:xfrm>
        </p:spPr>
        <p:txBody>
          <a:bodyPr>
            <a:noAutofit/>
          </a:bodyPr>
          <a:lstStyle/>
          <a:p>
            <a:pPr marL="0">
              <a:spcBef>
                <a:spcPts val="0"/>
              </a:spcBef>
              <a:buNone/>
            </a:pPr>
            <a:r>
              <a:rPr lang="en-GB" sz="1800" dirty="0" smtClean="0"/>
              <a:t>Catalogue </a:t>
            </a:r>
            <a:r>
              <a:rPr lang="en-GB" sz="1800" dirty="0"/>
              <a:t>that contains information about QPPs in </a:t>
            </a:r>
            <a:r>
              <a:rPr lang="en-GB" sz="1800" dirty="0" smtClean="0"/>
              <a:t>solar flares</a:t>
            </a:r>
            <a:r>
              <a:rPr lang="en-GB" sz="1800" dirty="0"/>
              <a:t>, detected in various bands and with various </a:t>
            </a:r>
            <a:r>
              <a:rPr lang="en-GB" sz="1800" dirty="0" smtClean="0"/>
              <a:t>instruments, based on </a:t>
            </a:r>
            <a:r>
              <a:rPr lang="en-GB" sz="1800" dirty="0"/>
              <a:t>the information provided in already published papers by various authors, is </a:t>
            </a:r>
            <a:r>
              <a:rPr lang="en-GB" sz="1800" dirty="0" smtClean="0"/>
              <a:t>continuously updated</a:t>
            </a:r>
            <a:r>
              <a:rPr lang="en-GB" sz="1800" dirty="0"/>
              <a:t>, and at the moment contains 278 QPP events reported in the </a:t>
            </a:r>
            <a:r>
              <a:rPr lang="en-GB" sz="1800" dirty="0" smtClean="0"/>
              <a:t>literature.</a:t>
            </a:r>
          </a:p>
          <a:p>
            <a:pPr marL="0">
              <a:spcBef>
                <a:spcPts val="0"/>
              </a:spcBef>
              <a:buNone/>
            </a:pPr>
            <a:endParaRPr lang="en-GB" sz="1800" dirty="0"/>
          </a:p>
          <a:p>
            <a:pPr marL="0">
              <a:spcBef>
                <a:spcPts val="0"/>
              </a:spcBef>
              <a:buFont typeface="Symbol"/>
              <a:buChar char="Þ"/>
            </a:pPr>
            <a:r>
              <a:rPr lang="en-GB" sz="1800" dirty="0" smtClean="0"/>
              <a:t>Can create a histogram of </a:t>
            </a:r>
            <a:r>
              <a:rPr lang="en-GB" sz="1800" dirty="0"/>
              <a:t>the detected QPPs in time and by the </a:t>
            </a:r>
            <a:r>
              <a:rPr lang="en-GB" sz="1800" dirty="0" smtClean="0"/>
              <a:t>periods.</a:t>
            </a:r>
          </a:p>
          <a:p>
            <a:pPr marL="0">
              <a:spcBef>
                <a:spcPts val="0"/>
              </a:spcBef>
              <a:buFont typeface="Symbol"/>
              <a:buChar char="Þ"/>
            </a:pPr>
            <a:endParaRPr lang="en-GB" sz="1800" dirty="0"/>
          </a:p>
          <a:p>
            <a:pPr marL="0">
              <a:spcBef>
                <a:spcPts val="0"/>
              </a:spcBef>
            </a:pPr>
            <a:r>
              <a:rPr lang="en-GB" sz="1800" b="1" u="sng" dirty="0" smtClean="0"/>
              <a:t>thermal emission</a:t>
            </a:r>
          </a:p>
          <a:p>
            <a:pPr marL="0">
              <a:spcBef>
                <a:spcPts val="0"/>
              </a:spcBef>
              <a:buNone/>
            </a:pPr>
            <a:r>
              <a:rPr lang="en-GB" sz="1800" dirty="0"/>
              <a:t> </a:t>
            </a:r>
            <a:r>
              <a:rPr lang="en-GB" sz="1800" dirty="0" smtClean="0"/>
              <a:t>       We </a:t>
            </a:r>
            <a:r>
              <a:rPr lang="en-GB" sz="1800" dirty="0"/>
              <a:t>attribute an event to a QPP in </a:t>
            </a:r>
            <a:r>
              <a:rPr lang="en-GB" sz="1800" dirty="0" smtClean="0"/>
              <a:t>the thermal </a:t>
            </a:r>
            <a:r>
              <a:rPr lang="en-GB" sz="1800" dirty="0"/>
              <a:t>emission if it was </a:t>
            </a:r>
            <a:r>
              <a:rPr lang="en-GB" sz="1800" dirty="0" smtClean="0"/>
              <a:t>detected</a:t>
            </a:r>
          </a:p>
          <a:p>
            <a:pPr marL="0">
              <a:spcBef>
                <a:spcPts val="0"/>
              </a:spcBef>
              <a:buNone/>
            </a:pPr>
            <a:r>
              <a:rPr lang="en-GB" sz="1800" dirty="0" smtClean="0"/>
              <a:t>        in </a:t>
            </a:r>
            <a:r>
              <a:rPr lang="en-GB" sz="1800" b="1" dirty="0" smtClean="0"/>
              <a:t>EUV</a:t>
            </a:r>
            <a:r>
              <a:rPr lang="en-GB" sz="1800" dirty="0" smtClean="0"/>
              <a:t> and/or </a:t>
            </a:r>
            <a:r>
              <a:rPr lang="en-GB" sz="1800" b="1" dirty="0"/>
              <a:t>soft </a:t>
            </a:r>
            <a:r>
              <a:rPr lang="en-GB" sz="1800" b="1" dirty="0" smtClean="0"/>
              <a:t>X-rays</a:t>
            </a:r>
          </a:p>
          <a:p>
            <a:pPr marL="0">
              <a:spcBef>
                <a:spcPts val="0"/>
              </a:spcBef>
            </a:pPr>
            <a:endParaRPr lang="en-GB" sz="1800" dirty="0"/>
          </a:p>
          <a:p>
            <a:pPr marL="0">
              <a:spcBef>
                <a:spcPts val="0"/>
              </a:spcBef>
            </a:pPr>
            <a:r>
              <a:rPr lang="en-GB" sz="1800" b="1" u="sng" dirty="0" smtClean="0"/>
              <a:t>Non-thermal emission</a:t>
            </a:r>
          </a:p>
          <a:p>
            <a:pPr marL="0">
              <a:spcBef>
                <a:spcPts val="0"/>
              </a:spcBef>
              <a:buNone/>
            </a:pPr>
            <a:r>
              <a:rPr lang="en-GB" sz="1800" dirty="0"/>
              <a:t> </a:t>
            </a:r>
            <a:r>
              <a:rPr lang="en-GB" sz="1800" dirty="0" smtClean="0"/>
              <a:t>       QPPs in </a:t>
            </a:r>
            <a:r>
              <a:rPr lang="en-GB" sz="1800" b="1" dirty="0"/>
              <a:t>radio</a:t>
            </a:r>
            <a:r>
              <a:rPr lang="en-GB" sz="1800" dirty="0"/>
              <a:t>, </a:t>
            </a:r>
            <a:r>
              <a:rPr lang="en-GB" sz="1800" b="1" dirty="0"/>
              <a:t>microwave</a:t>
            </a:r>
            <a:r>
              <a:rPr lang="en-GB" sz="1800" dirty="0"/>
              <a:t>, </a:t>
            </a:r>
            <a:r>
              <a:rPr lang="en-GB" sz="1800" b="1" dirty="0"/>
              <a:t>visible light </a:t>
            </a:r>
            <a:r>
              <a:rPr lang="en-GB" sz="1800" dirty="0"/>
              <a:t>and </a:t>
            </a:r>
            <a:r>
              <a:rPr lang="en-GB" sz="1800" b="1" dirty="0"/>
              <a:t>white </a:t>
            </a:r>
            <a:r>
              <a:rPr lang="en-GB" sz="1800" b="1" dirty="0" smtClean="0"/>
              <a:t>light</a:t>
            </a:r>
            <a:r>
              <a:rPr lang="en-GB" sz="1800" dirty="0" smtClean="0"/>
              <a:t>, </a:t>
            </a:r>
            <a:r>
              <a:rPr lang="en-GB" sz="1800" b="1" dirty="0"/>
              <a:t>hard X-ray </a:t>
            </a:r>
            <a:r>
              <a:rPr lang="en-GB" sz="1800" dirty="0" smtClean="0"/>
              <a:t>and</a:t>
            </a:r>
          </a:p>
          <a:p>
            <a:pPr marL="0">
              <a:spcBef>
                <a:spcPts val="0"/>
              </a:spcBef>
              <a:buNone/>
            </a:pPr>
            <a:r>
              <a:rPr lang="en-GB" sz="1800" b="1" dirty="0" smtClean="0"/>
              <a:t>        gamma-ray</a:t>
            </a:r>
            <a:r>
              <a:rPr lang="en-GB" sz="1800" dirty="0" smtClean="0"/>
              <a:t> bands</a:t>
            </a:r>
          </a:p>
          <a:p>
            <a:pPr marL="0">
              <a:spcBef>
                <a:spcPts val="0"/>
              </a:spcBef>
              <a:buNone/>
            </a:pPr>
            <a:endParaRPr lang="en-GB" sz="1800" dirty="0"/>
          </a:p>
          <a:p>
            <a:pPr marL="0">
              <a:spcBef>
                <a:spcPts val="0"/>
              </a:spcBef>
              <a:buNone/>
            </a:pPr>
            <a:r>
              <a:rPr lang="en-GB" sz="1800" dirty="0" smtClean="0"/>
              <a:t>This separation </a:t>
            </a:r>
            <a:r>
              <a:rPr lang="en-GB" sz="1800" dirty="0"/>
              <a:t>is rather artificial, but may be useful for the choice of </a:t>
            </a:r>
            <a:r>
              <a:rPr lang="en-GB" sz="1800" dirty="0" smtClean="0"/>
              <a:t>appropriate instrumentation </a:t>
            </a:r>
            <a:r>
              <a:rPr lang="en-GB" sz="1800" dirty="0"/>
              <a:t>for further studies of this </a:t>
            </a:r>
            <a:r>
              <a:rPr lang="en-GB" sz="1800" dirty="0" smtClean="0"/>
              <a:t>phenomenon. </a:t>
            </a:r>
          </a:p>
          <a:p>
            <a:pPr marL="0">
              <a:spcBef>
                <a:spcPts val="0"/>
              </a:spcBef>
              <a:buNone/>
            </a:pPr>
            <a:endParaRPr lang="en-GB" sz="1800" dirty="0"/>
          </a:p>
          <a:p>
            <a:pPr marL="0">
              <a:spcBef>
                <a:spcPts val="0"/>
              </a:spcBef>
              <a:buNone/>
            </a:pPr>
            <a:r>
              <a:rPr lang="en-GB" sz="1800" dirty="0" smtClean="0"/>
              <a:t>We </a:t>
            </a:r>
            <a:r>
              <a:rPr lang="en-GB" sz="1800" dirty="0"/>
              <a:t>have attributed QPPs </a:t>
            </a:r>
            <a:r>
              <a:rPr lang="en-GB" sz="1800" dirty="0" smtClean="0"/>
              <a:t>detected in </a:t>
            </a:r>
            <a:r>
              <a:rPr lang="en-GB" sz="1800" dirty="0"/>
              <a:t>visible light as non-thermal emission, </a:t>
            </a:r>
            <a:r>
              <a:rPr lang="en-GB" sz="1800" dirty="0" smtClean="0"/>
              <a:t>but certain types </a:t>
            </a:r>
            <a:r>
              <a:rPr lang="en-GB" sz="1800" dirty="0"/>
              <a:t>of visible light could be classed as either thermal or non-thermal </a:t>
            </a:r>
            <a:r>
              <a:rPr lang="en-GB" sz="1800" dirty="0" smtClean="0"/>
              <a:t>emission. </a:t>
            </a:r>
            <a:endParaRPr lang="en-GB"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5072098" cy="2786082"/>
          </a:xfrm>
        </p:spPr>
        <p:txBody>
          <a:bodyPr>
            <a:noAutofit/>
          </a:bodyPr>
          <a:lstStyle/>
          <a:p>
            <a:pPr>
              <a:spcBef>
                <a:spcPts val="0"/>
              </a:spcBef>
            </a:pPr>
            <a:r>
              <a:rPr lang="en-GB" sz="1800" dirty="0" smtClean="0"/>
              <a:t>Owing to their enhanced density, neutral CS (key ingredient) can guide several types of MHD waves. Exact nature of mode determines its </a:t>
            </a:r>
            <a:r>
              <a:rPr lang="en-GB" sz="1800" b="1" dirty="0" smtClean="0"/>
              <a:t>dispersion</a:t>
            </a:r>
            <a:r>
              <a:rPr lang="en-GB" sz="1800" dirty="0" smtClean="0"/>
              <a:t>, i.e. dependence of phase/group speed on </a:t>
            </a:r>
            <a:r>
              <a:rPr lang="en-GB" sz="1800" dirty="0" err="1" smtClean="0"/>
              <a:t>wavenumber</a:t>
            </a:r>
            <a:r>
              <a:rPr lang="en-GB" sz="1800" dirty="0" smtClean="0"/>
              <a:t>.</a:t>
            </a:r>
          </a:p>
          <a:p>
            <a:pPr>
              <a:spcBef>
                <a:spcPts val="0"/>
              </a:spcBef>
            </a:pPr>
            <a:endParaRPr lang="en-GB" sz="900" dirty="0" smtClean="0"/>
          </a:p>
          <a:p>
            <a:pPr>
              <a:spcBef>
                <a:spcPts val="0"/>
              </a:spcBef>
            </a:pPr>
            <a:r>
              <a:rPr lang="en-GB" sz="1800" dirty="0" smtClean="0"/>
              <a:t>MHD waves in CS can be excited by various processes, e.g. impulsive energy release in a flare. An initially-broadband perturbation evolves into a quasi-periodic signal. In turn, these oscillations, e.g. the quasi-periodic signals appearing because of the dispersion, can be the sources of QPPs.</a:t>
            </a:r>
          </a:p>
        </p:txBody>
      </p:sp>
      <p:pic>
        <p:nvPicPr>
          <p:cNvPr id="31746" name="Picture 2"/>
          <p:cNvPicPr>
            <a:picLocks noChangeAspect="1" noChangeArrowheads="1"/>
          </p:cNvPicPr>
          <p:nvPr/>
        </p:nvPicPr>
        <p:blipFill>
          <a:blip r:embed="rId2"/>
          <a:srcRect/>
          <a:stretch>
            <a:fillRect/>
          </a:stretch>
        </p:blipFill>
        <p:spPr bwMode="auto">
          <a:xfrm>
            <a:off x="5000628" y="785794"/>
            <a:ext cx="4143373" cy="3214710"/>
          </a:xfrm>
          <a:prstGeom prst="rect">
            <a:avLst/>
          </a:prstGeom>
          <a:noFill/>
          <a:ln w="9525">
            <a:noFill/>
            <a:miter lim="800000"/>
            <a:headEnd/>
            <a:tailEnd/>
          </a:ln>
          <a:effectLst/>
        </p:spPr>
      </p:pic>
      <p:sp>
        <p:nvSpPr>
          <p:cNvPr id="7" name="Content Placeholder 2"/>
          <p:cNvSpPr txBox="1">
            <a:spLocks/>
          </p:cNvSpPr>
          <p:nvPr/>
        </p:nvSpPr>
        <p:spPr>
          <a:xfrm>
            <a:off x="142844" y="4500570"/>
            <a:ext cx="8643998" cy="250033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 analysis of group speeds of the guided modes shows that the long wavelength spectral components propagate faster than the medium- and short wavelength ones (higher frequencies propagate slower). The signal can have pronounced amplitude modulation, since</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0" u="none" strike="noStrike" kern="1200" cap="none" spc="0" normalizeH="0" baseline="0" noProof="0" dirty="0" smtClean="0">
                <a:ln>
                  <a:noFill/>
                </a:ln>
                <a:solidFill>
                  <a:schemeClr val="tx1"/>
                </a:solidFill>
                <a:effectLst/>
                <a:uLnTx/>
                <a:uFillTx/>
                <a:latin typeface="+mn-lt"/>
                <a:ea typeface="+mn-ea"/>
                <a:cs typeface="+mn-cs"/>
              </a:rPr>
              <a:t>initially</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0" u="none" strike="noStrike" kern="1200" cap="none" spc="0" normalizeH="0" baseline="0" noProof="0" dirty="0" smtClean="0">
                <a:ln>
                  <a:noFill/>
                </a:ln>
                <a:solidFill>
                  <a:schemeClr val="tx1"/>
                </a:solidFill>
                <a:effectLst/>
                <a:uLnTx/>
                <a:uFillTx/>
                <a:latin typeface="+mn-lt"/>
                <a:ea typeface="+mn-ea"/>
                <a:cs typeface="+mn-cs"/>
              </a:rPr>
              <a:t>different spectral components have different energy.</a:t>
            </a:r>
          </a:p>
          <a:p>
            <a:pPr marL="342900" marR="0" lvl="0" indent="-342900" algn="l" defTabSz="914400" rtl="0" eaLnBrk="1" fontAlgn="auto" latinLnBrk="0" hangingPunct="1">
              <a:spcAft>
                <a:spcPts val="0"/>
              </a:spcAft>
              <a:buClrTx/>
              <a:buSzTx/>
              <a:buFont typeface="Arial" pitchFamily="34" charset="0"/>
              <a:buChar char="•"/>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Aft>
                <a:spcPts val="0"/>
              </a:spcAft>
              <a:buClrTx/>
              <a:buSzTx/>
              <a:buFont typeface="Arial" pitchFamily="34" charset="0"/>
              <a:buChar char="•"/>
              <a:tabLst/>
              <a:defRPr/>
            </a:pPr>
            <a:r>
              <a:rPr kumimoji="0" lang="en-GB" b="0" i="0" u="none" strike="noStrike" kern="1200" cap="none" spc="0" normalizeH="0" baseline="0" noProof="0" dirty="0" err="1" smtClean="0">
                <a:ln>
                  <a:noFill/>
                </a:ln>
                <a:solidFill>
                  <a:schemeClr val="tx1"/>
                </a:solidFill>
                <a:effectLst/>
                <a:uLnTx/>
                <a:uFillTx/>
                <a:latin typeface="+mn-lt"/>
                <a:ea typeface="+mn-ea"/>
                <a:cs typeface="+mn-cs"/>
              </a:rPr>
              <a:t>Nakariakov</a:t>
            </a:r>
            <a:r>
              <a:rPr kumimoji="0" lang="en-GB" b="0" i="0" u="none" strike="noStrike" kern="1200" cap="none" spc="0" normalizeH="0" baseline="0" noProof="0" dirty="0" smtClean="0">
                <a:ln>
                  <a:noFill/>
                </a:ln>
                <a:solidFill>
                  <a:schemeClr val="tx1"/>
                </a:solidFill>
                <a:effectLst/>
                <a:uLnTx/>
                <a:uFillTx/>
                <a:latin typeface="+mn-lt"/>
                <a:ea typeface="+mn-ea"/>
                <a:cs typeface="+mn-cs"/>
              </a:rPr>
              <a:t> et al. (2004) simulated the formation of a quasi-periodic wave train in fast MA waveguides. The dispersive evolution of fast wave trains leads to the appearance of characteristic “crazy” tadpole wavelet signatures.</a:t>
            </a:r>
          </a:p>
        </p:txBody>
      </p:sp>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
        <p:nvSpPr>
          <p:cNvPr id="6" name="Rectangle 5"/>
          <p:cNvSpPr/>
          <p:nvPr/>
        </p:nvSpPr>
        <p:spPr>
          <a:xfrm>
            <a:off x="5000628" y="2500306"/>
            <a:ext cx="4214810"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5072098" cy="2786082"/>
          </a:xfrm>
        </p:spPr>
        <p:txBody>
          <a:bodyPr>
            <a:noAutofit/>
          </a:bodyPr>
          <a:lstStyle/>
          <a:p>
            <a:pPr>
              <a:spcBef>
                <a:spcPts val="0"/>
              </a:spcBef>
            </a:pPr>
            <a:r>
              <a:rPr lang="en-GB" sz="1800" dirty="0" smtClean="0"/>
              <a:t>Owing to their enhanced density, neutral CS (key ingredient) can guide several types of MHD waves. Exact nature of mode determines its </a:t>
            </a:r>
            <a:r>
              <a:rPr lang="en-GB" sz="1800" b="1" dirty="0" smtClean="0"/>
              <a:t>dispersion</a:t>
            </a:r>
            <a:r>
              <a:rPr lang="en-GB" sz="1800" dirty="0" smtClean="0"/>
              <a:t>, i.e. dependence of phase/group speed on </a:t>
            </a:r>
            <a:r>
              <a:rPr lang="en-GB" sz="1800" dirty="0" err="1" smtClean="0"/>
              <a:t>wavenumber</a:t>
            </a:r>
            <a:r>
              <a:rPr lang="en-GB" sz="1800" dirty="0" smtClean="0"/>
              <a:t>.</a:t>
            </a:r>
          </a:p>
          <a:p>
            <a:pPr>
              <a:spcBef>
                <a:spcPts val="0"/>
              </a:spcBef>
            </a:pPr>
            <a:endParaRPr lang="en-GB" sz="900" dirty="0" smtClean="0"/>
          </a:p>
          <a:p>
            <a:pPr>
              <a:spcBef>
                <a:spcPts val="0"/>
              </a:spcBef>
            </a:pPr>
            <a:r>
              <a:rPr lang="en-GB" sz="1800" dirty="0" smtClean="0"/>
              <a:t>MHD waves in CS can be excited by various processes, e.g. impulsive energy release in a flare. An initially-broadband perturbation evolves into a quasi-periodic signal. In turn, these oscillations, e.g. the quasi-periodic signals appearing because of the dispersion, can be the sources of QPPs.</a:t>
            </a:r>
          </a:p>
        </p:txBody>
      </p:sp>
      <p:pic>
        <p:nvPicPr>
          <p:cNvPr id="31746" name="Picture 2"/>
          <p:cNvPicPr>
            <a:picLocks noChangeAspect="1" noChangeArrowheads="1"/>
          </p:cNvPicPr>
          <p:nvPr/>
        </p:nvPicPr>
        <p:blipFill>
          <a:blip r:embed="rId2"/>
          <a:srcRect/>
          <a:stretch>
            <a:fillRect/>
          </a:stretch>
        </p:blipFill>
        <p:spPr bwMode="auto">
          <a:xfrm>
            <a:off x="5000628" y="785794"/>
            <a:ext cx="4143373" cy="3214710"/>
          </a:xfrm>
          <a:prstGeom prst="rect">
            <a:avLst/>
          </a:prstGeom>
          <a:noFill/>
          <a:ln w="9525">
            <a:noFill/>
            <a:miter lim="800000"/>
            <a:headEnd/>
            <a:tailEnd/>
          </a:ln>
          <a:effectLst/>
        </p:spPr>
      </p:pic>
      <p:sp>
        <p:nvSpPr>
          <p:cNvPr id="7" name="Content Placeholder 2"/>
          <p:cNvSpPr txBox="1">
            <a:spLocks/>
          </p:cNvSpPr>
          <p:nvPr/>
        </p:nvSpPr>
        <p:spPr>
          <a:xfrm>
            <a:off x="142844" y="4500570"/>
            <a:ext cx="8643998" cy="250033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 analysis of group speeds of the guided modes shows that the long wavelength spectral components propagate faster than the medium- and short wavelength ones (higher frequencies propagate slower). The signal can have pronounced amplitude modulation, since</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0" u="none" strike="noStrike" kern="1200" cap="none" spc="0" normalizeH="0" baseline="0" noProof="0" dirty="0" smtClean="0">
                <a:ln>
                  <a:noFill/>
                </a:ln>
                <a:solidFill>
                  <a:schemeClr val="tx1"/>
                </a:solidFill>
                <a:effectLst/>
                <a:uLnTx/>
                <a:uFillTx/>
                <a:latin typeface="+mn-lt"/>
                <a:ea typeface="+mn-ea"/>
                <a:cs typeface="+mn-cs"/>
              </a:rPr>
              <a:t>initially</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0" u="none" strike="noStrike" kern="1200" cap="none" spc="0" normalizeH="0" baseline="0" noProof="0" dirty="0" smtClean="0">
                <a:ln>
                  <a:noFill/>
                </a:ln>
                <a:solidFill>
                  <a:schemeClr val="tx1"/>
                </a:solidFill>
                <a:effectLst/>
                <a:uLnTx/>
                <a:uFillTx/>
                <a:latin typeface="+mn-lt"/>
                <a:ea typeface="+mn-ea"/>
                <a:cs typeface="+mn-cs"/>
              </a:rPr>
              <a:t>different spectral components have different energy.</a:t>
            </a:r>
          </a:p>
          <a:p>
            <a:pPr marL="342900" marR="0" lvl="0" indent="-342900" algn="l" defTabSz="914400" rtl="0" eaLnBrk="1" fontAlgn="auto" latinLnBrk="0" hangingPunct="1">
              <a:spcAft>
                <a:spcPts val="0"/>
              </a:spcAft>
              <a:buClrTx/>
              <a:buSzTx/>
              <a:buFont typeface="Arial" pitchFamily="34" charset="0"/>
              <a:buChar char="•"/>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spcAft>
                <a:spcPts val="0"/>
              </a:spcAft>
              <a:buClrTx/>
              <a:buSzTx/>
              <a:buFont typeface="Arial" pitchFamily="34" charset="0"/>
              <a:buChar char="•"/>
              <a:tabLst/>
              <a:defRPr/>
            </a:pPr>
            <a:r>
              <a:rPr kumimoji="0" lang="en-GB" b="0" i="0" u="none" strike="noStrike" kern="1200" cap="none" spc="0" normalizeH="0" baseline="0" noProof="0" dirty="0" err="1" smtClean="0">
                <a:ln>
                  <a:noFill/>
                </a:ln>
                <a:solidFill>
                  <a:schemeClr val="tx1"/>
                </a:solidFill>
                <a:effectLst/>
                <a:uLnTx/>
                <a:uFillTx/>
                <a:latin typeface="+mn-lt"/>
                <a:ea typeface="+mn-ea"/>
                <a:cs typeface="+mn-cs"/>
              </a:rPr>
              <a:t>Nakariakov</a:t>
            </a:r>
            <a:r>
              <a:rPr kumimoji="0" lang="en-GB" b="0" i="0" u="none" strike="noStrike" kern="1200" cap="none" spc="0" normalizeH="0" baseline="0" noProof="0" dirty="0" smtClean="0">
                <a:ln>
                  <a:noFill/>
                </a:ln>
                <a:solidFill>
                  <a:schemeClr val="tx1"/>
                </a:solidFill>
                <a:effectLst/>
                <a:uLnTx/>
                <a:uFillTx/>
                <a:latin typeface="+mn-lt"/>
                <a:ea typeface="+mn-ea"/>
                <a:cs typeface="+mn-cs"/>
              </a:rPr>
              <a:t> et al. (2004) simulated the formation of a quasi-periodic wave train in fast MA waveguides. The dispersive evolution of fast wave trains leads to the appearance of characteristic “crazy” tadpole wavelet signatures.</a:t>
            </a:r>
          </a:p>
        </p:txBody>
      </p:sp>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000372"/>
            <a:ext cx="8229600" cy="3257560"/>
          </a:xfrm>
        </p:spPr>
        <p:txBody>
          <a:bodyPr>
            <a:normAutofit/>
          </a:bodyPr>
          <a:lstStyle/>
          <a:p>
            <a:r>
              <a:rPr lang="en-GB" sz="1800" dirty="0" err="1" smtClean="0"/>
              <a:t>Jelínek</a:t>
            </a:r>
            <a:r>
              <a:rPr lang="en-GB" sz="1800" dirty="0" smtClean="0"/>
              <a:t> &amp; </a:t>
            </a:r>
            <a:r>
              <a:rPr lang="en-GB" sz="1800" dirty="0" err="1" smtClean="0"/>
              <a:t>Karlický</a:t>
            </a:r>
            <a:r>
              <a:rPr lang="en-GB" sz="1800" dirty="0" smtClean="0"/>
              <a:t> (2012) studied propagating fast sausage waves in a CS.</a:t>
            </a:r>
          </a:p>
          <a:p>
            <a:pPr>
              <a:buNone/>
            </a:pPr>
            <a:r>
              <a:rPr lang="en-GB" sz="1800" dirty="0" smtClean="0"/>
              <a:t>       Period can be expressed as               </a:t>
            </a:r>
          </a:p>
          <a:p>
            <a:pPr>
              <a:buNone/>
            </a:pPr>
            <a:endParaRPr lang="en-GB" sz="1800" dirty="0" smtClean="0"/>
          </a:p>
          <a:p>
            <a:pPr>
              <a:buNone/>
            </a:pPr>
            <a:endParaRPr lang="en-GB" sz="1800" dirty="0" smtClean="0"/>
          </a:p>
          <a:p>
            <a:pPr>
              <a:buNone/>
            </a:pPr>
            <a:r>
              <a:rPr lang="en-GB" sz="1800" dirty="0" smtClean="0"/>
              <a:t>       (width of Harris CS, external Alfvén speed).</a:t>
            </a:r>
          </a:p>
          <a:p>
            <a:endParaRPr lang="en-GB" sz="1800" dirty="0" smtClean="0"/>
          </a:p>
          <a:p>
            <a:r>
              <a:rPr lang="en-GB" sz="1800" dirty="0" smtClean="0"/>
              <a:t>Assumes that fast MA wave train modulate the (radio or UV) fluxes, e.g. modulate the radio emission produced by non-thermal electrons trapped in a loop/CS.</a:t>
            </a:r>
          </a:p>
        </p:txBody>
      </p:sp>
      <p:pic>
        <p:nvPicPr>
          <p:cNvPr id="30724" name="Picture 4"/>
          <p:cNvPicPr>
            <a:picLocks noChangeAspect="1" noChangeArrowheads="1"/>
          </p:cNvPicPr>
          <p:nvPr/>
        </p:nvPicPr>
        <p:blipFill>
          <a:blip r:embed="rId2"/>
          <a:srcRect/>
          <a:stretch>
            <a:fillRect/>
          </a:stretch>
        </p:blipFill>
        <p:spPr bwMode="auto">
          <a:xfrm>
            <a:off x="3571868" y="3429005"/>
            <a:ext cx="1095375" cy="714375"/>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a:srcRect/>
          <a:stretch>
            <a:fillRect/>
          </a:stretch>
        </p:blipFill>
        <p:spPr bwMode="auto">
          <a:xfrm>
            <a:off x="0" y="785794"/>
            <a:ext cx="9029690" cy="1940807"/>
          </a:xfrm>
          <a:prstGeom prst="rect">
            <a:avLst/>
          </a:prstGeom>
          <a:noFill/>
          <a:ln w="9525">
            <a:noFill/>
            <a:miter lim="800000"/>
            <a:headEnd/>
            <a:tailEnd/>
          </a:ln>
          <a:effectLst/>
        </p:spPr>
      </p:pic>
      <p:sp>
        <p:nvSpPr>
          <p:cNvPr id="8" name="TextBox 7"/>
          <p:cNvSpPr txBox="1"/>
          <p:nvPr/>
        </p:nvSpPr>
        <p:spPr>
          <a:xfrm>
            <a:off x="214282" y="6072206"/>
            <a:ext cx="8745984" cy="369332"/>
          </a:xfrm>
          <a:prstGeom prst="rect">
            <a:avLst/>
          </a:prstGeom>
          <a:solidFill>
            <a:srgbClr val="FFFF00"/>
          </a:solidFill>
          <a:ln w="25400">
            <a:solidFill>
              <a:srgbClr val="FF0000"/>
            </a:solidFill>
          </a:ln>
        </p:spPr>
        <p:txBody>
          <a:bodyPr wrap="none" rtlCol="0">
            <a:spAutoFit/>
          </a:bodyPr>
          <a:lstStyle/>
          <a:p>
            <a:r>
              <a:rPr lang="en-GB" dirty="0" smtClean="0"/>
              <a:t>impulsively excited propagating MHD perturbations develop into quasi-periodic wave trains</a:t>
            </a:r>
          </a:p>
        </p:txBody>
      </p:sp>
      <p:sp>
        <p:nvSpPr>
          <p:cNvPr id="9" name="Title 1"/>
          <p:cNvSpPr>
            <a:spLocks noGrp="1"/>
          </p:cNvSpPr>
          <p:nvPr>
            <p:ph type="title"/>
          </p:nvPr>
        </p:nvSpPr>
        <p:spPr>
          <a:xfrm>
            <a:off x="142844" y="-142900"/>
            <a:ext cx="8786874" cy="1143000"/>
          </a:xfrm>
        </p:spPr>
        <p:txBody>
          <a:bodyPr>
            <a:normAutofit/>
          </a:bodyPr>
          <a:lstStyle/>
          <a:p>
            <a:r>
              <a:rPr lang="en-GB" sz="2500" dirty="0" smtClean="0">
                <a:solidFill>
                  <a:srgbClr val="FF0000"/>
                </a:solidFill>
              </a:rPr>
              <a:t>6) Waves and </a:t>
            </a:r>
            <a:r>
              <a:rPr lang="en-GB" sz="2500" dirty="0" err="1" smtClean="0">
                <a:solidFill>
                  <a:srgbClr val="FF0000"/>
                </a:solidFill>
              </a:rPr>
              <a:t>plasmoids</a:t>
            </a:r>
            <a:r>
              <a:rPr lang="en-GB" sz="2500" dirty="0" smtClean="0">
                <a:solidFill>
                  <a:srgbClr val="FF0000"/>
                </a:solidFill>
              </a:rPr>
              <a:t> in a current sheet (dispersive wave trains) </a:t>
            </a:r>
            <a:endParaRPr lang="en-GB" sz="25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sp>
        <p:nvSpPr>
          <p:cNvPr id="3" name="Content Placeholder 2"/>
          <p:cNvSpPr>
            <a:spLocks noGrp="1"/>
          </p:cNvSpPr>
          <p:nvPr>
            <p:ph idx="1"/>
          </p:nvPr>
        </p:nvSpPr>
        <p:spPr>
          <a:xfrm>
            <a:off x="71406" y="1000108"/>
            <a:ext cx="3357586" cy="4840303"/>
          </a:xfrm>
        </p:spPr>
        <p:txBody>
          <a:bodyPr>
            <a:normAutofit/>
          </a:bodyPr>
          <a:lstStyle/>
          <a:p>
            <a:r>
              <a:rPr lang="en-GB" sz="1800" dirty="0" smtClean="0"/>
              <a:t>Reconnection, the central engine of solar flares, can drive supersonic </a:t>
            </a:r>
            <a:r>
              <a:rPr lang="en-GB" sz="1800" dirty="0" err="1" smtClean="0"/>
              <a:t>Alfvénic</a:t>
            </a:r>
            <a:r>
              <a:rPr lang="en-GB" sz="1800" dirty="0" smtClean="0"/>
              <a:t> flows.</a:t>
            </a:r>
          </a:p>
          <a:p>
            <a:r>
              <a:rPr lang="en-GB" sz="1800" dirty="0" smtClean="0"/>
              <a:t>Such fast reconnection outflows can be an exciter of oscillations through collision with the ambient plasma.</a:t>
            </a:r>
          </a:p>
          <a:p>
            <a:r>
              <a:rPr lang="en-GB" sz="1800" dirty="0" smtClean="0"/>
              <a:t>However, the oscillation process will be highly nonlinear, because the supersonic reconnection outflows will form nonlinear waves and shocks (</a:t>
            </a:r>
            <a:r>
              <a:rPr lang="en-GB" sz="1800" dirty="0" err="1" smtClean="0"/>
              <a:t>Takasao</a:t>
            </a:r>
            <a:r>
              <a:rPr lang="en-GB" sz="1800" dirty="0" smtClean="0"/>
              <a:t> &amp; Shibata 2016).</a:t>
            </a:r>
          </a:p>
        </p:txBody>
      </p:sp>
      <p:pic>
        <p:nvPicPr>
          <p:cNvPr id="30722" name="Picture 2"/>
          <p:cNvPicPr>
            <a:picLocks noChangeAspect="1" noChangeArrowheads="1"/>
          </p:cNvPicPr>
          <p:nvPr/>
        </p:nvPicPr>
        <p:blipFill>
          <a:blip r:embed="rId2"/>
          <a:srcRect/>
          <a:stretch>
            <a:fillRect/>
          </a:stretch>
        </p:blipFill>
        <p:spPr bwMode="auto">
          <a:xfrm>
            <a:off x="3500430" y="1149719"/>
            <a:ext cx="5572164" cy="5708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terry.jpg"/>
          <p:cNvPicPr>
            <a:picLocks noChangeAspect="1"/>
          </p:cNvPicPr>
          <p:nvPr/>
        </p:nvPicPr>
        <p:blipFill>
          <a:blip r:embed="rId2"/>
          <a:srcRect/>
          <a:stretch>
            <a:fillRect/>
          </a:stretch>
        </p:blipFill>
        <p:spPr bwMode="auto">
          <a:xfrm>
            <a:off x="0" y="36513"/>
            <a:ext cx="9144000" cy="6784975"/>
          </a:xfrm>
          <a:prstGeom prst="rect">
            <a:avLst/>
          </a:prstGeom>
          <a:noFill/>
          <a:ln w="9525">
            <a:noFill/>
            <a:miter lim="800000"/>
            <a:headEnd/>
            <a:tailEnd/>
          </a:ln>
        </p:spPr>
      </p:pic>
      <p:sp>
        <p:nvSpPr>
          <p:cNvPr id="119811" name="TextBox 2"/>
          <p:cNvSpPr txBox="1">
            <a:spLocks noChangeArrowheads="1"/>
          </p:cNvSpPr>
          <p:nvPr/>
        </p:nvSpPr>
        <p:spPr bwMode="auto">
          <a:xfrm>
            <a:off x="4643438" y="142875"/>
            <a:ext cx="4464050" cy="430213"/>
          </a:xfrm>
          <a:prstGeom prst="rect">
            <a:avLst/>
          </a:prstGeom>
          <a:noFill/>
          <a:ln w="12700">
            <a:solidFill>
              <a:srgbClr val="FF0000"/>
            </a:solidFill>
            <a:miter lim="800000"/>
            <a:headEnd/>
            <a:tailEnd/>
          </a:ln>
        </p:spPr>
        <p:txBody>
          <a:bodyPr>
            <a:spAutoFit/>
          </a:bodyPr>
          <a:lstStyle/>
          <a:p>
            <a:pPr algn="ctr"/>
            <a:r>
              <a:rPr lang="en-GB" sz="2200">
                <a:latin typeface="Times New Roman" pitchFamily="18" charset="0"/>
                <a:cs typeface="Times New Roman" pitchFamily="18" charset="0"/>
              </a:rPr>
              <a:t>Forbes, T. (1988), </a:t>
            </a:r>
            <a:r>
              <a:rPr lang="en-GB" sz="2200" i="1">
                <a:latin typeface="Times New Roman" pitchFamily="18" charset="0"/>
                <a:cs typeface="Times New Roman" pitchFamily="18" charset="0"/>
              </a:rPr>
              <a:t>Sol. Phys</a:t>
            </a:r>
            <a:r>
              <a:rPr lang="en-GB" sz="2200">
                <a:latin typeface="Times New Roman" pitchFamily="18" charset="0"/>
                <a:cs typeface="Times New Roman" pitchFamily="18" charset="0"/>
              </a:rPr>
              <a:t>, </a:t>
            </a:r>
            <a:r>
              <a:rPr lang="en-GB" sz="2200" b="1">
                <a:latin typeface="Times New Roman" pitchFamily="18" charset="0"/>
                <a:cs typeface="Times New Roman" pitchFamily="18" charset="0"/>
              </a:rPr>
              <a:t>117</a:t>
            </a:r>
            <a:r>
              <a:rPr lang="en-GB" sz="2200">
                <a:latin typeface="Times New Roman" pitchFamily="18" charset="0"/>
                <a:cs typeface="Times New Roman" pitchFamily="18" charset="0"/>
              </a:rPr>
              <a:t>, 97</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0722" name="Picture 2"/>
          <p:cNvPicPr>
            <a:picLocks noChangeAspect="1" noChangeArrowheads="1"/>
          </p:cNvPicPr>
          <p:nvPr/>
        </p:nvPicPr>
        <p:blipFill>
          <a:blip r:embed="rId2"/>
          <a:srcRect/>
          <a:stretch>
            <a:fillRect/>
          </a:stretch>
        </p:blipFill>
        <p:spPr bwMode="auto">
          <a:xfrm>
            <a:off x="3500430" y="1149719"/>
            <a:ext cx="5572164" cy="5708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0722" name="Picture 2"/>
          <p:cNvPicPr>
            <a:picLocks noChangeAspect="1" noChangeArrowheads="1"/>
          </p:cNvPicPr>
          <p:nvPr/>
        </p:nvPicPr>
        <p:blipFill>
          <a:blip r:embed="rId2"/>
          <a:srcRect/>
          <a:stretch>
            <a:fillRect/>
          </a:stretch>
        </p:blipFill>
        <p:spPr bwMode="auto">
          <a:xfrm>
            <a:off x="3500430" y="1149719"/>
            <a:ext cx="5572164" cy="5708305"/>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a:srcRect/>
          <a:stretch>
            <a:fillRect/>
          </a:stretch>
        </p:blipFill>
        <p:spPr bwMode="auto">
          <a:xfrm>
            <a:off x="428596" y="1225438"/>
            <a:ext cx="2717879" cy="2508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0722" name="Picture 2"/>
          <p:cNvPicPr>
            <a:picLocks noChangeAspect="1" noChangeArrowheads="1"/>
          </p:cNvPicPr>
          <p:nvPr/>
        </p:nvPicPr>
        <p:blipFill>
          <a:blip r:embed="rId2"/>
          <a:srcRect/>
          <a:stretch>
            <a:fillRect/>
          </a:stretch>
        </p:blipFill>
        <p:spPr bwMode="auto">
          <a:xfrm>
            <a:off x="3500430" y="1149719"/>
            <a:ext cx="5572164" cy="5708305"/>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642910" y="3857627"/>
            <a:ext cx="2428892" cy="2557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0722" name="Picture 2"/>
          <p:cNvPicPr>
            <a:picLocks noChangeAspect="1" noChangeArrowheads="1"/>
          </p:cNvPicPr>
          <p:nvPr/>
        </p:nvPicPr>
        <p:blipFill>
          <a:blip r:embed="rId2"/>
          <a:srcRect/>
          <a:stretch>
            <a:fillRect/>
          </a:stretch>
        </p:blipFill>
        <p:spPr bwMode="auto">
          <a:xfrm>
            <a:off x="3500430" y="1149719"/>
            <a:ext cx="5572164" cy="5708305"/>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a:srcRect/>
          <a:stretch>
            <a:fillRect/>
          </a:stretch>
        </p:blipFill>
        <p:spPr bwMode="auto">
          <a:xfrm>
            <a:off x="428596" y="1225438"/>
            <a:ext cx="2717879" cy="250833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642910" y="3857627"/>
            <a:ext cx="2428892" cy="2557051"/>
          </a:xfrm>
          <a:prstGeom prst="rect">
            <a:avLst/>
          </a:prstGeom>
          <a:noFill/>
          <a:ln w="9525">
            <a:noFill/>
            <a:miter lim="800000"/>
            <a:headEnd/>
            <a:tailEnd/>
          </a:ln>
          <a:effectLst/>
        </p:spPr>
      </p:pic>
      <p:sp>
        <p:nvSpPr>
          <p:cNvPr id="8" name="Curved Right Arrow 7"/>
          <p:cNvSpPr/>
          <p:nvPr/>
        </p:nvSpPr>
        <p:spPr>
          <a:xfrm>
            <a:off x="214282" y="3214686"/>
            <a:ext cx="500066" cy="1216152"/>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Right Arrow 8"/>
          <p:cNvSpPr/>
          <p:nvPr/>
        </p:nvSpPr>
        <p:spPr>
          <a:xfrm rot="10800000">
            <a:off x="3071802" y="3143248"/>
            <a:ext cx="500066" cy="1216152"/>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1746" name="Picture 2"/>
          <p:cNvPicPr>
            <a:picLocks noChangeAspect="1" noChangeArrowheads="1"/>
          </p:cNvPicPr>
          <p:nvPr/>
        </p:nvPicPr>
        <p:blipFill>
          <a:blip r:embed="rId2"/>
          <a:srcRect/>
          <a:stretch>
            <a:fillRect/>
          </a:stretch>
        </p:blipFill>
        <p:spPr bwMode="auto">
          <a:xfrm>
            <a:off x="428596" y="1225438"/>
            <a:ext cx="2717879" cy="250833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642910" y="3857627"/>
            <a:ext cx="2428892" cy="2557051"/>
          </a:xfrm>
          <a:prstGeom prst="rect">
            <a:avLst/>
          </a:prstGeom>
          <a:noFill/>
          <a:ln w="9525">
            <a:noFill/>
            <a:miter lim="800000"/>
            <a:headEnd/>
            <a:tailEnd/>
          </a:ln>
          <a:effectLst/>
        </p:spPr>
      </p:pic>
      <p:sp>
        <p:nvSpPr>
          <p:cNvPr id="8" name="Curved Right Arrow 7"/>
          <p:cNvSpPr/>
          <p:nvPr/>
        </p:nvSpPr>
        <p:spPr>
          <a:xfrm>
            <a:off x="214282" y="3214686"/>
            <a:ext cx="500066" cy="1216152"/>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Right Arrow 8"/>
          <p:cNvSpPr/>
          <p:nvPr/>
        </p:nvSpPr>
        <p:spPr>
          <a:xfrm rot="10800000">
            <a:off x="3071802" y="3143248"/>
            <a:ext cx="500066" cy="1216152"/>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770" name="Picture 2"/>
          <p:cNvPicPr>
            <a:picLocks noChangeAspect="1" noChangeArrowheads="1"/>
          </p:cNvPicPr>
          <p:nvPr/>
        </p:nvPicPr>
        <p:blipFill>
          <a:blip r:embed="rId4"/>
          <a:srcRect/>
          <a:stretch>
            <a:fillRect/>
          </a:stretch>
        </p:blipFill>
        <p:spPr bwMode="auto">
          <a:xfrm>
            <a:off x="4572000" y="1214422"/>
            <a:ext cx="3819525" cy="4848225"/>
          </a:xfrm>
          <a:prstGeom prst="rect">
            <a:avLst/>
          </a:prstGeom>
          <a:noFill/>
          <a:ln w="9525">
            <a:noFill/>
            <a:miter lim="800000"/>
            <a:headEnd/>
            <a:tailEnd/>
          </a:ln>
          <a:effectLst/>
        </p:spPr>
      </p:pic>
      <p:sp>
        <p:nvSpPr>
          <p:cNvPr id="10" name="Rectangle 9"/>
          <p:cNvSpPr/>
          <p:nvPr/>
        </p:nvSpPr>
        <p:spPr>
          <a:xfrm>
            <a:off x="4572000" y="11429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12953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_2a.eps"/>
          <p:cNvPicPr>
            <a:picLocks noChangeAspect="1"/>
          </p:cNvPicPr>
          <p:nvPr/>
        </p:nvPicPr>
        <p:blipFill>
          <a:blip r:embed="rId2"/>
          <a:stretch>
            <a:fillRect/>
          </a:stretch>
        </p:blipFill>
        <p:spPr>
          <a:xfrm>
            <a:off x="-142908" y="-71462"/>
            <a:ext cx="6715172" cy="3429024"/>
          </a:xfrm>
          <a:prstGeom prst="rect">
            <a:avLst/>
          </a:prstGeom>
        </p:spPr>
      </p:pic>
      <p:pic>
        <p:nvPicPr>
          <p:cNvPr id="6" name="Picture 5" descr="Figure_2b.eps"/>
          <p:cNvPicPr>
            <a:picLocks noChangeAspect="1"/>
          </p:cNvPicPr>
          <p:nvPr/>
        </p:nvPicPr>
        <p:blipFill>
          <a:blip r:embed="rId3"/>
          <a:stretch>
            <a:fillRect/>
          </a:stretch>
        </p:blipFill>
        <p:spPr>
          <a:xfrm>
            <a:off x="3000364" y="3357562"/>
            <a:ext cx="6357983" cy="3469740"/>
          </a:xfrm>
          <a:prstGeom prst="rect">
            <a:avLst/>
          </a:prstGeom>
        </p:spPr>
      </p:pic>
      <p:sp>
        <p:nvSpPr>
          <p:cNvPr id="8" name="Content Placeholder 2"/>
          <p:cNvSpPr>
            <a:spLocks noGrp="1"/>
          </p:cNvSpPr>
          <p:nvPr>
            <p:ph idx="1"/>
          </p:nvPr>
        </p:nvSpPr>
        <p:spPr>
          <a:xfrm>
            <a:off x="6000760" y="214290"/>
            <a:ext cx="3143240" cy="1697031"/>
          </a:xfrm>
          <a:solidFill>
            <a:schemeClr val="bg1"/>
          </a:solidFill>
        </p:spPr>
        <p:txBody>
          <a:bodyPr>
            <a:noAutofit/>
          </a:bodyPr>
          <a:lstStyle/>
          <a:p>
            <a:pPr marL="0">
              <a:lnSpc>
                <a:spcPct val="110000"/>
              </a:lnSpc>
              <a:spcBef>
                <a:spcPts val="0"/>
              </a:spcBef>
              <a:buNone/>
            </a:pPr>
            <a:r>
              <a:rPr lang="en-GB" sz="1800" dirty="0" smtClean="0"/>
              <a:t>Increase in number </a:t>
            </a:r>
            <a:r>
              <a:rPr lang="en-GB" sz="1800" dirty="0"/>
              <a:t>of QPPs detected simultaneously in both thermal </a:t>
            </a:r>
            <a:r>
              <a:rPr lang="en-GB" sz="1800" dirty="0" smtClean="0"/>
              <a:t>&amp; non-thermal </a:t>
            </a:r>
            <a:r>
              <a:rPr lang="en-GB" sz="1800" dirty="0"/>
              <a:t>emission reflects </a:t>
            </a:r>
            <a:r>
              <a:rPr lang="en-GB" sz="1800" dirty="0" smtClean="0"/>
              <a:t>growing </a:t>
            </a:r>
            <a:r>
              <a:rPr lang="en-GB" sz="1800" dirty="0"/>
              <a:t>interest in </a:t>
            </a:r>
            <a:r>
              <a:rPr lang="en-GB" sz="1800" dirty="0" smtClean="0"/>
              <a:t>multi-instrumental studies </a:t>
            </a:r>
            <a:r>
              <a:rPr lang="en-GB" sz="1800" dirty="0"/>
              <a:t>of the QPP </a:t>
            </a:r>
            <a:r>
              <a:rPr lang="en-GB" sz="1800" dirty="0" smtClean="0"/>
              <a:t>phenomenon (necessary </a:t>
            </a:r>
            <a:r>
              <a:rPr lang="en-GB" sz="1800" dirty="0"/>
              <a:t>for the exclusion of </a:t>
            </a:r>
            <a:r>
              <a:rPr lang="en-GB" sz="1800" dirty="0" smtClean="0"/>
              <a:t>instrumental artefacts). </a:t>
            </a:r>
            <a:endParaRPr lang="en-GB" sz="1800" dirty="0"/>
          </a:p>
        </p:txBody>
      </p:sp>
      <p:sp>
        <p:nvSpPr>
          <p:cNvPr id="9" name="Content Placeholder 2"/>
          <p:cNvSpPr txBox="1">
            <a:spLocks/>
          </p:cNvSpPr>
          <p:nvPr/>
        </p:nvSpPr>
        <p:spPr>
          <a:xfrm>
            <a:off x="71406" y="3571876"/>
            <a:ext cx="3214710" cy="1776426"/>
          </a:xfrm>
          <a:prstGeom prst="rect">
            <a:avLst/>
          </a:prstGeom>
          <a:solidFill>
            <a:schemeClr val="bg1"/>
          </a:solidFill>
        </p:spPr>
        <p:txBody>
          <a:bodyPr vert="horz" lIns="91440" tIns="45720" rIns="91440" bIns="45720" rtlCol="0">
            <a:noAutofit/>
          </a:bodyPr>
          <a:lstStyle/>
          <a:p>
            <a:pPr marL="0" marR="0" lvl="0" indent="-342900" algn="l" defTabSz="914400" rtl="0" eaLnBrk="1" fontAlgn="auto" latinLnBrk="0" hangingPunct="1">
              <a:lnSpc>
                <a:spcPct val="110000"/>
              </a:lnSpc>
              <a:spcBef>
                <a:spcPts val="0"/>
              </a:spcBef>
              <a:spcAft>
                <a:spcPts val="0"/>
              </a:spcAft>
              <a:buClrTx/>
              <a:buSzTx/>
              <a:buFont typeface="Arial" pitchFamily="34" charset="0"/>
              <a:buNone/>
              <a:tabLst/>
              <a:defRPr/>
            </a:pPr>
            <a:r>
              <a:rPr lang="en-GB" dirty="0" smtClean="0"/>
              <a:t>S</a:t>
            </a:r>
            <a:r>
              <a:rPr kumimoji="0" lang="en-GB" b="0" i="0" u="none" strike="noStrike" kern="1200" cap="none" spc="0" normalizeH="0" baseline="0" noProof="0" dirty="0" err="1" smtClean="0">
                <a:ln>
                  <a:noFill/>
                </a:ln>
                <a:solidFill>
                  <a:schemeClr val="tx1"/>
                </a:solidFill>
                <a:effectLst/>
                <a:uLnTx/>
                <a:uFillTx/>
                <a:latin typeface="+mn-lt"/>
                <a:ea typeface="+mn-ea"/>
                <a:cs typeface="+mn-cs"/>
              </a:rPr>
              <a:t>tatistics</a:t>
            </a:r>
            <a:r>
              <a:rPr kumimoji="0" lang="en-GB" b="0" i="0" u="none" strike="noStrike" kern="1200" cap="none" spc="0" normalizeH="0" baseline="0" noProof="0" dirty="0" smtClean="0">
                <a:ln>
                  <a:noFill/>
                </a:ln>
                <a:solidFill>
                  <a:schemeClr val="tx1"/>
                </a:solidFill>
                <a:effectLst/>
                <a:uLnTx/>
                <a:uFillTx/>
                <a:latin typeface="+mn-lt"/>
                <a:ea typeface="+mn-ea"/>
                <a:cs typeface="+mn-cs"/>
              </a:rPr>
              <a:t> of QPP detections clearly correlates with solar cycle</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0" u="none" strike="noStrike" kern="1200" cap="none" spc="0" normalizeH="0" baseline="0" noProof="0" dirty="0" smtClean="0">
                <a:ln>
                  <a:noFill/>
                </a:ln>
                <a:solidFill>
                  <a:schemeClr val="tx1"/>
                </a:solidFill>
                <a:effectLst/>
                <a:uLnTx/>
                <a:uFillTx/>
                <a:latin typeface="+mn-lt"/>
                <a:ea typeface="+mn-ea"/>
                <a:cs typeface="+mn-cs"/>
              </a:rPr>
              <a:t>not a surprise, as frequency of flares depends on the phase of the cycle).</a:t>
            </a:r>
          </a:p>
          <a:p>
            <a:pPr marL="0" marR="0" lvl="0" indent="-34290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 recent increase in the detection of QPPs in thermal emission is explained in the availability of EUV and soft X-ray instruments.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2770" name="Picture 2"/>
          <p:cNvPicPr>
            <a:picLocks noChangeAspect="1" noChangeArrowheads="1"/>
          </p:cNvPicPr>
          <p:nvPr/>
        </p:nvPicPr>
        <p:blipFill>
          <a:blip r:embed="rId2"/>
          <a:srcRect/>
          <a:stretch>
            <a:fillRect/>
          </a:stretch>
        </p:blipFill>
        <p:spPr bwMode="auto">
          <a:xfrm>
            <a:off x="4572000" y="1214422"/>
            <a:ext cx="3819525" cy="4848225"/>
          </a:xfrm>
          <a:prstGeom prst="rect">
            <a:avLst/>
          </a:prstGeom>
          <a:noFill/>
          <a:ln w="9525">
            <a:noFill/>
            <a:miter lim="800000"/>
            <a:headEnd/>
            <a:tailEnd/>
          </a:ln>
          <a:effectLst/>
        </p:spPr>
      </p:pic>
      <p:sp>
        <p:nvSpPr>
          <p:cNvPr id="10" name="Rectangle 9"/>
          <p:cNvSpPr/>
          <p:nvPr/>
        </p:nvSpPr>
        <p:spPr>
          <a:xfrm>
            <a:off x="4572000" y="11429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12953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00034" y="1214422"/>
            <a:ext cx="3714776" cy="2862322"/>
          </a:xfrm>
          <a:prstGeom prst="rect">
            <a:avLst/>
          </a:prstGeom>
          <a:noFill/>
        </p:spPr>
        <p:txBody>
          <a:bodyPr wrap="square" rtlCol="0">
            <a:spAutoFit/>
          </a:bodyPr>
          <a:lstStyle/>
          <a:p>
            <a:pPr marL="180000" indent="-180000">
              <a:buFont typeface="Arial" pitchFamily="34" charset="0"/>
              <a:buChar char="•"/>
            </a:pPr>
            <a:r>
              <a:rPr lang="en-GB" dirty="0" smtClean="0"/>
              <a:t>This movement periodically (40 sec) compresses the magnetic field around the two arms, generating outwardly-propagating fast-mode waves.</a:t>
            </a:r>
          </a:p>
          <a:p>
            <a:pPr marL="180000" indent="-180000">
              <a:buFont typeface="Arial" pitchFamily="34" charset="0"/>
              <a:buChar char="•"/>
            </a:pPr>
            <a:endParaRPr lang="en-GB" dirty="0" smtClean="0"/>
          </a:p>
          <a:p>
            <a:pPr marL="180000" indent="-180000">
              <a:buFont typeface="Arial" pitchFamily="34" charset="0"/>
              <a:buChar char="•"/>
            </a:pPr>
            <a:r>
              <a:rPr lang="en-GB" dirty="0" smtClean="0"/>
              <a:t>Analogous to generation of sound waves by an externally-driven tuning fork, hence “Magnetic tuning fork”.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2500" dirty="0" smtClean="0">
                <a:solidFill>
                  <a:srgbClr val="FF0000"/>
                </a:solidFill>
              </a:rPr>
              <a:t>7) “Magnetic tuning fork” oscillation driven by reconnection outflow</a:t>
            </a:r>
            <a:endParaRPr lang="en-GB" sz="2500" dirty="0">
              <a:solidFill>
                <a:srgbClr val="FF0000"/>
              </a:solidFill>
            </a:endParaRPr>
          </a:p>
        </p:txBody>
      </p:sp>
      <p:pic>
        <p:nvPicPr>
          <p:cNvPr id="32770" name="Picture 2"/>
          <p:cNvPicPr>
            <a:picLocks noChangeAspect="1" noChangeArrowheads="1"/>
          </p:cNvPicPr>
          <p:nvPr/>
        </p:nvPicPr>
        <p:blipFill>
          <a:blip r:embed="rId2"/>
          <a:srcRect/>
          <a:stretch>
            <a:fillRect/>
          </a:stretch>
        </p:blipFill>
        <p:spPr bwMode="auto">
          <a:xfrm>
            <a:off x="4572000" y="1214422"/>
            <a:ext cx="3819525" cy="4848225"/>
          </a:xfrm>
          <a:prstGeom prst="rect">
            <a:avLst/>
          </a:prstGeom>
          <a:noFill/>
          <a:ln w="9525">
            <a:noFill/>
            <a:miter lim="800000"/>
            <a:headEnd/>
            <a:tailEnd/>
          </a:ln>
          <a:effectLst/>
        </p:spPr>
      </p:pic>
      <p:sp>
        <p:nvSpPr>
          <p:cNvPr id="10" name="Rectangle 9"/>
          <p:cNvSpPr/>
          <p:nvPr/>
        </p:nvSpPr>
        <p:spPr>
          <a:xfrm>
            <a:off x="4572000" y="11429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1295384"/>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00034" y="1214422"/>
            <a:ext cx="3714776" cy="3970318"/>
          </a:xfrm>
          <a:prstGeom prst="rect">
            <a:avLst/>
          </a:prstGeom>
          <a:noFill/>
        </p:spPr>
        <p:txBody>
          <a:bodyPr wrap="square" rtlCol="0">
            <a:spAutoFit/>
          </a:bodyPr>
          <a:lstStyle/>
          <a:p>
            <a:pPr indent="-180000">
              <a:buFont typeface="Arial" pitchFamily="34" charset="0"/>
              <a:buChar char="•"/>
            </a:pPr>
            <a:r>
              <a:rPr lang="en-GB" dirty="0" smtClean="0"/>
              <a:t>The mechanism generates quasi-periodic oscillations in termination shock strength.</a:t>
            </a:r>
          </a:p>
          <a:p>
            <a:pPr indent="-180000">
              <a:buFont typeface="Arial" pitchFamily="34" charset="0"/>
              <a:buChar char="•"/>
            </a:pPr>
            <a:r>
              <a:rPr lang="en-GB" dirty="0" smtClean="0"/>
              <a:t>It has been argued that termination shocks are promising sites for particle acceleration.</a:t>
            </a:r>
          </a:p>
          <a:p>
            <a:pPr indent="-180000">
              <a:buFont typeface="Arial" pitchFamily="34" charset="0"/>
              <a:buChar char="•"/>
            </a:pPr>
            <a:r>
              <a:rPr lang="en-GB" dirty="0" smtClean="0"/>
              <a:t>Thus, perhaps the quasi- periodic oscillations of the termination shock lead to QPPs in non-thermal emission (through the quasi-periodic variation of the efficiency of particle acceleration.</a:t>
            </a:r>
          </a:p>
          <a:p>
            <a:pPr indent="-180000">
              <a:buFont typeface="Arial" pitchFamily="34" charset="0"/>
              <a:buChar char="•"/>
            </a:pPr>
            <a:endParaRPr lang="en-GB" dirty="0" smtClean="0"/>
          </a:p>
          <a:p>
            <a:pPr indent="-180000">
              <a:buFont typeface="Arial" pitchFamily="34" charset="0"/>
              <a:buChar char="•"/>
            </a:pPr>
            <a:r>
              <a:rPr lang="en-GB" dirty="0" smtClean="0"/>
              <a:t>From </a:t>
            </a:r>
            <a:r>
              <a:rPr lang="en-GB" dirty="0" err="1" smtClean="0"/>
              <a:t>Takasao</a:t>
            </a:r>
            <a:r>
              <a:rPr lang="en-GB" dirty="0" smtClean="0"/>
              <a:t> &amp; Shibata (2016):</a:t>
            </a:r>
          </a:p>
        </p:txBody>
      </p:sp>
      <p:pic>
        <p:nvPicPr>
          <p:cNvPr id="33794" name="Picture 2"/>
          <p:cNvPicPr>
            <a:picLocks noChangeAspect="1" noChangeArrowheads="1"/>
          </p:cNvPicPr>
          <p:nvPr/>
        </p:nvPicPr>
        <p:blipFill>
          <a:blip r:embed="rId3"/>
          <a:srcRect/>
          <a:stretch>
            <a:fillRect/>
          </a:stretch>
        </p:blipFill>
        <p:spPr bwMode="auto">
          <a:xfrm>
            <a:off x="714348" y="5214950"/>
            <a:ext cx="3546521"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a:bodyPr>
          <a:lstStyle/>
          <a:p>
            <a:r>
              <a:rPr lang="en-GB" sz="1800" dirty="0" smtClean="0"/>
              <a:t>Magnetic reconnection can </a:t>
            </a:r>
            <a:r>
              <a:rPr lang="en-GB" sz="1800" dirty="0"/>
              <a:t>be broadly classified into </a:t>
            </a:r>
            <a:r>
              <a:rPr lang="en-GB" sz="1800" dirty="0" smtClean="0"/>
              <a:t>two types:</a:t>
            </a:r>
          </a:p>
          <a:p>
            <a:endParaRPr lang="en-GB" sz="1800" dirty="0" smtClean="0"/>
          </a:p>
          <a:p>
            <a:pPr lvl="1"/>
            <a:r>
              <a:rPr lang="en-GB" sz="1800" b="1" dirty="0"/>
              <a:t>F</a:t>
            </a:r>
            <a:r>
              <a:rPr lang="en-GB" sz="1800" b="1" dirty="0" smtClean="0"/>
              <a:t>ree</a:t>
            </a:r>
            <a:r>
              <a:rPr lang="en-GB" sz="1800" dirty="0" smtClean="0"/>
              <a:t> / </a:t>
            </a:r>
            <a:r>
              <a:rPr lang="en-GB" sz="1800" b="1" dirty="0" smtClean="0"/>
              <a:t>spontaneous</a:t>
            </a:r>
            <a:r>
              <a:rPr lang="en-GB" sz="1800" dirty="0" smtClean="0"/>
              <a:t> - caused </a:t>
            </a:r>
            <a:r>
              <a:rPr lang="en-GB" sz="1800" dirty="0"/>
              <a:t>by </a:t>
            </a:r>
            <a:r>
              <a:rPr lang="en-GB" sz="1800" dirty="0" smtClean="0"/>
              <a:t>an intrinsic </a:t>
            </a:r>
            <a:r>
              <a:rPr lang="en-GB" sz="1800" dirty="0"/>
              <a:t>instability which taps into the magnetic free energy stored within </a:t>
            </a:r>
            <a:r>
              <a:rPr lang="en-GB" sz="1800" dirty="0" smtClean="0"/>
              <a:t>the equilibrium </a:t>
            </a:r>
            <a:r>
              <a:rPr lang="en-GB" sz="1800" dirty="0"/>
              <a:t>topology</a:t>
            </a:r>
            <a:r>
              <a:rPr lang="en-GB" sz="1800" dirty="0" smtClean="0"/>
              <a:t>,</a:t>
            </a:r>
          </a:p>
          <a:p>
            <a:pPr lvl="1"/>
            <a:endParaRPr lang="en-GB" sz="1800" dirty="0" smtClean="0"/>
          </a:p>
          <a:p>
            <a:pPr lvl="1"/>
            <a:r>
              <a:rPr lang="en-GB" sz="1800" b="1" dirty="0" smtClean="0"/>
              <a:t>Forced</a:t>
            </a:r>
            <a:r>
              <a:rPr lang="en-GB" sz="1800" dirty="0" smtClean="0"/>
              <a:t> - driven </a:t>
            </a:r>
            <a:r>
              <a:rPr lang="en-GB" sz="1800" dirty="0"/>
              <a:t>by perturbations (e.g. from </a:t>
            </a:r>
            <a:r>
              <a:rPr lang="en-GB" sz="1800" dirty="0" smtClean="0"/>
              <a:t>a boundary</a:t>
            </a:r>
            <a:r>
              <a:rPr lang="en-GB" sz="1800" dirty="0"/>
              <a:t>) that induce a change in connectivity to an equilibrium or a </a:t>
            </a:r>
            <a:r>
              <a:rPr lang="en-GB" sz="1800" dirty="0" smtClean="0"/>
              <a:t>sudden increase </a:t>
            </a:r>
            <a:r>
              <a:rPr lang="en-GB" sz="1800" dirty="0"/>
              <a:t>in the anomalous resistivity in the reconnection site</a:t>
            </a:r>
            <a:r>
              <a:rPr lang="en-GB" sz="1800" dirty="0" smtClean="0"/>
              <a:t>.</a:t>
            </a:r>
          </a:p>
          <a:p>
            <a:pPr lvl="1"/>
            <a:endParaRPr lang="en-GB" sz="1800" dirty="0"/>
          </a:p>
          <a:p>
            <a:r>
              <a:rPr lang="en-GB" sz="1800" dirty="0"/>
              <a:t>An interesting forced, impulsive mechanism has been investigated with </a:t>
            </a:r>
            <a:r>
              <a:rPr lang="en-GB" sz="1800" dirty="0" smtClean="0"/>
              <a:t>regards to </a:t>
            </a:r>
            <a:r>
              <a:rPr lang="en-GB" sz="1800" dirty="0"/>
              <a:t>the so-called ‘Taylor’ problem, which was proposed by J. B. Taylor </a:t>
            </a:r>
            <a:r>
              <a:rPr lang="en-GB" sz="1800" dirty="0" smtClean="0"/>
              <a:t>in a </a:t>
            </a:r>
            <a:r>
              <a:rPr lang="en-GB" sz="1800" dirty="0"/>
              <a:t>private communication to </a:t>
            </a:r>
            <a:r>
              <a:rPr lang="en-GB" sz="1800" dirty="0" err="1"/>
              <a:t>Hahm</a:t>
            </a:r>
            <a:r>
              <a:rPr lang="en-GB" sz="1800" dirty="0"/>
              <a:t> and </a:t>
            </a:r>
            <a:r>
              <a:rPr lang="en-GB" sz="1800" dirty="0" err="1"/>
              <a:t>Kulsrud</a:t>
            </a:r>
            <a:r>
              <a:rPr lang="en-GB" sz="1800" dirty="0"/>
              <a:t> (1985) who then carried </a:t>
            </a:r>
            <a:r>
              <a:rPr lang="en-GB" sz="1800" dirty="0" smtClean="0"/>
              <a:t>out the </a:t>
            </a:r>
            <a:r>
              <a:rPr lang="en-GB" sz="1800" dirty="0"/>
              <a:t>analysis themselves.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28596" y="928670"/>
            <a:ext cx="8229600" cy="1143008"/>
          </a:xfrm>
        </p:spPr>
        <p:txBody>
          <a:bodyPr>
            <a:normAutofit/>
          </a:bodyPr>
          <a:lstStyle/>
          <a:p>
            <a:r>
              <a:rPr lang="en-GB" sz="1800" dirty="0" smtClean="0"/>
              <a:t>Consider a slab plasma equilibrium that is suddenly subjected to imposed, small-amplitude boundary perturbations such as to drive magnetic reconnection at the centre of the slab.</a:t>
            </a:r>
            <a:endParaRPr lang="en-GB"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28596" y="928670"/>
            <a:ext cx="8229600" cy="1143008"/>
          </a:xfrm>
        </p:spPr>
        <p:txBody>
          <a:bodyPr>
            <a:normAutofit/>
          </a:bodyPr>
          <a:lstStyle/>
          <a:p>
            <a:r>
              <a:rPr lang="en-GB" sz="1800" dirty="0" smtClean="0"/>
              <a:t>Consider a slab plasma equilibrium that is suddenly subjected to imposed, small-amplitude boundary perturbations such as to drive magnetic reconnection at the centre of the slab.</a:t>
            </a:r>
            <a:endParaRPr lang="en-GB" sz="1800" dirty="0"/>
          </a:p>
        </p:txBody>
      </p:sp>
      <p:sp>
        <p:nvSpPr>
          <p:cNvPr id="6" name="TextBox 5"/>
          <p:cNvSpPr txBox="1"/>
          <p:nvPr/>
        </p:nvSpPr>
        <p:spPr>
          <a:xfrm>
            <a:off x="4786314" y="2071678"/>
            <a:ext cx="4214842" cy="3139321"/>
          </a:xfrm>
          <a:prstGeom prst="rect">
            <a:avLst/>
          </a:prstGeom>
          <a:noFill/>
        </p:spPr>
        <p:txBody>
          <a:bodyPr wrap="square" rtlCol="0">
            <a:spAutoFit/>
          </a:bodyPr>
          <a:lstStyle/>
          <a:p>
            <a:pPr marL="180000" indent="-180000">
              <a:buFont typeface="Arial" pitchFamily="34" charset="0"/>
              <a:buChar char="•"/>
            </a:pPr>
            <a:r>
              <a:rPr lang="en-GB" dirty="0" smtClean="0"/>
              <a:t>The two pulses then subsequently bounce back and forth several times.</a:t>
            </a:r>
          </a:p>
          <a:p>
            <a:pPr marL="180000" indent="-180000">
              <a:buFont typeface="Arial" pitchFamily="34" charset="0"/>
              <a:buChar char="•"/>
            </a:pPr>
            <a:r>
              <a:rPr lang="en-GB" dirty="0" smtClean="0"/>
              <a:t>The arrival time of the pulses at x = 0 correlates with the spikes in the reconnection rate.</a:t>
            </a:r>
          </a:p>
          <a:p>
            <a:pPr marL="180000" indent="-180000">
              <a:buFont typeface="Arial" pitchFamily="34" charset="0"/>
              <a:buChar char="•"/>
            </a:pPr>
            <a:r>
              <a:rPr lang="en-GB" dirty="0" smtClean="0"/>
              <a:t>Each </a:t>
            </a:r>
            <a:r>
              <a:rPr lang="en-GB" dirty="0"/>
              <a:t>time these wave-pulses cross </a:t>
            </a:r>
            <a:r>
              <a:rPr lang="en-GB" dirty="0" smtClean="0"/>
              <a:t>x=0, they </a:t>
            </a:r>
            <a:r>
              <a:rPr lang="en-GB" dirty="0"/>
              <a:t>generate a transient surge in the reconnection rate. </a:t>
            </a:r>
            <a:endParaRPr lang="en-GB" dirty="0" smtClean="0"/>
          </a:p>
          <a:p>
            <a:pPr marL="180000" indent="-180000">
              <a:spcAft>
                <a:spcPts val="600"/>
              </a:spcAft>
              <a:buFont typeface="Arial" pitchFamily="34" charset="0"/>
              <a:buChar char="•"/>
            </a:pPr>
            <a:r>
              <a:rPr lang="en-GB" dirty="0" smtClean="0"/>
              <a:t>The </a:t>
            </a:r>
            <a:r>
              <a:rPr lang="en-GB" dirty="0"/>
              <a:t>evolution of the current density is dominated by a series </a:t>
            </a:r>
            <a:r>
              <a:rPr lang="en-GB" dirty="0" smtClean="0"/>
              <a:t>of spikes </a:t>
            </a:r>
            <a:r>
              <a:rPr lang="en-GB" dirty="0"/>
              <a:t>in the reconnection rate</a:t>
            </a:r>
            <a:r>
              <a:rPr lang="en-GB" dirty="0" smtClean="0"/>
              <a:t>.</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28596" y="928670"/>
            <a:ext cx="8229600" cy="1143008"/>
          </a:xfrm>
        </p:spPr>
        <p:txBody>
          <a:bodyPr>
            <a:normAutofit/>
          </a:bodyPr>
          <a:lstStyle/>
          <a:p>
            <a:r>
              <a:rPr lang="en-GB" sz="1800" dirty="0" smtClean="0"/>
              <a:t>Consider a slab plasma equilibrium that is suddenly subjected to imposed, small-amplitude boundary perturbations such as to drive magnetic reconnection at the centre of the slab.</a:t>
            </a:r>
            <a:endParaRPr lang="en-GB" sz="1800" dirty="0"/>
          </a:p>
        </p:txBody>
      </p:sp>
      <p:sp>
        <p:nvSpPr>
          <p:cNvPr id="6" name="TextBox 5"/>
          <p:cNvSpPr txBox="1"/>
          <p:nvPr/>
        </p:nvSpPr>
        <p:spPr>
          <a:xfrm>
            <a:off x="4786314" y="2071678"/>
            <a:ext cx="4214842" cy="3139321"/>
          </a:xfrm>
          <a:prstGeom prst="rect">
            <a:avLst/>
          </a:prstGeom>
          <a:noFill/>
        </p:spPr>
        <p:txBody>
          <a:bodyPr wrap="square" rtlCol="0">
            <a:spAutoFit/>
          </a:bodyPr>
          <a:lstStyle/>
          <a:p>
            <a:pPr marL="180000" indent="-180000">
              <a:buFont typeface="Arial" pitchFamily="34" charset="0"/>
              <a:buChar char="•"/>
            </a:pPr>
            <a:r>
              <a:rPr lang="en-GB" dirty="0" smtClean="0"/>
              <a:t>The two pulses then subsequently bounce back and forth several times.</a:t>
            </a:r>
          </a:p>
          <a:p>
            <a:pPr marL="180000" indent="-180000">
              <a:buFont typeface="Arial" pitchFamily="34" charset="0"/>
              <a:buChar char="•"/>
            </a:pPr>
            <a:r>
              <a:rPr lang="en-GB" dirty="0" smtClean="0"/>
              <a:t>The arrival time of the pulses at </a:t>
            </a:r>
            <a:r>
              <a:rPr lang="en-GB" i="1" dirty="0" smtClean="0"/>
              <a:t>x = 0</a:t>
            </a:r>
            <a:r>
              <a:rPr lang="en-GB" dirty="0" smtClean="0"/>
              <a:t> correlates with the spikes in the reconnection rate.</a:t>
            </a:r>
          </a:p>
          <a:p>
            <a:pPr marL="180000" indent="-180000">
              <a:buFont typeface="Arial" pitchFamily="34" charset="0"/>
              <a:buChar char="•"/>
            </a:pPr>
            <a:r>
              <a:rPr lang="en-GB" dirty="0" smtClean="0"/>
              <a:t>Each </a:t>
            </a:r>
            <a:r>
              <a:rPr lang="en-GB" dirty="0"/>
              <a:t>time these wave-pulses cross </a:t>
            </a:r>
            <a:r>
              <a:rPr lang="en-GB" i="1" dirty="0" smtClean="0"/>
              <a:t>x=0</a:t>
            </a:r>
            <a:r>
              <a:rPr lang="en-GB" dirty="0" smtClean="0"/>
              <a:t>, they </a:t>
            </a:r>
            <a:r>
              <a:rPr lang="en-GB" dirty="0"/>
              <a:t>generate a transient surge in the reconnection rate. </a:t>
            </a:r>
            <a:endParaRPr lang="en-GB" dirty="0" smtClean="0"/>
          </a:p>
          <a:p>
            <a:pPr marL="180000" indent="-180000">
              <a:spcAft>
                <a:spcPts val="600"/>
              </a:spcAft>
              <a:buFont typeface="Arial" pitchFamily="34" charset="0"/>
              <a:buChar char="•"/>
            </a:pPr>
            <a:r>
              <a:rPr lang="en-GB" dirty="0" smtClean="0"/>
              <a:t>The </a:t>
            </a:r>
            <a:r>
              <a:rPr lang="en-GB" dirty="0"/>
              <a:t>evolution of the current density is dominated by a series </a:t>
            </a:r>
            <a:r>
              <a:rPr lang="en-GB" dirty="0" smtClean="0"/>
              <a:t>of spikes </a:t>
            </a:r>
            <a:r>
              <a:rPr lang="en-GB" dirty="0"/>
              <a:t>in the reconnection rate</a:t>
            </a:r>
            <a:r>
              <a:rPr lang="en-GB" dirty="0" smtClean="0"/>
              <a:t>.</a:t>
            </a:r>
            <a:endParaRPr lang="en-GB" dirty="0"/>
          </a:p>
        </p:txBody>
      </p:sp>
      <p:pic>
        <p:nvPicPr>
          <p:cNvPr id="5" name="Picture 4" descr="Figure_15.eps"/>
          <p:cNvPicPr>
            <a:picLocks noChangeAspect="1"/>
          </p:cNvPicPr>
          <p:nvPr/>
        </p:nvPicPr>
        <p:blipFill>
          <a:blip r:embed="rId2"/>
          <a:stretch>
            <a:fillRect/>
          </a:stretch>
        </p:blipFill>
        <p:spPr>
          <a:xfrm>
            <a:off x="128640" y="2143116"/>
            <a:ext cx="4376294" cy="3571900"/>
          </a:xfrm>
          <a:prstGeom prst="rect">
            <a:avLst/>
          </a:prstGeom>
        </p:spPr>
      </p:pic>
      <p:sp>
        <p:nvSpPr>
          <p:cNvPr id="7" name="TextBox 6"/>
          <p:cNvSpPr txBox="1"/>
          <p:nvPr/>
        </p:nvSpPr>
        <p:spPr>
          <a:xfrm>
            <a:off x="428596" y="6000768"/>
            <a:ext cx="4829592" cy="369332"/>
          </a:xfrm>
          <a:prstGeom prst="rect">
            <a:avLst/>
          </a:prstGeom>
          <a:noFill/>
        </p:spPr>
        <p:txBody>
          <a:bodyPr wrap="none" rtlCol="0">
            <a:spAutoFit/>
          </a:bodyPr>
          <a:lstStyle/>
          <a:p>
            <a:r>
              <a:rPr lang="en-GB" dirty="0"/>
              <a:t>Evolution of the magnetic reconnection rate, J(t</a:t>
            </a:r>
            <a:r>
              <a:rPr lang="en-GB" dirty="0" smtClean="0"/>
              <a:t>). </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28596" y="928670"/>
            <a:ext cx="8229600" cy="1143008"/>
          </a:xfrm>
        </p:spPr>
        <p:txBody>
          <a:bodyPr>
            <a:normAutofit/>
          </a:bodyPr>
          <a:lstStyle/>
          <a:p>
            <a:r>
              <a:rPr lang="en-GB" sz="1800" dirty="0" smtClean="0"/>
              <a:t>Consider a slab plasma equilibrium that is suddenly subjected to imposed, small-amplitude boundary perturbations such as to drive magnetic reconnection at the centre of the slab.</a:t>
            </a:r>
            <a:endParaRPr lang="en-GB" sz="1800" dirty="0"/>
          </a:p>
        </p:txBody>
      </p:sp>
      <p:pic>
        <p:nvPicPr>
          <p:cNvPr id="5" name="Picture 4" descr="Figure_15.eps"/>
          <p:cNvPicPr>
            <a:picLocks noChangeAspect="1"/>
          </p:cNvPicPr>
          <p:nvPr/>
        </p:nvPicPr>
        <p:blipFill>
          <a:blip r:embed="rId2"/>
          <a:stretch>
            <a:fillRect/>
          </a:stretch>
        </p:blipFill>
        <p:spPr>
          <a:xfrm>
            <a:off x="128640" y="2143116"/>
            <a:ext cx="4376294" cy="3571900"/>
          </a:xfrm>
          <a:prstGeom prst="rect">
            <a:avLst/>
          </a:prstGeom>
        </p:spPr>
      </p:pic>
      <p:sp>
        <p:nvSpPr>
          <p:cNvPr id="7" name="TextBox 6"/>
          <p:cNvSpPr txBox="1"/>
          <p:nvPr/>
        </p:nvSpPr>
        <p:spPr>
          <a:xfrm>
            <a:off x="428596" y="6000768"/>
            <a:ext cx="4829592" cy="369332"/>
          </a:xfrm>
          <a:prstGeom prst="rect">
            <a:avLst/>
          </a:prstGeom>
          <a:noFill/>
        </p:spPr>
        <p:txBody>
          <a:bodyPr wrap="none" rtlCol="0">
            <a:spAutoFit/>
          </a:bodyPr>
          <a:lstStyle/>
          <a:p>
            <a:r>
              <a:rPr lang="en-GB" dirty="0"/>
              <a:t>Evolution of the magnetic reconnection rate, J(t</a:t>
            </a:r>
            <a:r>
              <a:rPr lang="en-GB" dirty="0" smtClean="0"/>
              <a:t>). </a:t>
            </a:r>
            <a:endParaRPr lang="en-GB" dirty="0"/>
          </a:p>
        </p:txBody>
      </p:sp>
      <p:sp>
        <p:nvSpPr>
          <p:cNvPr id="8" name="Rectangle 7"/>
          <p:cNvSpPr/>
          <p:nvPr/>
        </p:nvSpPr>
        <p:spPr>
          <a:xfrm>
            <a:off x="4857752" y="2218505"/>
            <a:ext cx="4071934" cy="3139321"/>
          </a:xfrm>
          <a:prstGeom prst="rect">
            <a:avLst/>
          </a:prstGeom>
        </p:spPr>
        <p:txBody>
          <a:bodyPr wrap="square">
            <a:spAutoFit/>
          </a:bodyPr>
          <a:lstStyle/>
          <a:p>
            <a:pPr marL="180000" indent="-180000">
              <a:buFont typeface="Arial" pitchFamily="34" charset="0"/>
              <a:buChar char="•"/>
            </a:pPr>
            <a:r>
              <a:rPr lang="en-GB" dirty="0" smtClean="0"/>
              <a:t>The authors conclude that the strong spikes in J(t), represent reconnection driven by fast MA waves which are excited by the sudden onset of the wall perturbation.</a:t>
            </a:r>
          </a:p>
          <a:p>
            <a:pPr marL="180000" indent="-180000">
              <a:buFont typeface="Arial" pitchFamily="34" charset="0"/>
              <a:buChar char="•"/>
            </a:pPr>
            <a:endParaRPr lang="en-GB" dirty="0" smtClean="0"/>
          </a:p>
          <a:p>
            <a:pPr marL="180000" indent="-180000">
              <a:buFont typeface="Arial" pitchFamily="34" charset="0"/>
              <a:buChar char="•"/>
            </a:pPr>
            <a:r>
              <a:rPr lang="en-GB" dirty="0" smtClean="0"/>
              <a:t>Physical mechanism as to why is not reported (we speculate that this is related to an increase in gradients of </a:t>
            </a:r>
            <a:r>
              <a:rPr lang="en-GB" b="1" i="1" dirty="0" smtClean="0"/>
              <a:t>B</a:t>
            </a:r>
            <a:r>
              <a:rPr lang="en-GB" dirty="0" smtClean="0"/>
              <a:t> and therefore </a:t>
            </a:r>
            <a:r>
              <a:rPr lang="en-GB" b="1" i="1" dirty="0" smtClean="0"/>
              <a:t>∇ × B </a:t>
            </a:r>
            <a:r>
              <a:rPr lang="en-GB" dirty="0" smtClean="0"/>
              <a:t>as the wave passes through </a:t>
            </a:r>
            <a:r>
              <a:rPr lang="en-GB" i="1" dirty="0" smtClean="0"/>
              <a:t>x=0</a:t>
            </a:r>
            <a:r>
              <a:rPr lang="en-GB" dirty="0" smtClean="0"/>
              <a:t>.</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GB" sz="3000" dirty="0" smtClean="0">
                <a:solidFill>
                  <a:srgbClr val="FF0000"/>
                </a:solidFill>
              </a:rPr>
              <a:t>8) Wave-driven reconnection in the Taylor problem</a:t>
            </a:r>
            <a:endParaRPr lang="en-GB" sz="3000" dirty="0">
              <a:solidFill>
                <a:srgbClr val="FF0000"/>
              </a:solidFill>
            </a:endParaRPr>
          </a:p>
        </p:txBody>
      </p:sp>
      <p:sp>
        <p:nvSpPr>
          <p:cNvPr id="3" name="Content Placeholder 2"/>
          <p:cNvSpPr>
            <a:spLocks noGrp="1"/>
          </p:cNvSpPr>
          <p:nvPr>
            <p:ph idx="1"/>
          </p:nvPr>
        </p:nvSpPr>
        <p:spPr>
          <a:xfrm>
            <a:off x="428596" y="928670"/>
            <a:ext cx="8229600" cy="1143008"/>
          </a:xfrm>
        </p:spPr>
        <p:txBody>
          <a:bodyPr>
            <a:normAutofit/>
          </a:bodyPr>
          <a:lstStyle/>
          <a:p>
            <a:r>
              <a:rPr lang="en-GB" sz="1800" dirty="0" smtClean="0"/>
              <a:t>Consider a slab plasma equilibrium that is suddenly subjected to imposed, small-amplitude boundary perturbations such as to drive magnetic reconnection at the centre of the slab.</a:t>
            </a:r>
            <a:endParaRPr lang="en-GB" sz="1800" dirty="0"/>
          </a:p>
        </p:txBody>
      </p:sp>
      <p:sp>
        <p:nvSpPr>
          <p:cNvPr id="6" name="TextBox 5"/>
          <p:cNvSpPr txBox="1"/>
          <p:nvPr/>
        </p:nvSpPr>
        <p:spPr>
          <a:xfrm>
            <a:off x="4786314" y="1785926"/>
            <a:ext cx="4214842" cy="4801314"/>
          </a:xfrm>
          <a:prstGeom prst="rect">
            <a:avLst/>
          </a:prstGeom>
          <a:noFill/>
        </p:spPr>
        <p:txBody>
          <a:bodyPr wrap="square" rtlCol="0">
            <a:spAutoFit/>
          </a:bodyPr>
          <a:lstStyle/>
          <a:p>
            <a:pPr marL="180000" indent="-180000">
              <a:buFont typeface="Arial" pitchFamily="34" charset="0"/>
              <a:buChar char="•"/>
            </a:pPr>
            <a:r>
              <a:rPr lang="en-GB" dirty="0" smtClean="0"/>
              <a:t>Period is governed by the fast MA speed and the distance between walls, i.e. the (reflection) travel time.</a:t>
            </a:r>
          </a:p>
          <a:p>
            <a:pPr marL="180000" indent="-180000">
              <a:buFont typeface="Arial" pitchFamily="34" charset="0"/>
              <a:buChar char="•"/>
            </a:pPr>
            <a:endParaRPr lang="en-GB" dirty="0" smtClean="0"/>
          </a:p>
          <a:p>
            <a:pPr marL="180000" indent="-180000">
              <a:buFont typeface="Arial" pitchFamily="34" charset="0"/>
              <a:buChar char="•"/>
            </a:pPr>
            <a:r>
              <a:rPr lang="en-GB" dirty="0" smtClean="0"/>
              <a:t>Periodicity is based on reflections between opposing solid boundaries. Applicability to solar/stellar atmospheres is unclear... </a:t>
            </a:r>
          </a:p>
          <a:p>
            <a:pPr marL="180000" indent="-180000">
              <a:buFont typeface="Arial" pitchFamily="34" charset="0"/>
              <a:buChar char="•"/>
            </a:pPr>
            <a:endParaRPr lang="en-GB" dirty="0" smtClean="0"/>
          </a:p>
          <a:p>
            <a:pPr marL="180000" indent="-180000">
              <a:buFont typeface="Arial" pitchFamily="34" charset="0"/>
              <a:buChar char="•"/>
            </a:pPr>
            <a:r>
              <a:rPr lang="en-GB" i="1" dirty="0" err="1" smtClean="0"/>
              <a:t>Gao</a:t>
            </a:r>
            <a:r>
              <a:rPr lang="en-GB" i="1" dirty="0" smtClean="0"/>
              <a:t> et al. (2008) </a:t>
            </a:r>
            <a:r>
              <a:rPr lang="en-GB" dirty="0" smtClean="0"/>
              <a:t>reported on a periodicity in the flaring rate of binary star YY Gem and proposed that reconnection is modulated by fast MA waves which are trapped between the surfaces of the two stars, so that the reconnection rate presents a periodic behaviour.</a:t>
            </a:r>
            <a:endParaRPr lang="en-GB" dirty="0"/>
          </a:p>
        </p:txBody>
      </p:sp>
      <p:pic>
        <p:nvPicPr>
          <p:cNvPr id="5" name="Picture 4" descr="Figure_15.eps"/>
          <p:cNvPicPr>
            <a:picLocks noChangeAspect="1"/>
          </p:cNvPicPr>
          <p:nvPr/>
        </p:nvPicPr>
        <p:blipFill>
          <a:blip r:embed="rId2"/>
          <a:stretch>
            <a:fillRect/>
          </a:stretch>
        </p:blipFill>
        <p:spPr>
          <a:xfrm>
            <a:off x="128640" y="2143116"/>
            <a:ext cx="4376294" cy="35719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sp>
        <p:nvSpPr>
          <p:cNvPr id="3" name="Content Placeholder 2"/>
          <p:cNvSpPr>
            <a:spLocks noGrp="1"/>
          </p:cNvSpPr>
          <p:nvPr>
            <p:ph idx="1"/>
          </p:nvPr>
        </p:nvSpPr>
        <p:spPr>
          <a:xfrm>
            <a:off x="457200" y="928670"/>
            <a:ext cx="8329642" cy="1928827"/>
          </a:xfrm>
        </p:spPr>
        <p:txBody>
          <a:bodyPr>
            <a:normAutofit lnSpcReduction="10000"/>
          </a:bodyPr>
          <a:lstStyle/>
          <a:p>
            <a:pPr>
              <a:spcBef>
                <a:spcPts val="0"/>
              </a:spcBef>
            </a:pPr>
            <a:r>
              <a:rPr lang="en-GB" sz="1800" dirty="0" smtClean="0"/>
              <a:t>It is understood that a CS with a high (&gt; 10</a:t>
            </a:r>
            <a:r>
              <a:rPr lang="en-GB" sz="1800" baseline="30000" dirty="0" smtClean="0"/>
              <a:t>4</a:t>
            </a:r>
            <a:r>
              <a:rPr lang="en-GB" sz="1800" dirty="0" smtClean="0"/>
              <a:t>) Lundquist number is subject to fragmentation (Shibata and </a:t>
            </a:r>
            <a:r>
              <a:rPr lang="en-GB" sz="1800" dirty="0" err="1" smtClean="0"/>
              <a:t>Takasao</a:t>
            </a:r>
            <a:r>
              <a:rPr lang="en-GB" sz="1800" dirty="0" smtClean="0"/>
              <a:t> 2016). This instability is called the </a:t>
            </a:r>
            <a:r>
              <a:rPr lang="en-GB" sz="1800" dirty="0" err="1" smtClean="0"/>
              <a:t>plasmoid</a:t>
            </a:r>
            <a:r>
              <a:rPr lang="en-GB" sz="1800" dirty="0" smtClean="0"/>
              <a:t> instability and leads to the formation of </a:t>
            </a:r>
            <a:r>
              <a:rPr lang="en-GB" sz="1800" dirty="0" err="1" smtClean="0"/>
              <a:t>plasmoids</a:t>
            </a:r>
            <a:r>
              <a:rPr lang="en-GB" sz="1800" dirty="0" smtClean="0"/>
              <a:t> (magnetically-confined plasma).</a:t>
            </a:r>
          </a:p>
          <a:p>
            <a:pPr>
              <a:spcBef>
                <a:spcPts val="0"/>
              </a:spcBef>
            </a:pPr>
            <a:endParaRPr lang="en-GB" sz="1800" dirty="0" smtClean="0"/>
          </a:p>
          <a:p>
            <a:pPr>
              <a:spcBef>
                <a:spcPts val="0"/>
              </a:spcBef>
            </a:pPr>
            <a:r>
              <a:rPr lang="en-GB" sz="1800" dirty="0" smtClean="0">
                <a:solidFill>
                  <a:schemeClr val="bg1"/>
                </a:solidFill>
              </a:rPr>
              <a:t>Plasmoids will contain electric current in the same direction as each other - therefore an attracting Lorentz force will operate between them (which will lead to coalescence of </a:t>
            </a:r>
            <a:r>
              <a:rPr lang="en-GB" sz="1800" dirty="0" err="1" smtClean="0">
                <a:solidFill>
                  <a:schemeClr val="bg1"/>
                </a:solidFill>
              </a:rPr>
              <a:t>plasmoids</a:t>
            </a:r>
            <a:r>
              <a:rPr lang="en-GB" sz="1800" dirty="0" smtClean="0">
                <a:solidFill>
                  <a:schemeClr val="bg1"/>
                </a:solidFill>
              </a:rPr>
              <a:t> - known as the coalescence instability).</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sp>
        <p:nvSpPr>
          <p:cNvPr id="3" name="Content Placeholder 2"/>
          <p:cNvSpPr>
            <a:spLocks noGrp="1"/>
          </p:cNvSpPr>
          <p:nvPr>
            <p:ph idx="1"/>
          </p:nvPr>
        </p:nvSpPr>
        <p:spPr>
          <a:xfrm>
            <a:off x="457200" y="928670"/>
            <a:ext cx="8329642" cy="1928827"/>
          </a:xfrm>
        </p:spPr>
        <p:txBody>
          <a:bodyPr>
            <a:normAutofit lnSpcReduction="10000"/>
          </a:bodyPr>
          <a:lstStyle/>
          <a:p>
            <a:pPr>
              <a:spcBef>
                <a:spcPts val="0"/>
              </a:spcBef>
            </a:pPr>
            <a:r>
              <a:rPr lang="en-GB" sz="1800" dirty="0" smtClean="0"/>
              <a:t>It is understood that a CS with a high (&gt; 10</a:t>
            </a:r>
            <a:r>
              <a:rPr lang="en-GB" sz="1800" baseline="30000" dirty="0" smtClean="0"/>
              <a:t>4</a:t>
            </a:r>
            <a:r>
              <a:rPr lang="en-GB" sz="1800" dirty="0" smtClean="0"/>
              <a:t>) Lundquist number is subject to fragmentation (Shibata and </a:t>
            </a:r>
            <a:r>
              <a:rPr lang="en-GB" sz="1800" dirty="0" err="1" smtClean="0"/>
              <a:t>Takasao</a:t>
            </a:r>
            <a:r>
              <a:rPr lang="en-GB" sz="1800" dirty="0" smtClean="0"/>
              <a:t> 2016). This instability is called the </a:t>
            </a:r>
            <a:r>
              <a:rPr lang="en-GB" sz="1800" dirty="0" err="1" smtClean="0"/>
              <a:t>plasmoid</a:t>
            </a:r>
            <a:r>
              <a:rPr lang="en-GB" sz="1800" dirty="0" smtClean="0"/>
              <a:t> instability and leads to the formation of </a:t>
            </a:r>
            <a:r>
              <a:rPr lang="en-GB" sz="1800" dirty="0" err="1" smtClean="0"/>
              <a:t>plasmoids</a:t>
            </a:r>
            <a:r>
              <a:rPr lang="en-GB" sz="1800" dirty="0" smtClean="0"/>
              <a:t> (magnetically-confined plasma).</a:t>
            </a:r>
          </a:p>
          <a:p>
            <a:pPr>
              <a:spcBef>
                <a:spcPts val="0"/>
              </a:spcBef>
            </a:pPr>
            <a:endParaRPr lang="en-GB" sz="1800" dirty="0" smtClean="0"/>
          </a:p>
          <a:p>
            <a:pPr>
              <a:spcBef>
                <a:spcPts val="0"/>
              </a:spcBef>
            </a:pPr>
            <a:r>
              <a:rPr lang="en-GB" sz="1800" dirty="0" smtClean="0">
                <a:solidFill>
                  <a:schemeClr val="bg1"/>
                </a:solidFill>
              </a:rPr>
              <a:t>Plasmoids will contain electric current in the same direction as each other - therefore an attracting Lorentz force will operate between them (which will lead to coalescence of </a:t>
            </a:r>
            <a:r>
              <a:rPr lang="en-GB" sz="1800" dirty="0" err="1" smtClean="0">
                <a:solidFill>
                  <a:schemeClr val="bg1"/>
                </a:solidFill>
              </a:rPr>
              <a:t>plasmoids</a:t>
            </a:r>
            <a:r>
              <a:rPr lang="en-GB" sz="1800" dirty="0" smtClean="0">
                <a:solidFill>
                  <a:schemeClr val="bg1"/>
                </a:solidFill>
              </a:rPr>
              <a:t> - known as the coalescence instability).</a:t>
            </a:r>
            <a:endParaRPr lang="en-GB" sz="1800" dirty="0">
              <a:solidFill>
                <a:schemeClr val="bg1"/>
              </a:solidFill>
            </a:endParaRPr>
          </a:p>
        </p:txBody>
      </p:sp>
      <p:pic>
        <p:nvPicPr>
          <p:cNvPr id="34819" name="Picture 3"/>
          <p:cNvPicPr>
            <a:picLocks noChangeAspect="1" noChangeArrowheads="1"/>
          </p:cNvPicPr>
          <p:nvPr/>
        </p:nvPicPr>
        <p:blipFill>
          <a:blip r:embed="rId2"/>
          <a:srcRect/>
          <a:stretch>
            <a:fillRect/>
          </a:stretch>
        </p:blipFill>
        <p:spPr bwMode="auto">
          <a:xfrm rot="5400000">
            <a:off x="2712522" y="573570"/>
            <a:ext cx="3500463" cy="8211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GB" sz="3000" dirty="0" smtClean="0">
                <a:solidFill>
                  <a:srgbClr val="FF0000"/>
                </a:solidFill>
              </a:rPr>
              <a:t>Physical mechanisms underpinning QPP generation</a:t>
            </a:r>
            <a:endParaRPr lang="en-GB" sz="3000" dirty="0">
              <a:solidFill>
                <a:srgbClr val="FF0000"/>
              </a:solidFill>
            </a:endParaRPr>
          </a:p>
        </p:txBody>
      </p:sp>
      <p:sp>
        <p:nvSpPr>
          <p:cNvPr id="3" name="Content Placeholder 2"/>
          <p:cNvSpPr>
            <a:spLocks noGrp="1"/>
          </p:cNvSpPr>
          <p:nvPr>
            <p:ph idx="1"/>
          </p:nvPr>
        </p:nvSpPr>
        <p:spPr>
          <a:xfrm>
            <a:off x="571472" y="1643050"/>
            <a:ext cx="8286776" cy="4525963"/>
          </a:xfrm>
        </p:spPr>
        <p:txBody>
          <a:bodyPr>
            <a:normAutofit/>
          </a:bodyPr>
          <a:lstStyle/>
          <a:p>
            <a:pPr marL="514350" indent="-514350">
              <a:spcBef>
                <a:spcPts val="0"/>
              </a:spcBef>
              <a:buFont typeface="+mj-lt"/>
              <a:buAutoNum type="arabicParenR"/>
            </a:pPr>
            <a:r>
              <a:rPr lang="en-GB" sz="1800" dirty="0" smtClean="0"/>
              <a:t>MHD oscillations</a:t>
            </a:r>
          </a:p>
          <a:p>
            <a:pPr marL="514350" indent="-514350">
              <a:spcBef>
                <a:spcPts val="0"/>
              </a:spcBef>
              <a:buFont typeface="+mj-lt"/>
              <a:buAutoNum type="arabicParenR"/>
            </a:pPr>
            <a:r>
              <a:rPr lang="en-GB" sz="1800" dirty="0" smtClean="0"/>
              <a:t>QPPs </a:t>
            </a:r>
            <a:r>
              <a:rPr lang="en-GB" sz="1800" dirty="0"/>
              <a:t>periodically triggered by external waves </a:t>
            </a:r>
          </a:p>
          <a:p>
            <a:pPr marL="514350" indent="-514350">
              <a:spcBef>
                <a:spcPts val="0"/>
              </a:spcBef>
              <a:buFont typeface="+mj-lt"/>
              <a:buAutoNum type="arabicParenR"/>
            </a:pPr>
            <a:r>
              <a:rPr lang="en-GB" sz="1800" dirty="0" smtClean="0"/>
              <a:t>Oscillatory </a:t>
            </a:r>
            <a:r>
              <a:rPr lang="en-GB" sz="1800" dirty="0"/>
              <a:t>reconnection (Reconnection Reversal) </a:t>
            </a:r>
          </a:p>
          <a:p>
            <a:pPr marL="514350" indent="-514350">
              <a:spcBef>
                <a:spcPts val="0"/>
              </a:spcBef>
              <a:buFont typeface="+mj-lt"/>
              <a:buAutoNum type="arabicParenR"/>
            </a:pPr>
            <a:r>
              <a:rPr lang="en-GB" sz="1800" dirty="0" smtClean="0"/>
              <a:t>Thermal </a:t>
            </a:r>
            <a:r>
              <a:rPr lang="en-GB" sz="1800" dirty="0"/>
              <a:t>over-stability </a:t>
            </a:r>
          </a:p>
          <a:p>
            <a:pPr marL="514350" indent="-514350">
              <a:spcBef>
                <a:spcPts val="0"/>
              </a:spcBef>
              <a:buFont typeface="+mj-lt"/>
              <a:buAutoNum type="arabicParenR"/>
            </a:pPr>
            <a:r>
              <a:rPr lang="en-GB" sz="1800" dirty="0" smtClean="0"/>
              <a:t>MHD </a:t>
            </a:r>
            <a:r>
              <a:rPr lang="en-GB" sz="1800" dirty="0"/>
              <a:t>flow </a:t>
            </a:r>
            <a:r>
              <a:rPr lang="en-GB" sz="1800" dirty="0" smtClean="0"/>
              <a:t>over-stability</a:t>
            </a:r>
            <a:endParaRPr lang="en-GB" sz="1800" dirty="0"/>
          </a:p>
          <a:p>
            <a:pPr marL="514350" indent="-514350">
              <a:spcBef>
                <a:spcPts val="0"/>
              </a:spcBef>
              <a:buFont typeface="+mj-lt"/>
              <a:buAutoNum type="arabicParenR"/>
            </a:pPr>
            <a:r>
              <a:rPr lang="en-GB" sz="1800" dirty="0" smtClean="0"/>
              <a:t>Waves </a:t>
            </a:r>
            <a:r>
              <a:rPr lang="en-GB" sz="1800" dirty="0"/>
              <a:t>and </a:t>
            </a:r>
            <a:r>
              <a:rPr lang="en-GB" sz="1800" dirty="0" err="1"/>
              <a:t>plasmoids</a:t>
            </a:r>
            <a:r>
              <a:rPr lang="en-GB" sz="1800" dirty="0"/>
              <a:t> in a current </a:t>
            </a:r>
            <a:r>
              <a:rPr lang="en-GB" sz="1800" dirty="0" smtClean="0"/>
              <a:t>sheet (dispersive wave trains)</a:t>
            </a:r>
            <a:endParaRPr lang="en-GB" sz="1800" dirty="0"/>
          </a:p>
          <a:p>
            <a:pPr marL="514350" indent="-514350">
              <a:spcBef>
                <a:spcPts val="0"/>
              </a:spcBef>
              <a:buFont typeface="+mj-lt"/>
              <a:buAutoNum type="arabicParenR"/>
            </a:pPr>
            <a:r>
              <a:rPr lang="en-GB" sz="1800" dirty="0" smtClean="0"/>
              <a:t>“Magnetic </a:t>
            </a:r>
            <a:r>
              <a:rPr lang="en-GB" sz="1800" dirty="0"/>
              <a:t>tuning fork” oscillation driven by </a:t>
            </a:r>
            <a:r>
              <a:rPr lang="en-GB" sz="1800" dirty="0" smtClean="0"/>
              <a:t>reconnection outflow</a:t>
            </a:r>
            <a:endParaRPr lang="en-GB" sz="1800" dirty="0"/>
          </a:p>
          <a:p>
            <a:pPr marL="514350" indent="-514350">
              <a:spcBef>
                <a:spcPts val="0"/>
              </a:spcBef>
              <a:buFont typeface="+mj-lt"/>
              <a:buAutoNum type="arabicParenR"/>
            </a:pPr>
            <a:r>
              <a:rPr lang="en-GB" sz="1800" dirty="0" smtClean="0"/>
              <a:t>Wave-driven </a:t>
            </a:r>
            <a:r>
              <a:rPr lang="en-GB" sz="1800" dirty="0"/>
              <a:t>reconnection in the Taylor </a:t>
            </a:r>
            <a:r>
              <a:rPr lang="en-GB" sz="1800" dirty="0" smtClean="0"/>
              <a:t>problem</a:t>
            </a:r>
            <a:endParaRPr lang="en-GB" sz="1800" dirty="0"/>
          </a:p>
          <a:p>
            <a:pPr marL="514350" indent="-514350">
              <a:spcBef>
                <a:spcPts val="0"/>
              </a:spcBef>
              <a:buFont typeface="+mj-lt"/>
              <a:buAutoNum type="arabicParenR"/>
            </a:pPr>
            <a:r>
              <a:rPr lang="en-GB" sz="1800" dirty="0" smtClean="0"/>
              <a:t>Two </a:t>
            </a:r>
            <a:r>
              <a:rPr lang="en-GB" sz="1800" dirty="0"/>
              <a:t>loop </a:t>
            </a:r>
            <a:r>
              <a:rPr lang="en-GB" sz="1800" dirty="0" smtClean="0"/>
              <a:t>coalescence</a:t>
            </a:r>
            <a:endParaRPr lang="en-GB" sz="1800" dirty="0"/>
          </a:p>
          <a:p>
            <a:pPr marL="514350" indent="-514350">
              <a:spcBef>
                <a:spcPts val="0"/>
              </a:spcBef>
              <a:buFont typeface="+mj-lt"/>
              <a:buAutoNum type="arabicParenR"/>
            </a:pPr>
            <a:r>
              <a:rPr lang="fr-FR" sz="1800" dirty="0" smtClean="0"/>
              <a:t>Equivalent </a:t>
            </a:r>
            <a:r>
              <a:rPr lang="fr-FR" sz="1800" dirty="0"/>
              <a:t>LCR </a:t>
            </a:r>
            <a:r>
              <a:rPr lang="fr-FR" sz="1800" dirty="0" smtClean="0"/>
              <a:t>contour</a:t>
            </a:r>
            <a:endParaRPr lang="fr-FR" sz="1800" dirty="0"/>
          </a:p>
          <a:p>
            <a:pPr marL="514350" indent="-514350">
              <a:spcBef>
                <a:spcPts val="0"/>
              </a:spcBef>
              <a:buFont typeface="+mj-lt"/>
              <a:buAutoNum type="arabicParenR"/>
            </a:pPr>
            <a:r>
              <a:rPr lang="en-GB" sz="1800" dirty="0" err="1" smtClean="0"/>
              <a:t>Autowave</a:t>
            </a:r>
            <a:r>
              <a:rPr lang="en-GB" sz="1800" dirty="0" smtClean="0"/>
              <a:t> </a:t>
            </a:r>
            <a:r>
              <a:rPr lang="en-GB" sz="1800" dirty="0"/>
              <a:t>processes in flares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pic>
        <p:nvPicPr>
          <p:cNvPr id="34819" name="Picture 3"/>
          <p:cNvPicPr>
            <a:picLocks noChangeAspect="1" noChangeArrowheads="1"/>
          </p:cNvPicPr>
          <p:nvPr/>
        </p:nvPicPr>
        <p:blipFill>
          <a:blip r:embed="rId2"/>
          <a:srcRect/>
          <a:stretch>
            <a:fillRect/>
          </a:stretch>
        </p:blipFill>
        <p:spPr bwMode="auto">
          <a:xfrm rot="5400000">
            <a:off x="2712522" y="573570"/>
            <a:ext cx="3500463" cy="8211192"/>
          </a:xfrm>
          <a:prstGeom prst="rect">
            <a:avLst/>
          </a:prstGeom>
          <a:noFill/>
          <a:ln w="9525">
            <a:noFill/>
            <a:miter lim="800000"/>
            <a:headEnd/>
            <a:tailEnd/>
          </a:ln>
          <a:effectLst/>
        </p:spPr>
      </p:pic>
      <p:sp>
        <p:nvSpPr>
          <p:cNvPr id="6" name="Right Arrow 5"/>
          <p:cNvSpPr/>
          <p:nvPr/>
        </p:nvSpPr>
        <p:spPr>
          <a:xfrm rot="17791009">
            <a:off x="2832953" y="5294246"/>
            <a:ext cx="1304074" cy="27286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842" name="Picture 2"/>
          <p:cNvPicPr>
            <a:picLocks noChangeAspect="1" noChangeArrowheads="1"/>
          </p:cNvPicPr>
          <p:nvPr/>
        </p:nvPicPr>
        <p:blipFill>
          <a:blip r:embed="rId3"/>
          <a:srcRect/>
          <a:stretch>
            <a:fillRect/>
          </a:stretch>
        </p:blipFill>
        <p:spPr bwMode="auto">
          <a:xfrm>
            <a:off x="142844" y="3571876"/>
            <a:ext cx="3143272" cy="3131924"/>
          </a:xfrm>
          <a:prstGeom prst="rect">
            <a:avLst/>
          </a:prstGeom>
          <a:noFill/>
          <a:ln w="25400">
            <a:solidFill>
              <a:srgbClr val="FF0000"/>
            </a:solidFill>
            <a:miter lim="800000"/>
            <a:headEnd/>
            <a:tailEnd/>
          </a:ln>
          <a:effectLst/>
        </p:spPr>
      </p:pic>
      <p:sp>
        <p:nvSpPr>
          <p:cNvPr id="8" name="Content Placeholder 2"/>
          <p:cNvSpPr>
            <a:spLocks noGrp="1"/>
          </p:cNvSpPr>
          <p:nvPr>
            <p:ph idx="1"/>
          </p:nvPr>
        </p:nvSpPr>
        <p:spPr>
          <a:xfrm>
            <a:off x="457200" y="928670"/>
            <a:ext cx="8329642" cy="1928827"/>
          </a:xfrm>
        </p:spPr>
        <p:txBody>
          <a:bodyPr>
            <a:normAutofit lnSpcReduction="10000"/>
          </a:bodyPr>
          <a:lstStyle/>
          <a:p>
            <a:pPr>
              <a:spcBef>
                <a:spcPts val="0"/>
              </a:spcBef>
            </a:pPr>
            <a:r>
              <a:rPr lang="en-GB" sz="1800" dirty="0" smtClean="0"/>
              <a:t>It is understood that a CS with a high (&gt; 10</a:t>
            </a:r>
            <a:r>
              <a:rPr lang="en-GB" sz="1800" baseline="30000" dirty="0" smtClean="0"/>
              <a:t>4</a:t>
            </a:r>
            <a:r>
              <a:rPr lang="en-GB" sz="1800" dirty="0" smtClean="0"/>
              <a:t>) Lundquist number is subject to fragmentation (Shibata and </a:t>
            </a:r>
            <a:r>
              <a:rPr lang="en-GB" sz="1800" dirty="0" err="1" smtClean="0"/>
              <a:t>Takasao</a:t>
            </a:r>
            <a:r>
              <a:rPr lang="en-GB" sz="1800" dirty="0" smtClean="0"/>
              <a:t> 2016). This instability is called the </a:t>
            </a:r>
            <a:r>
              <a:rPr lang="en-GB" sz="1800" dirty="0" err="1" smtClean="0"/>
              <a:t>plasmoid</a:t>
            </a:r>
            <a:r>
              <a:rPr lang="en-GB" sz="1800" dirty="0" smtClean="0"/>
              <a:t> instability and leads to the formation of </a:t>
            </a:r>
            <a:r>
              <a:rPr lang="en-GB" sz="1800" dirty="0" err="1" smtClean="0"/>
              <a:t>plasmoids</a:t>
            </a:r>
            <a:r>
              <a:rPr lang="en-GB" sz="1800" dirty="0" smtClean="0"/>
              <a:t> (magnetically-confined plasma).</a:t>
            </a:r>
          </a:p>
          <a:p>
            <a:pPr>
              <a:spcBef>
                <a:spcPts val="0"/>
              </a:spcBef>
            </a:pPr>
            <a:endParaRPr lang="en-GB" sz="1800" dirty="0" smtClean="0"/>
          </a:p>
          <a:p>
            <a:pPr>
              <a:spcBef>
                <a:spcPts val="0"/>
              </a:spcBef>
            </a:pPr>
            <a:r>
              <a:rPr lang="en-GB" sz="1800" dirty="0" smtClean="0">
                <a:solidFill>
                  <a:schemeClr val="bg1"/>
                </a:solidFill>
              </a:rPr>
              <a:t>Plasmoids will contain electric current in the same direction as each other - therefore an attracting Lorentz force will operate between them (which will lead to coalescence of </a:t>
            </a:r>
            <a:r>
              <a:rPr lang="en-GB" sz="1800" dirty="0" err="1" smtClean="0">
                <a:solidFill>
                  <a:schemeClr val="bg1"/>
                </a:solidFill>
              </a:rPr>
              <a:t>plasmoids</a:t>
            </a:r>
            <a:r>
              <a:rPr lang="en-GB" sz="1800" dirty="0" smtClean="0">
                <a:solidFill>
                  <a:schemeClr val="bg1"/>
                </a:solidFill>
              </a:rPr>
              <a:t> - known as the coalescence instability).</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sp>
        <p:nvSpPr>
          <p:cNvPr id="3" name="Content Placeholder 2"/>
          <p:cNvSpPr>
            <a:spLocks noGrp="1"/>
          </p:cNvSpPr>
          <p:nvPr>
            <p:ph idx="1"/>
          </p:nvPr>
        </p:nvSpPr>
        <p:spPr>
          <a:xfrm>
            <a:off x="457200" y="928670"/>
            <a:ext cx="8329642" cy="1928827"/>
          </a:xfrm>
        </p:spPr>
        <p:txBody>
          <a:bodyPr>
            <a:normAutofit lnSpcReduction="10000"/>
          </a:bodyPr>
          <a:lstStyle/>
          <a:p>
            <a:pPr>
              <a:spcBef>
                <a:spcPts val="0"/>
              </a:spcBef>
            </a:pPr>
            <a:r>
              <a:rPr lang="en-GB" sz="1800" dirty="0" smtClean="0"/>
              <a:t>It is understood that a CS with a high (&gt; 10</a:t>
            </a:r>
            <a:r>
              <a:rPr lang="en-GB" sz="1800" baseline="30000" dirty="0" smtClean="0"/>
              <a:t>4</a:t>
            </a:r>
            <a:r>
              <a:rPr lang="en-GB" sz="1800" dirty="0" smtClean="0"/>
              <a:t>) Lundquist number is subject to fragmentation (Shibata and </a:t>
            </a:r>
            <a:r>
              <a:rPr lang="en-GB" sz="1800" dirty="0" err="1" smtClean="0"/>
              <a:t>Takasao</a:t>
            </a:r>
            <a:r>
              <a:rPr lang="en-GB" sz="1800" dirty="0" smtClean="0"/>
              <a:t> 2016). This instability is called the </a:t>
            </a:r>
            <a:r>
              <a:rPr lang="en-GB" sz="1800" dirty="0" err="1" smtClean="0"/>
              <a:t>plasmoid</a:t>
            </a:r>
            <a:r>
              <a:rPr lang="en-GB" sz="1800" dirty="0" smtClean="0"/>
              <a:t> instability and leads to the formation of </a:t>
            </a:r>
            <a:r>
              <a:rPr lang="en-GB" sz="1800" dirty="0" err="1" smtClean="0"/>
              <a:t>plasmoids</a:t>
            </a:r>
            <a:r>
              <a:rPr lang="en-GB" sz="1800" dirty="0" smtClean="0"/>
              <a:t> (magnetically-confined plasma).</a:t>
            </a:r>
          </a:p>
          <a:p>
            <a:pPr>
              <a:spcBef>
                <a:spcPts val="0"/>
              </a:spcBef>
            </a:pPr>
            <a:endParaRPr lang="en-GB" sz="1800" dirty="0" smtClean="0"/>
          </a:p>
          <a:p>
            <a:pPr>
              <a:spcBef>
                <a:spcPts val="0"/>
              </a:spcBef>
            </a:pPr>
            <a:r>
              <a:rPr lang="en-GB" sz="1800" dirty="0" smtClean="0"/>
              <a:t>Plasmoids will contain electric current in the same direction as each other - therefore an attracting Lorentz force will operate between them (which will lead to coalescence of </a:t>
            </a:r>
            <a:r>
              <a:rPr lang="en-GB" sz="1800" dirty="0" err="1" smtClean="0"/>
              <a:t>plasmoids</a:t>
            </a:r>
            <a:r>
              <a:rPr lang="en-GB" sz="1800" dirty="0" smtClean="0"/>
              <a:t> - known as the coalescence instability).</a:t>
            </a:r>
            <a:endParaRPr lang="en-GB" sz="1800" dirty="0"/>
          </a:p>
        </p:txBody>
      </p:sp>
      <p:pic>
        <p:nvPicPr>
          <p:cNvPr id="34819" name="Picture 3"/>
          <p:cNvPicPr>
            <a:picLocks noChangeAspect="1" noChangeArrowheads="1"/>
          </p:cNvPicPr>
          <p:nvPr/>
        </p:nvPicPr>
        <p:blipFill>
          <a:blip r:embed="rId2"/>
          <a:srcRect/>
          <a:stretch>
            <a:fillRect/>
          </a:stretch>
        </p:blipFill>
        <p:spPr bwMode="auto">
          <a:xfrm rot="5400000">
            <a:off x="2712522" y="573570"/>
            <a:ext cx="3500463" cy="8211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428596" y="714356"/>
            <a:ext cx="8086725" cy="2895600"/>
          </a:xfrm>
          <a:prstGeom prst="rect">
            <a:avLst/>
          </a:prstGeom>
          <a:noFill/>
          <a:ln w="9525">
            <a:noFill/>
            <a:miter lim="800000"/>
            <a:headEnd/>
            <a:tailEnd/>
          </a:ln>
          <a:effectLst/>
        </p:spPr>
      </p:pic>
      <p:sp>
        <p:nvSpPr>
          <p:cNvPr id="3" name="Content Placeholder 2"/>
          <p:cNvSpPr>
            <a:spLocks noGrp="1"/>
          </p:cNvSpPr>
          <p:nvPr>
            <p:ph idx="1"/>
          </p:nvPr>
        </p:nvSpPr>
        <p:spPr>
          <a:xfrm>
            <a:off x="142844" y="2786058"/>
            <a:ext cx="8786874" cy="2982915"/>
          </a:xfrm>
          <a:solidFill>
            <a:schemeClr val="bg1"/>
          </a:solidFill>
        </p:spPr>
        <p:txBody>
          <a:bodyPr>
            <a:noAutofit/>
          </a:bodyPr>
          <a:lstStyle/>
          <a:p>
            <a:pPr>
              <a:spcBef>
                <a:spcPts val="0"/>
              </a:spcBef>
            </a:pPr>
            <a:r>
              <a:rPr lang="en-GB" sz="1800" dirty="0" smtClean="0"/>
              <a:t>When the coalescence starts, a strong acceleration of ions by the Lorentz force takes place.</a:t>
            </a:r>
          </a:p>
          <a:p>
            <a:pPr>
              <a:spcBef>
                <a:spcPts val="0"/>
              </a:spcBef>
            </a:pPr>
            <a:r>
              <a:rPr lang="en-GB" sz="1800" dirty="0" smtClean="0">
                <a:solidFill>
                  <a:schemeClr val="bg1"/>
                </a:solidFill>
              </a:rPr>
              <a:t>At </a:t>
            </a:r>
            <a:r>
              <a:rPr lang="en-GB" sz="1800" i="1" dirty="0" smtClean="0">
                <a:solidFill>
                  <a:schemeClr val="bg1"/>
                </a:solidFill>
              </a:rPr>
              <a:t>t = t</a:t>
            </a:r>
            <a:r>
              <a:rPr lang="en-GB" sz="1800" i="1" baseline="-25000" dirty="0" smtClean="0">
                <a:solidFill>
                  <a:schemeClr val="bg1"/>
                </a:solidFill>
              </a:rPr>
              <a:t>1</a:t>
            </a:r>
            <a:r>
              <a:rPr lang="en-GB" sz="1800" dirty="0" smtClean="0">
                <a:solidFill>
                  <a:schemeClr val="bg1"/>
                </a:solidFill>
              </a:rPr>
              <a:t>, the acceleration reaches a maximum, leading to a strong compression at the far sides of the two plasma blobs. This compression causes the first temperature peak. In addition, the difference in inertia between ions and electrons results in charge separation at the compressed regions. The charge separation generates the electrostatic field </a:t>
            </a:r>
            <a:r>
              <a:rPr lang="en-GB" sz="1800" b="1" dirty="0" smtClean="0">
                <a:solidFill>
                  <a:schemeClr val="bg1"/>
                </a:solidFill>
              </a:rPr>
              <a:t>E</a:t>
            </a:r>
            <a:r>
              <a:rPr lang="en-GB" sz="1800" dirty="0" smtClean="0">
                <a:solidFill>
                  <a:schemeClr val="bg1"/>
                </a:solidFill>
              </a:rPr>
              <a:t>. The </a:t>
            </a:r>
            <a:r>
              <a:rPr lang="en-GB" sz="1800" b="1" dirty="0" smtClean="0">
                <a:solidFill>
                  <a:schemeClr val="bg1"/>
                </a:solidFill>
              </a:rPr>
              <a:t>E</a:t>
            </a:r>
            <a:r>
              <a:rPr lang="en-GB" sz="1800" dirty="0" smtClean="0">
                <a:solidFill>
                  <a:schemeClr val="bg1"/>
                </a:solidFill>
              </a:rPr>
              <a:t> × </a:t>
            </a:r>
            <a:r>
              <a:rPr lang="en-GB" sz="1800" b="1" dirty="0" smtClean="0">
                <a:solidFill>
                  <a:schemeClr val="bg1"/>
                </a:solidFill>
              </a:rPr>
              <a:t>B</a:t>
            </a:r>
            <a:r>
              <a:rPr lang="en-GB" sz="1800" dirty="0" smtClean="0">
                <a:solidFill>
                  <a:schemeClr val="bg1"/>
                </a:solidFill>
              </a:rPr>
              <a:t> force accelerates high-energy particles in the </a:t>
            </a:r>
            <a:r>
              <a:rPr lang="en-GB" sz="1800" i="1" dirty="0" smtClean="0">
                <a:solidFill>
                  <a:schemeClr val="bg1"/>
                </a:solidFill>
              </a:rPr>
              <a:t>z</a:t>
            </a:r>
            <a:r>
              <a:rPr lang="en-GB" sz="1800" dirty="0" smtClean="0">
                <a:solidFill>
                  <a:schemeClr val="bg1"/>
                </a:solidFill>
              </a:rPr>
              <a:t>-direction.</a:t>
            </a:r>
          </a:p>
          <a:p>
            <a:pPr>
              <a:spcBef>
                <a:spcPts val="0"/>
              </a:spcBef>
            </a:pPr>
            <a:r>
              <a:rPr lang="en-GB" sz="1800" dirty="0" smtClean="0">
                <a:solidFill>
                  <a:schemeClr val="bg1"/>
                </a:solidFill>
              </a:rPr>
              <a:t>At time </a:t>
            </a:r>
            <a:r>
              <a:rPr lang="en-GB" sz="1800" i="1" dirty="0" smtClean="0">
                <a:solidFill>
                  <a:schemeClr val="bg1"/>
                </a:solidFill>
              </a:rPr>
              <a:t>t = t</a:t>
            </a:r>
            <a:r>
              <a:rPr lang="en-GB" sz="1800" i="1" baseline="-25000" dirty="0" smtClean="0">
                <a:solidFill>
                  <a:schemeClr val="bg1"/>
                </a:solidFill>
              </a:rPr>
              <a:t>2</a:t>
            </a:r>
            <a:r>
              <a:rPr lang="en-GB" sz="1800" dirty="0" smtClean="0">
                <a:solidFill>
                  <a:schemeClr val="bg1"/>
                </a:solidFill>
              </a:rPr>
              <a:t> when two plasma blobs totally merge, the electric field (</a:t>
            </a:r>
            <a:r>
              <a:rPr lang="en-GB" sz="1800" b="1" dirty="0" smtClean="0">
                <a:solidFill>
                  <a:schemeClr val="bg1"/>
                </a:solidFill>
              </a:rPr>
              <a:t>v</a:t>
            </a:r>
            <a:r>
              <a:rPr lang="en-GB" sz="1800" dirty="0" smtClean="0">
                <a:solidFill>
                  <a:schemeClr val="bg1"/>
                </a:solidFill>
              </a:rPr>
              <a:t> × </a:t>
            </a:r>
            <a:r>
              <a:rPr lang="en-GB" sz="1800" b="1" dirty="0" smtClean="0">
                <a:solidFill>
                  <a:schemeClr val="bg1"/>
                </a:solidFill>
              </a:rPr>
              <a:t>B</a:t>
            </a:r>
            <a:r>
              <a:rPr lang="en-GB" sz="1800" dirty="0" smtClean="0">
                <a:solidFill>
                  <a:schemeClr val="bg1"/>
                </a:solidFill>
              </a:rPr>
              <a:t>) vanishes. The direction of the acceleration of electrons and ions along the z-direction is reversed at this moment. </a:t>
            </a:r>
          </a:p>
          <a:p>
            <a:pPr>
              <a:spcBef>
                <a:spcPts val="0"/>
              </a:spcBef>
            </a:pPr>
            <a:r>
              <a:rPr lang="en-GB" sz="1800" dirty="0" smtClean="0">
                <a:solidFill>
                  <a:schemeClr val="bg1"/>
                </a:solidFill>
              </a:rPr>
              <a:t>At time </a:t>
            </a:r>
            <a:r>
              <a:rPr lang="en-GB" sz="1800" i="1" dirty="0" smtClean="0">
                <a:solidFill>
                  <a:schemeClr val="bg1"/>
                </a:solidFill>
              </a:rPr>
              <a:t>t = t</a:t>
            </a:r>
            <a:r>
              <a:rPr lang="en-GB" sz="1800" i="1" baseline="-25000" dirty="0" smtClean="0">
                <a:solidFill>
                  <a:schemeClr val="bg1"/>
                </a:solidFill>
              </a:rPr>
              <a:t>3</a:t>
            </a:r>
            <a:r>
              <a:rPr lang="en-GB" sz="1800" dirty="0" smtClean="0">
                <a:solidFill>
                  <a:schemeClr val="bg1"/>
                </a:solidFill>
              </a:rPr>
              <a:t>, the overshooting plasma blob motions result in the generation of the reverse electrostatic field. The temperature again reaches a maximum.</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428596" y="714356"/>
            <a:ext cx="8086725" cy="2895600"/>
          </a:xfrm>
          <a:prstGeom prst="rect">
            <a:avLst/>
          </a:prstGeom>
          <a:noFill/>
          <a:ln w="9525">
            <a:noFill/>
            <a:miter lim="800000"/>
            <a:headEnd/>
            <a:tailEnd/>
          </a:ln>
          <a:effectLst/>
        </p:spPr>
      </p:pic>
      <p:sp>
        <p:nvSpPr>
          <p:cNvPr id="3" name="Content Placeholder 2"/>
          <p:cNvSpPr>
            <a:spLocks noGrp="1"/>
          </p:cNvSpPr>
          <p:nvPr>
            <p:ph idx="1"/>
          </p:nvPr>
        </p:nvSpPr>
        <p:spPr>
          <a:xfrm>
            <a:off x="142844" y="2786058"/>
            <a:ext cx="8786874" cy="2982915"/>
          </a:xfrm>
          <a:solidFill>
            <a:schemeClr val="bg1"/>
          </a:solidFill>
        </p:spPr>
        <p:txBody>
          <a:bodyPr>
            <a:noAutofit/>
          </a:bodyPr>
          <a:lstStyle/>
          <a:p>
            <a:pPr>
              <a:spcBef>
                <a:spcPts val="0"/>
              </a:spcBef>
            </a:pPr>
            <a:r>
              <a:rPr lang="en-GB" sz="1800" dirty="0" smtClean="0"/>
              <a:t>When the coalescence starts, a strong acceleration of ions by the Lorentz force takes place.</a:t>
            </a:r>
          </a:p>
          <a:p>
            <a:pPr>
              <a:spcBef>
                <a:spcPts val="0"/>
              </a:spcBef>
            </a:pPr>
            <a:r>
              <a:rPr lang="en-GB" sz="1800" dirty="0" smtClean="0"/>
              <a:t>At </a:t>
            </a:r>
            <a:r>
              <a:rPr lang="en-GB" sz="1800" i="1" dirty="0" smtClean="0"/>
              <a:t>t = t</a:t>
            </a:r>
            <a:r>
              <a:rPr lang="en-GB" sz="1800" i="1" baseline="-25000" dirty="0" smtClean="0"/>
              <a:t>1</a:t>
            </a:r>
            <a:r>
              <a:rPr lang="en-GB" sz="1800" dirty="0" smtClean="0"/>
              <a:t>, the acceleration reaches a maximum, leading to a strong compression at the far sides of the two plasma blobs. This compression causes the first temperature peak. In addition, the difference in inertia between ions and electrons results in charge separation at the compressed regions. The charge separation generates the electrostatic field </a:t>
            </a:r>
            <a:r>
              <a:rPr lang="en-GB" sz="1800" b="1" dirty="0" smtClean="0"/>
              <a:t>E</a:t>
            </a:r>
            <a:r>
              <a:rPr lang="en-GB" sz="1800" dirty="0" smtClean="0"/>
              <a:t>. The </a:t>
            </a:r>
            <a:r>
              <a:rPr lang="en-GB" sz="1800" b="1" dirty="0" smtClean="0"/>
              <a:t>E</a:t>
            </a:r>
            <a:r>
              <a:rPr lang="en-GB" sz="1800" dirty="0" smtClean="0"/>
              <a:t> × </a:t>
            </a:r>
            <a:r>
              <a:rPr lang="en-GB" sz="1800" b="1" dirty="0" smtClean="0"/>
              <a:t>B</a:t>
            </a:r>
            <a:r>
              <a:rPr lang="en-GB" sz="1800" dirty="0" smtClean="0"/>
              <a:t> force accelerates high-energy particles in the </a:t>
            </a:r>
            <a:r>
              <a:rPr lang="en-GB" sz="1800" i="1" dirty="0" smtClean="0"/>
              <a:t>z</a:t>
            </a:r>
            <a:r>
              <a:rPr lang="en-GB" sz="1800" dirty="0" smtClean="0"/>
              <a:t>-direction.</a:t>
            </a:r>
          </a:p>
          <a:p>
            <a:pPr>
              <a:spcBef>
                <a:spcPts val="0"/>
              </a:spcBef>
            </a:pPr>
            <a:r>
              <a:rPr lang="en-GB" sz="1800" dirty="0" smtClean="0">
                <a:solidFill>
                  <a:schemeClr val="bg1"/>
                </a:solidFill>
              </a:rPr>
              <a:t>At time </a:t>
            </a:r>
            <a:r>
              <a:rPr lang="en-GB" sz="1800" i="1" dirty="0" smtClean="0">
                <a:solidFill>
                  <a:schemeClr val="bg1"/>
                </a:solidFill>
              </a:rPr>
              <a:t>t = t</a:t>
            </a:r>
            <a:r>
              <a:rPr lang="en-GB" sz="1800" i="1" baseline="-25000" dirty="0" smtClean="0">
                <a:solidFill>
                  <a:schemeClr val="bg1"/>
                </a:solidFill>
              </a:rPr>
              <a:t>2</a:t>
            </a:r>
            <a:r>
              <a:rPr lang="en-GB" sz="1800" dirty="0" smtClean="0">
                <a:solidFill>
                  <a:schemeClr val="bg1"/>
                </a:solidFill>
              </a:rPr>
              <a:t> when two plasma blobs totally merge, the electric field (</a:t>
            </a:r>
            <a:r>
              <a:rPr lang="en-GB" sz="1800" b="1" dirty="0" smtClean="0">
                <a:solidFill>
                  <a:schemeClr val="bg1"/>
                </a:solidFill>
              </a:rPr>
              <a:t>v</a:t>
            </a:r>
            <a:r>
              <a:rPr lang="en-GB" sz="1800" dirty="0" smtClean="0">
                <a:solidFill>
                  <a:schemeClr val="bg1"/>
                </a:solidFill>
              </a:rPr>
              <a:t> × </a:t>
            </a:r>
            <a:r>
              <a:rPr lang="en-GB" sz="1800" b="1" dirty="0" smtClean="0">
                <a:solidFill>
                  <a:schemeClr val="bg1"/>
                </a:solidFill>
              </a:rPr>
              <a:t>B</a:t>
            </a:r>
            <a:r>
              <a:rPr lang="en-GB" sz="1800" dirty="0" smtClean="0">
                <a:solidFill>
                  <a:schemeClr val="bg1"/>
                </a:solidFill>
              </a:rPr>
              <a:t>) vanishes. The direction of the acceleration of electrons and ions along the z-direction is reversed at this moment. </a:t>
            </a:r>
          </a:p>
          <a:p>
            <a:pPr>
              <a:spcBef>
                <a:spcPts val="0"/>
              </a:spcBef>
            </a:pPr>
            <a:r>
              <a:rPr lang="en-GB" sz="1800" dirty="0" smtClean="0">
                <a:solidFill>
                  <a:schemeClr val="bg1"/>
                </a:solidFill>
              </a:rPr>
              <a:t>At time </a:t>
            </a:r>
            <a:r>
              <a:rPr lang="en-GB" sz="1800" i="1" dirty="0" smtClean="0">
                <a:solidFill>
                  <a:schemeClr val="bg1"/>
                </a:solidFill>
              </a:rPr>
              <a:t>t = t</a:t>
            </a:r>
            <a:r>
              <a:rPr lang="en-GB" sz="1800" i="1" baseline="-25000" dirty="0" smtClean="0">
                <a:solidFill>
                  <a:schemeClr val="bg1"/>
                </a:solidFill>
              </a:rPr>
              <a:t>3</a:t>
            </a:r>
            <a:r>
              <a:rPr lang="en-GB" sz="1800" dirty="0" smtClean="0">
                <a:solidFill>
                  <a:schemeClr val="bg1"/>
                </a:solidFill>
              </a:rPr>
              <a:t>, the overshooting plasma blob motions result in the generation of the reverse electrostatic field. The temperature again reaches a maximum.</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428596" y="714356"/>
            <a:ext cx="8086725" cy="2895600"/>
          </a:xfrm>
          <a:prstGeom prst="rect">
            <a:avLst/>
          </a:prstGeom>
          <a:noFill/>
          <a:ln w="9525">
            <a:noFill/>
            <a:miter lim="800000"/>
            <a:headEnd/>
            <a:tailEnd/>
          </a:ln>
          <a:effectLst/>
        </p:spPr>
      </p:pic>
      <p:sp>
        <p:nvSpPr>
          <p:cNvPr id="3" name="Content Placeholder 2"/>
          <p:cNvSpPr>
            <a:spLocks noGrp="1"/>
          </p:cNvSpPr>
          <p:nvPr>
            <p:ph idx="1"/>
          </p:nvPr>
        </p:nvSpPr>
        <p:spPr>
          <a:xfrm>
            <a:off x="142844" y="2786058"/>
            <a:ext cx="8786874" cy="2982915"/>
          </a:xfrm>
          <a:solidFill>
            <a:schemeClr val="bg1"/>
          </a:solidFill>
        </p:spPr>
        <p:txBody>
          <a:bodyPr>
            <a:noAutofit/>
          </a:bodyPr>
          <a:lstStyle/>
          <a:p>
            <a:pPr>
              <a:spcBef>
                <a:spcPts val="0"/>
              </a:spcBef>
            </a:pPr>
            <a:r>
              <a:rPr lang="en-GB" sz="1800" dirty="0" smtClean="0"/>
              <a:t>When the coalescence starts, a strong acceleration of ions by the Lorentz force takes place.</a:t>
            </a:r>
          </a:p>
          <a:p>
            <a:pPr>
              <a:spcBef>
                <a:spcPts val="0"/>
              </a:spcBef>
            </a:pPr>
            <a:r>
              <a:rPr lang="en-GB" sz="1800" dirty="0" smtClean="0"/>
              <a:t>At </a:t>
            </a:r>
            <a:r>
              <a:rPr lang="en-GB" sz="1800" i="1" dirty="0" smtClean="0"/>
              <a:t>t = t</a:t>
            </a:r>
            <a:r>
              <a:rPr lang="en-GB" sz="1800" i="1" baseline="-25000" dirty="0" smtClean="0"/>
              <a:t>1</a:t>
            </a:r>
            <a:r>
              <a:rPr lang="en-GB" sz="1800" dirty="0" smtClean="0"/>
              <a:t>, the acceleration reaches a maximum, leading to a strong compression at the far sides of the two plasma blobs. This compression causes the first temperature peak. In addition, the difference in inertia between ions and electrons results in charge separation at the compressed regions. The charge separation generates the electrostatic field </a:t>
            </a:r>
            <a:r>
              <a:rPr lang="en-GB" sz="1800" b="1" dirty="0" smtClean="0"/>
              <a:t>E</a:t>
            </a:r>
            <a:r>
              <a:rPr lang="en-GB" sz="1800" dirty="0" smtClean="0"/>
              <a:t>. The </a:t>
            </a:r>
            <a:r>
              <a:rPr lang="en-GB" sz="1800" b="1" dirty="0" smtClean="0"/>
              <a:t>E</a:t>
            </a:r>
            <a:r>
              <a:rPr lang="en-GB" sz="1800" dirty="0" smtClean="0"/>
              <a:t> × </a:t>
            </a:r>
            <a:r>
              <a:rPr lang="en-GB" sz="1800" b="1" dirty="0" smtClean="0"/>
              <a:t>B</a:t>
            </a:r>
            <a:r>
              <a:rPr lang="en-GB" sz="1800" dirty="0" smtClean="0"/>
              <a:t> force accelerates high-energy particles in the </a:t>
            </a:r>
            <a:r>
              <a:rPr lang="en-GB" sz="1800" i="1" dirty="0" smtClean="0"/>
              <a:t>z</a:t>
            </a:r>
            <a:r>
              <a:rPr lang="en-GB" sz="1800" dirty="0" smtClean="0"/>
              <a:t>-direction.</a:t>
            </a:r>
          </a:p>
          <a:p>
            <a:pPr>
              <a:spcBef>
                <a:spcPts val="0"/>
              </a:spcBef>
            </a:pPr>
            <a:r>
              <a:rPr lang="en-GB" sz="1800" dirty="0" smtClean="0"/>
              <a:t>At time </a:t>
            </a:r>
            <a:r>
              <a:rPr lang="en-GB" sz="1800" i="1" dirty="0" smtClean="0"/>
              <a:t>t = t</a:t>
            </a:r>
            <a:r>
              <a:rPr lang="en-GB" sz="1800" i="1" baseline="-25000" dirty="0" smtClean="0"/>
              <a:t>2</a:t>
            </a:r>
            <a:r>
              <a:rPr lang="en-GB" sz="1800" dirty="0" smtClean="0"/>
              <a:t> when two plasma blobs totally merge, the electric field (</a:t>
            </a:r>
            <a:r>
              <a:rPr lang="en-GB" sz="1800" b="1" dirty="0" smtClean="0"/>
              <a:t>v</a:t>
            </a:r>
            <a:r>
              <a:rPr lang="en-GB" sz="1800" dirty="0" smtClean="0"/>
              <a:t> × </a:t>
            </a:r>
            <a:r>
              <a:rPr lang="en-GB" sz="1800" b="1" dirty="0" smtClean="0"/>
              <a:t>B</a:t>
            </a:r>
            <a:r>
              <a:rPr lang="en-GB" sz="1800" dirty="0" smtClean="0"/>
              <a:t>) vanishes. The direction of the acceleration of electrons and ions along the z-direction is reversed at this moment. </a:t>
            </a:r>
          </a:p>
          <a:p>
            <a:pPr>
              <a:spcBef>
                <a:spcPts val="0"/>
              </a:spcBef>
            </a:pPr>
            <a:r>
              <a:rPr lang="en-GB" sz="1800" dirty="0" smtClean="0">
                <a:solidFill>
                  <a:schemeClr val="bg1"/>
                </a:solidFill>
              </a:rPr>
              <a:t>At time </a:t>
            </a:r>
            <a:r>
              <a:rPr lang="en-GB" sz="1800" i="1" dirty="0" smtClean="0">
                <a:solidFill>
                  <a:schemeClr val="bg1"/>
                </a:solidFill>
              </a:rPr>
              <a:t>t = t</a:t>
            </a:r>
            <a:r>
              <a:rPr lang="en-GB" sz="1800" i="1" baseline="-25000" dirty="0" smtClean="0">
                <a:solidFill>
                  <a:schemeClr val="bg1"/>
                </a:solidFill>
              </a:rPr>
              <a:t>3</a:t>
            </a:r>
            <a:r>
              <a:rPr lang="en-GB" sz="1800" dirty="0" smtClean="0">
                <a:solidFill>
                  <a:schemeClr val="bg1"/>
                </a:solidFill>
              </a:rPr>
              <a:t>, the overshooting plasma blob motions result in the generation of the reverse electrostatic field. The temperature again reaches a maximum.</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428596" y="714356"/>
            <a:ext cx="8086725" cy="2895600"/>
          </a:xfrm>
          <a:prstGeom prst="rect">
            <a:avLst/>
          </a:prstGeom>
          <a:noFill/>
          <a:ln w="9525">
            <a:noFill/>
            <a:miter lim="800000"/>
            <a:headEnd/>
            <a:tailEnd/>
          </a:ln>
          <a:effectLst/>
        </p:spPr>
      </p:pic>
      <p:sp>
        <p:nvSpPr>
          <p:cNvPr id="3" name="Content Placeholder 2"/>
          <p:cNvSpPr>
            <a:spLocks noGrp="1"/>
          </p:cNvSpPr>
          <p:nvPr>
            <p:ph idx="1"/>
          </p:nvPr>
        </p:nvSpPr>
        <p:spPr>
          <a:xfrm>
            <a:off x="142844" y="2786058"/>
            <a:ext cx="8786874" cy="2982915"/>
          </a:xfrm>
          <a:solidFill>
            <a:schemeClr val="bg1"/>
          </a:solidFill>
        </p:spPr>
        <p:txBody>
          <a:bodyPr>
            <a:noAutofit/>
          </a:bodyPr>
          <a:lstStyle/>
          <a:p>
            <a:pPr>
              <a:spcBef>
                <a:spcPts val="0"/>
              </a:spcBef>
            </a:pPr>
            <a:r>
              <a:rPr lang="en-GB" sz="1800" dirty="0" smtClean="0"/>
              <a:t>When the coalescence starts, a strong acceleration of ions by the Lorentz force takes place.</a:t>
            </a:r>
          </a:p>
          <a:p>
            <a:pPr>
              <a:spcBef>
                <a:spcPts val="0"/>
              </a:spcBef>
            </a:pPr>
            <a:r>
              <a:rPr lang="en-GB" sz="1800" dirty="0" smtClean="0"/>
              <a:t>At </a:t>
            </a:r>
            <a:r>
              <a:rPr lang="en-GB" sz="1800" i="1" dirty="0" smtClean="0"/>
              <a:t>t = t</a:t>
            </a:r>
            <a:r>
              <a:rPr lang="en-GB" sz="1800" i="1" baseline="-25000" dirty="0" smtClean="0"/>
              <a:t>1</a:t>
            </a:r>
            <a:r>
              <a:rPr lang="en-GB" sz="1800" dirty="0" smtClean="0"/>
              <a:t>, the acceleration reaches a maximum, leading to a strong compression at the far sides of the two plasma blobs. This compression causes the first temperature peak. In addition, the difference in inertia between ions and electrons results in charge separation at the compressed regions. The charge separation generates the electrostatic field </a:t>
            </a:r>
            <a:r>
              <a:rPr lang="en-GB" sz="1800" b="1" dirty="0" smtClean="0"/>
              <a:t>E</a:t>
            </a:r>
            <a:r>
              <a:rPr lang="en-GB" sz="1800" dirty="0" smtClean="0"/>
              <a:t>. The </a:t>
            </a:r>
            <a:r>
              <a:rPr lang="en-GB" sz="1800" b="1" dirty="0" smtClean="0"/>
              <a:t>E</a:t>
            </a:r>
            <a:r>
              <a:rPr lang="en-GB" sz="1800" dirty="0" smtClean="0"/>
              <a:t> × </a:t>
            </a:r>
            <a:r>
              <a:rPr lang="en-GB" sz="1800" b="1" dirty="0" smtClean="0"/>
              <a:t>B</a:t>
            </a:r>
            <a:r>
              <a:rPr lang="en-GB" sz="1800" dirty="0" smtClean="0"/>
              <a:t> force accelerates high-energy particles in the </a:t>
            </a:r>
            <a:r>
              <a:rPr lang="en-GB" sz="1800" i="1" dirty="0" smtClean="0"/>
              <a:t>z</a:t>
            </a:r>
            <a:r>
              <a:rPr lang="en-GB" sz="1800" dirty="0" smtClean="0"/>
              <a:t>-direction.</a:t>
            </a:r>
          </a:p>
          <a:p>
            <a:pPr>
              <a:spcBef>
                <a:spcPts val="0"/>
              </a:spcBef>
            </a:pPr>
            <a:r>
              <a:rPr lang="en-GB" sz="1800" dirty="0" smtClean="0"/>
              <a:t>At time </a:t>
            </a:r>
            <a:r>
              <a:rPr lang="en-GB" sz="1800" i="1" dirty="0" smtClean="0"/>
              <a:t>t = t</a:t>
            </a:r>
            <a:r>
              <a:rPr lang="en-GB" sz="1800" i="1" baseline="-25000" dirty="0" smtClean="0"/>
              <a:t>2</a:t>
            </a:r>
            <a:r>
              <a:rPr lang="en-GB" sz="1800" dirty="0" smtClean="0"/>
              <a:t> when two plasma blobs totally merge, the electric field (</a:t>
            </a:r>
            <a:r>
              <a:rPr lang="en-GB" sz="1800" b="1" dirty="0" smtClean="0"/>
              <a:t>v</a:t>
            </a:r>
            <a:r>
              <a:rPr lang="en-GB" sz="1800" dirty="0" smtClean="0"/>
              <a:t> × </a:t>
            </a:r>
            <a:r>
              <a:rPr lang="en-GB" sz="1800" b="1" dirty="0" smtClean="0"/>
              <a:t>B</a:t>
            </a:r>
            <a:r>
              <a:rPr lang="en-GB" sz="1800" dirty="0" smtClean="0"/>
              <a:t>) vanishes. The direction of the acceleration of electrons and ions along the z-direction is reversed at this moment. </a:t>
            </a:r>
          </a:p>
          <a:p>
            <a:pPr>
              <a:spcBef>
                <a:spcPts val="0"/>
              </a:spcBef>
            </a:pPr>
            <a:r>
              <a:rPr lang="en-GB" sz="1800" dirty="0" smtClean="0"/>
              <a:t>At time </a:t>
            </a:r>
            <a:r>
              <a:rPr lang="en-GB" sz="1800" i="1" dirty="0" smtClean="0"/>
              <a:t>t = t</a:t>
            </a:r>
            <a:r>
              <a:rPr lang="en-GB" sz="1800" i="1" baseline="-25000" dirty="0" smtClean="0"/>
              <a:t>3</a:t>
            </a:r>
            <a:r>
              <a:rPr lang="en-GB" sz="1800" dirty="0" smtClean="0"/>
              <a:t>, the overshooting plasma blob motions result in the generation of the reverse electrostatic field. The temperature again reaches a maximum.</a:t>
            </a:r>
            <a:endParaRPr lang="en-GB"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9) Two loop coalescence</a:t>
            </a:r>
            <a:endParaRPr lang="en-GB" sz="3000" dirty="0">
              <a:solidFill>
                <a:srgbClr val="FF0000"/>
              </a:solidFill>
            </a:endParaRPr>
          </a:p>
        </p:txBody>
      </p:sp>
      <p:sp>
        <p:nvSpPr>
          <p:cNvPr id="3" name="Content Placeholder 2"/>
          <p:cNvSpPr>
            <a:spLocks noGrp="1"/>
          </p:cNvSpPr>
          <p:nvPr>
            <p:ph idx="1"/>
          </p:nvPr>
        </p:nvSpPr>
        <p:spPr>
          <a:xfrm>
            <a:off x="71406" y="1303341"/>
            <a:ext cx="4429156" cy="5054617"/>
          </a:xfrm>
        </p:spPr>
        <p:txBody>
          <a:bodyPr>
            <a:normAutofit/>
          </a:bodyPr>
          <a:lstStyle/>
          <a:p>
            <a:r>
              <a:rPr lang="en-GB" sz="1800" dirty="0" smtClean="0"/>
              <a:t>Nonlinear simulations revealed that coalescing </a:t>
            </a:r>
            <a:r>
              <a:rPr lang="en-GB" sz="1800" dirty="0" err="1" smtClean="0"/>
              <a:t>plasmoids</a:t>
            </a:r>
            <a:r>
              <a:rPr lang="en-GB" sz="1800" dirty="0" smtClean="0"/>
              <a:t> show quasi-periodic oscillations in Electric field and other particle quantities.</a:t>
            </a:r>
          </a:p>
          <a:p>
            <a:pPr>
              <a:buNone/>
            </a:pPr>
            <a:r>
              <a:rPr lang="en-GB" sz="1800" dirty="0" smtClean="0"/>
              <a:t> </a:t>
            </a:r>
          </a:p>
          <a:p>
            <a:r>
              <a:rPr lang="en-GB" sz="1800" dirty="0" smtClean="0"/>
              <a:t>Since particle acceleration is expected during the coalescence, QPPs seen in emissions originated from non-thermal, high-energy particles could be caused by the oscillations associated with the </a:t>
            </a:r>
            <a:r>
              <a:rPr lang="en-GB" sz="1800" b="1" dirty="0" smtClean="0"/>
              <a:t>coalescence instability</a:t>
            </a:r>
            <a:r>
              <a:rPr lang="en-GB" sz="1800" dirty="0" smtClean="0"/>
              <a:t>.</a:t>
            </a:r>
            <a:endParaRPr lang="en-GB" sz="1800" dirty="0"/>
          </a:p>
        </p:txBody>
      </p:sp>
      <p:pic>
        <p:nvPicPr>
          <p:cNvPr id="4" name="Picture 2"/>
          <p:cNvPicPr>
            <a:picLocks noChangeAspect="1" noChangeArrowheads="1"/>
          </p:cNvPicPr>
          <p:nvPr/>
        </p:nvPicPr>
        <p:blipFill>
          <a:blip r:embed="rId2"/>
          <a:srcRect/>
          <a:stretch>
            <a:fillRect/>
          </a:stretch>
        </p:blipFill>
        <p:spPr bwMode="auto">
          <a:xfrm rot="21540000">
            <a:off x="4429720" y="1285289"/>
            <a:ext cx="4470749" cy="3390840"/>
          </a:xfrm>
          <a:prstGeom prst="rect">
            <a:avLst/>
          </a:prstGeom>
          <a:noFill/>
          <a:ln w="25400">
            <a:noFill/>
            <a:miter lim="800000"/>
            <a:headEnd/>
            <a:tailEnd/>
          </a:ln>
          <a:effectLst/>
        </p:spPr>
      </p:pic>
      <p:pic>
        <p:nvPicPr>
          <p:cNvPr id="38914" name="Picture 2"/>
          <p:cNvPicPr>
            <a:picLocks noChangeAspect="1" noChangeArrowheads="1"/>
          </p:cNvPicPr>
          <p:nvPr/>
        </p:nvPicPr>
        <p:blipFill>
          <a:blip r:embed="rId3"/>
          <a:srcRect/>
          <a:stretch>
            <a:fillRect/>
          </a:stretch>
        </p:blipFill>
        <p:spPr bwMode="auto">
          <a:xfrm>
            <a:off x="3571868" y="857232"/>
            <a:ext cx="5353050" cy="30480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a:srcRect/>
          <a:stretch>
            <a:fillRect/>
          </a:stretch>
        </p:blipFill>
        <p:spPr bwMode="auto">
          <a:xfrm>
            <a:off x="1000100" y="5214950"/>
            <a:ext cx="7258050" cy="962025"/>
          </a:xfrm>
          <a:prstGeom prst="rect">
            <a:avLst/>
          </a:prstGeom>
          <a:noFill/>
          <a:ln w="254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8" name="Content Placeholder 2"/>
          <p:cNvSpPr txBox="1">
            <a:spLocks/>
          </p:cNvSpPr>
          <p:nvPr/>
        </p:nvSpPr>
        <p:spPr>
          <a:xfrm>
            <a:off x="142844" y="857232"/>
            <a:ext cx="4714908" cy="30003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Equivalent LCR (Inductance-Capacitance-Resistance) contour was proposed by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Zaitsev</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et al. (1998). Model is based on the difference in the values of electrical conductivity in the coronal &amp; chromospheric parts of the flaring region.</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corona, parallel electrical conductivity is much higher than across the field, and </a:t>
            </a:r>
            <a:r>
              <a:rPr kumimoji="0" lang="en-GB" b="1" i="1" u="none" strike="noStrike" kern="1200" cap="none" spc="0" normalizeH="0" baseline="0" noProof="0" dirty="0" smtClean="0">
                <a:ln>
                  <a:noFill/>
                </a:ln>
                <a:solidFill>
                  <a:schemeClr val="tx1"/>
                </a:solidFill>
                <a:effectLst/>
                <a:uLnTx/>
                <a:uFillTx/>
                <a:latin typeface="+mn-lt"/>
                <a:ea typeface="+mn-ea"/>
                <a:cs typeface="+mn-cs"/>
              </a:rPr>
              <a:t>J </a:t>
            </a:r>
            <a:r>
              <a:rPr kumimoji="0" lang="en-GB" b="0" i="0" u="none" strike="noStrike" kern="1200" cap="none" spc="0" normalizeH="0" baseline="0" noProof="0" dirty="0" smtClean="0">
                <a:ln>
                  <a:noFill/>
                </a:ln>
                <a:solidFill>
                  <a:schemeClr val="tx1"/>
                </a:solidFill>
                <a:effectLst/>
                <a:uLnTx/>
                <a:uFillTx/>
                <a:latin typeface="+mn-lt"/>
                <a:ea typeface="+mn-ea"/>
                <a:cs typeface="+mn-cs"/>
              </a:rPr>
              <a:t>should go along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partly-ionised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photospheric</a:t>
            </a:r>
            <a:r>
              <a:rPr kumimoji="0" lang="en-GB" b="0" i="0" u="none" strike="noStrike" kern="1200" cap="none" spc="0" normalizeH="0" baseline="0" noProof="0" dirty="0" smtClean="0">
                <a:ln>
                  <a:noFill/>
                </a:ln>
                <a:solidFill>
                  <a:schemeClr val="tx1"/>
                </a:solidFill>
                <a:effectLst/>
                <a:uLnTx/>
                <a:uFillTx/>
                <a:latin typeface="+mn-lt"/>
                <a:ea typeface="+mn-ea"/>
                <a:cs typeface="+mn-cs"/>
              </a:rPr>
              <a:t> plasma, </a:t>
            </a:r>
            <a:r>
              <a:rPr kumimoji="0" lang="en-GB" b="1" i="1" u="none" strike="noStrike" kern="1200" cap="none" spc="0" normalizeH="0" baseline="0" noProof="0" dirty="0" smtClean="0">
                <a:ln>
                  <a:noFill/>
                </a:ln>
                <a:solidFill>
                  <a:schemeClr val="tx1"/>
                </a:solidFill>
                <a:effectLst/>
                <a:uLnTx/>
                <a:uFillTx/>
                <a:latin typeface="+mn-lt"/>
                <a:ea typeface="+mn-ea"/>
                <a:cs typeface="+mn-cs"/>
              </a:rPr>
              <a:t>J</a:t>
            </a:r>
            <a:r>
              <a:rPr kumimoji="0" lang="en-GB" b="0" i="0" u="none" strike="noStrike" kern="1200" cap="none" spc="0" normalizeH="0" baseline="0" noProof="0" dirty="0" smtClean="0">
                <a:ln>
                  <a:noFill/>
                </a:ln>
                <a:solidFill>
                  <a:schemeClr val="tx1"/>
                </a:solidFill>
                <a:effectLst/>
                <a:uLnTx/>
                <a:uFillTx/>
                <a:latin typeface="+mn-lt"/>
                <a:ea typeface="+mn-ea"/>
                <a:cs typeface="+mn-cs"/>
              </a:rPr>
              <a:t> could go across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bg1"/>
                </a:solidFill>
                <a:effectLst/>
                <a:uLnTx/>
                <a:uFillTx/>
                <a:latin typeface="+mn-lt"/>
                <a:ea typeface="+mn-ea"/>
                <a:cs typeface="+mn-cs"/>
              </a:rPr>
              <a:t>Hence there appears a closed electrical circuit formed in a coronal loop by a field-aligned current, which goes from one </a:t>
            </a:r>
            <a:r>
              <a:rPr kumimoji="0" lang="en-GB" sz="1800" b="0" i="0" u="none" strike="noStrike" kern="1200" cap="none" spc="0" normalizeH="0" baseline="0" noProof="0" dirty="0" err="1" smtClean="0">
                <a:ln>
                  <a:noFill/>
                </a:ln>
                <a:solidFill>
                  <a:schemeClr val="bg1"/>
                </a:solidFill>
                <a:effectLst/>
                <a:uLnTx/>
                <a:uFillTx/>
                <a:latin typeface="+mn-lt"/>
                <a:ea typeface="+mn-ea"/>
                <a:cs typeface="+mn-cs"/>
              </a:rPr>
              <a:t>footpoint</a:t>
            </a:r>
            <a:r>
              <a:rPr kumimoji="0" lang="en-GB" sz="1800" b="0" i="0" u="none" strike="noStrike" kern="1200" cap="none" spc="0" normalizeH="0" baseline="0" noProof="0" dirty="0" smtClean="0">
                <a:ln>
                  <a:noFill/>
                </a:ln>
                <a:solidFill>
                  <a:schemeClr val="bg1"/>
                </a:solidFill>
                <a:effectLst/>
                <a:uLnTx/>
                <a:uFillTx/>
                <a:latin typeface="+mn-lt"/>
                <a:ea typeface="+mn-ea"/>
                <a:cs typeface="+mn-cs"/>
              </a:rPr>
              <a:t> to the other, and the cross-field current between the </a:t>
            </a:r>
            <a:r>
              <a:rPr kumimoji="0" lang="en-GB" sz="1800" b="0" i="0" u="none" strike="noStrike" kern="1200" cap="none" spc="0" normalizeH="0" baseline="0" noProof="0" dirty="0" err="1" smtClean="0">
                <a:ln>
                  <a:noFill/>
                </a:ln>
                <a:solidFill>
                  <a:schemeClr val="bg1"/>
                </a:solidFill>
                <a:effectLst/>
                <a:uLnTx/>
                <a:uFillTx/>
                <a:latin typeface="+mn-lt"/>
                <a:ea typeface="+mn-ea"/>
                <a:cs typeface="+mn-cs"/>
              </a:rPr>
              <a:t>footpoints</a:t>
            </a:r>
            <a:r>
              <a:rPr kumimoji="0" lang="en-GB" sz="1800" b="0" i="0" u="none" strike="noStrike" kern="1200" cap="none" spc="0" normalizeH="0" baseline="0" noProof="0" dirty="0" smtClean="0">
                <a:ln>
                  <a:noFill/>
                </a:ln>
                <a:solidFill>
                  <a:schemeClr val="bg1"/>
                </a:solidFill>
                <a:effectLst/>
                <a:uLnTx/>
                <a:uFillTx/>
                <a:latin typeface="+mn-lt"/>
                <a:ea typeface="+mn-ea"/>
                <a:cs typeface="+mn-cs"/>
              </a:rPr>
              <a:t> in the photosphere.</a:t>
            </a: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8" name="Content Placeholder 2"/>
          <p:cNvSpPr txBox="1">
            <a:spLocks/>
          </p:cNvSpPr>
          <p:nvPr/>
        </p:nvSpPr>
        <p:spPr>
          <a:xfrm>
            <a:off x="142844" y="857232"/>
            <a:ext cx="4714908" cy="30003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Equivalent LCR (Inductance-Capacitance-Resistance) contour was proposed by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Zaitsev</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et al. (1998). Model is based on the difference in the values of electrical conductivity in the coronal &amp; chromospheric parts of the flaring region.</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corona, parallel electrical conductivity is much higher than across the field, and </a:t>
            </a:r>
            <a:r>
              <a:rPr kumimoji="0" lang="en-GB" b="1" i="1" u="none" strike="noStrike" kern="1200" cap="none" spc="0" normalizeH="0" baseline="0" noProof="0" dirty="0" smtClean="0">
                <a:ln>
                  <a:noFill/>
                </a:ln>
                <a:solidFill>
                  <a:schemeClr val="tx1"/>
                </a:solidFill>
                <a:effectLst/>
                <a:uLnTx/>
                <a:uFillTx/>
                <a:latin typeface="+mn-lt"/>
                <a:ea typeface="+mn-ea"/>
                <a:cs typeface="+mn-cs"/>
              </a:rPr>
              <a:t>J </a:t>
            </a:r>
            <a:r>
              <a:rPr kumimoji="0" lang="en-GB" b="0" i="0" u="none" strike="noStrike" kern="1200" cap="none" spc="0" normalizeH="0" baseline="0" noProof="0" dirty="0" smtClean="0">
                <a:ln>
                  <a:noFill/>
                </a:ln>
                <a:solidFill>
                  <a:schemeClr val="tx1"/>
                </a:solidFill>
                <a:effectLst/>
                <a:uLnTx/>
                <a:uFillTx/>
                <a:latin typeface="+mn-lt"/>
                <a:ea typeface="+mn-ea"/>
                <a:cs typeface="+mn-cs"/>
              </a:rPr>
              <a:t>should go along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partly-ionised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photospheric</a:t>
            </a:r>
            <a:r>
              <a:rPr kumimoji="0" lang="en-GB" b="0" i="0" u="none" strike="noStrike" kern="1200" cap="none" spc="0" normalizeH="0" baseline="0" noProof="0" dirty="0" smtClean="0">
                <a:ln>
                  <a:noFill/>
                </a:ln>
                <a:solidFill>
                  <a:schemeClr val="tx1"/>
                </a:solidFill>
                <a:effectLst/>
                <a:uLnTx/>
                <a:uFillTx/>
                <a:latin typeface="+mn-lt"/>
                <a:ea typeface="+mn-ea"/>
                <a:cs typeface="+mn-cs"/>
              </a:rPr>
              <a:t> plasma, </a:t>
            </a:r>
            <a:r>
              <a:rPr kumimoji="0" lang="en-GB" b="1" i="1" u="none" strike="noStrike" kern="1200" cap="none" spc="0" normalizeH="0" baseline="0" noProof="0" dirty="0" smtClean="0">
                <a:ln>
                  <a:noFill/>
                </a:ln>
                <a:solidFill>
                  <a:schemeClr val="tx1"/>
                </a:solidFill>
                <a:effectLst/>
                <a:uLnTx/>
                <a:uFillTx/>
                <a:latin typeface="+mn-lt"/>
                <a:ea typeface="+mn-ea"/>
                <a:cs typeface="+mn-cs"/>
              </a:rPr>
              <a:t>J</a:t>
            </a:r>
            <a:r>
              <a:rPr kumimoji="0" lang="en-GB" b="0" i="0" u="none" strike="noStrike" kern="1200" cap="none" spc="0" normalizeH="0" baseline="0" noProof="0" dirty="0" smtClean="0">
                <a:ln>
                  <a:noFill/>
                </a:ln>
                <a:solidFill>
                  <a:schemeClr val="tx1"/>
                </a:solidFill>
                <a:effectLst/>
                <a:uLnTx/>
                <a:uFillTx/>
                <a:latin typeface="+mn-lt"/>
                <a:ea typeface="+mn-ea"/>
                <a:cs typeface="+mn-cs"/>
              </a:rPr>
              <a:t> could go across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Hence there appears a closed electrical circuit formed in a coronal loop by a field-aligned current, which goes from one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to the other, and the cross-field current between the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footpoints</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in the photosphere.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pic>
        <p:nvPicPr>
          <p:cNvPr id="39939" name="Picture 3"/>
          <p:cNvPicPr>
            <a:picLocks noChangeAspect="1" noChangeArrowheads="1"/>
          </p:cNvPicPr>
          <p:nvPr/>
        </p:nvPicPr>
        <p:blipFill>
          <a:blip r:embed="rId2"/>
          <a:srcRect/>
          <a:stretch>
            <a:fillRect/>
          </a:stretch>
        </p:blipFill>
        <p:spPr bwMode="auto">
          <a:xfrm>
            <a:off x="6500826" y="714356"/>
            <a:ext cx="2398684" cy="1857388"/>
          </a:xfrm>
          <a:prstGeom prst="rect">
            <a:avLst/>
          </a:prstGeom>
          <a:noFill/>
          <a:ln w="9525">
            <a:noFill/>
            <a:miter lim="800000"/>
            <a:headEnd/>
            <a:tailEnd/>
          </a:ln>
          <a:effectLst/>
        </p:spPr>
      </p:pic>
      <p:sp>
        <p:nvSpPr>
          <p:cNvPr id="8" name="Content Placeholder 2"/>
          <p:cNvSpPr txBox="1">
            <a:spLocks/>
          </p:cNvSpPr>
          <p:nvPr/>
        </p:nvSpPr>
        <p:spPr>
          <a:xfrm>
            <a:off x="142844" y="857232"/>
            <a:ext cx="4714908" cy="30003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Equivalent LCR (Inductance-Capacitance-Resistance) contour was proposed by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Zaitsev</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et al. (1998). Model is based on the difference in the values of electrical conductivity in the coronal &amp; chromospheric parts of the flaring region.</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corona, parallel electrical conductivity is much higher than across the field, and </a:t>
            </a:r>
            <a:r>
              <a:rPr kumimoji="0" lang="en-GB" b="1" i="1" u="none" strike="noStrike" kern="1200" cap="none" spc="0" normalizeH="0" baseline="0" noProof="0" dirty="0" smtClean="0">
                <a:ln>
                  <a:noFill/>
                </a:ln>
                <a:solidFill>
                  <a:schemeClr val="tx1"/>
                </a:solidFill>
                <a:effectLst/>
                <a:uLnTx/>
                <a:uFillTx/>
                <a:latin typeface="+mn-lt"/>
                <a:ea typeface="+mn-ea"/>
                <a:cs typeface="+mn-cs"/>
              </a:rPr>
              <a:t>J </a:t>
            </a:r>
            <a:r>
              <a:rPr kumimoji="0" lang="en-GB" b="0" i="0" u="none" strike="noStrike" kern="1200" cap="none" spc="0" normalizeH="0" baseline="0" noProof="0" dirty="0" smtClean="0">
                <a:ln>
                  <a:noFill/>
                </a:ln>
                <a:solidFill>
                  <a:schemeClr val="tx1"/>
                </a:solidFill>
                <a:effectLst/>
                <a:uLnTx/>
                <a:uFillTx/>
                <a:latin typeface="+mn-lt"/>
                <a:ea typeface="+mn-ea"/>
                <a:cs typeface="+mn-cs"/>
              </a:rPr>
              <a:t>should go along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partly-ionised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photospheric</a:t>
            </a:r>
            <a:r>
              <a:rPr kumimoji="0" lang="en-GB" b="0" i="0" u="none" strike="noStrike" kern="1200" cap="none" spc="0" normalizeH="0" baseline="0" noProof="0" dirty="0" smtClean="0">
                <a:ln>
                  <a:noFill/>
                </a:ln>
                <a:solidFill>
                  <a:schemeClr val="tx1"/>
                </a:solidFill>
                <a:effectLst/>
                <a:uLnTx/>
                <a:uFillTx/>
                <a:latin typeface="+mn-lt"/>
                <a:ea typeface="+mn-ea"/>
                <a:cs typeface="+mn-cs"/>
              </a:rPr>
              <a:t> plasma, </a:t>
            </a:r>
            <a:r>
              <a:rPr kumimoji="0" lang="en-GB" b="1" i="1" u="none" strike="noStrike" kern="1200" cap="none" spc="0" normalizeH="0" baseline="0" noProof="0" dirty="0" smtClean="0">
                <a:ln>
                  <a:noFill/>
                </a:ln>
                <a:solidFill>
                  <a:schemeClr val="tx1"/>
                </a:solidFill>
                <a:effectLst/>
                <a:uLnTx/>
                <a:uFillTx/>
                <a:latin typeface="+mn-lt"/>
                <a:ea typeface="+mn-ea"/>
                <a:cs typeface="+mn-cs"/>
              </a:rPr>
              <a:t>J</a:t>
            </a:r>
            <a:r>
              <a:rPr kumimoji="0" lang="en-GB" b="0" i="0" u="none" strike="noStrike" kern="1200" cap="none" spc="0" normalizeH="0" baseline="0" noProof="0" dirty="0" smtClean="0">
                <a:ln>
                  <a:noFill/>
                </a:ln>
                <a:solidFill>
                  <a:schemeClr val="tx1"/>
                </a:solidFill>
                <a:effectLst/>
                <a:uLnTx/>
                <a:uFillTx/>
                <a:latin typeface="+mn-lt"/>
                <a:ea typeface="+mn-ea"/>
                <a:cs typeface="+mn-cs"/>
              </a:rPr>
              <a:t> could go across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Hence there appears a closed electrical circuit formed in a coronal loop by a field-aligned current, which goes from one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to the other, and the cross-field current between the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footpoints</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in the photosphere.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1) MHD oscillations</a:t>
            </a:r>
            <a:endParaRPr lang="en-GB" sz="3000" dirty="0">
              <a:solidFill>
                <a:srgbClr val="FF0000"/>
              </a:solidFill>
            </a:endParaRPr>
          </a:p>
        </p:txBody>
      </p:sp>
      <p:sp>
        <p:nvSpPr>
          <p:cNvPr id="3" name="Content Placeholder 2"/>
          <p:cNvSpPr>
            <a:spLocks noGrp="1"/>
          </p:cNvSpPr>
          <p:nvPr>
            <p:ph idx="1"/>
          </p:nvPr>
        </p:nvSpPr>
        <p:spPr>
          <a:xfrm>
            <a:off x="-32" y="714356"/>
            <a:ext cx="8858312" cy="2686056"/>
          </a:xfrm>
        </p:spPr>
        <p:txBody>
          <a:bodyPr>
            <a:noAutofit/>
          </a:bodyPr>
          <a:lstStyle/>
          <a:p>
            <a:pPr marL="360000">
              <a:spcBef>
                <a:spcPts val="0"/>
              </a:spcBef>
            </a:pPr>
            <a:r>
              <a:rPr lang="en-GB" sz="1800" dirty="0" smtClean="0"/>
              <a:t>QPP periods </a:t>
            </a:r>
            <a:r>
              <a:rPr lang="en-GB" sz="1800" dirty="0"/>
              <a:t>coincide with the order of magnitude </a:t>
            </a:r>
            <a:r>
              <a:rPr lang="en-GB" sz="1800" dirty="0" smtClean="0"/>
              <a:t>of MHD </a:t>
            </a:r>
            <a:r>
              <a:rPr lang="en-GB" sz="1800" dirty="0"/>
              <a:t>waves </a:t>
            </a:r>
            <a:r>
              <a:rPr lang="en-GB" sz="1800" dirty="0" smtClean="0"/>
              <a:t>/ oscillations </a:t>
            </a:r>
            <a:r>
              <a:rPr lang="en-GB" sz="1800" dirty="0"/>
              <a:t>that are abundantly detected in the corona (</a:t>
            </a:r>
            <a:r>
              <a:rPr lang="en-GB" sz="1800" dirty="0" smtClean="0"/>
              <a:t>and well </a:t>
            </a:r>
            <a:r>
              <a:rPr lang="en-GB" sz="1800" dirty="0"/>
              <a:t>resolved both spatially and temporally</a:t>
            </a:r>
            <a:r>
              <a:rPr lang="en-GB" sz="1800" dirty="0" smtClean="0"/>
              <a:t>).</a:t>
            </a:r>
          </a:p>
          <a:p>
            <a:pPr marL="360000">
              <a:spcBef>
                <a:spcPts val="0"/>
              </a:spcBef>
            </a:pPr>
            <a:endParaRPr lang="en-GB" sz="300" dirty="0" smtClean="0"/>
          </a:p>
          <a:p>
            <a:r>
              <a:rPr lang="en-GB" sz="1800" dirty="0"/>
              <a:t>F</a:t>
            </a:r>
            <a:r>
              <a:rPr lang="en-GB" sz="1800" dirty="0" smtClean="0"/>
              <a:t>lare </a:t>
            </a:r>
            <a:r>
              <a:rPr lang="en-GB" sz="1800" dirty="0"/>
              <a:t>is invoked as a justification for </a:t>
            </a:r>
            <a:r>
              <a:rPr lang="en-GB" sz="1800" dirty="0" smtClean="0"/>
              <a:t>energy </a:t>
            </a:r>
            <a:r>
              <a:rPr lang="en-GB" sz="1800" dirty="0"/>
              <a:t>provider, but </a:t>
            </a:r>
            <a:r>
              <a:rPr lang="en-GB" sz="1800" dirty="0" smtClean="0"/>
              <a:t>once </a:t>
            </a:r>
            <a:r>
              <a:rPr lang="en-GB" sz="1800" dirty="0"/>
              <a:t>the finite-duration internal/external </a:t>
            </a:r>
            <a:r>
              <a:rPr lang="en-GB" sz="1800" dirty="0" smtClean="0"/>
              <a:t>excitation occurs</a:t>
            </a:r>
            <a:r>
              <a:rPr lang="en-GB" sz="1800" dirty="0"/>
              <a:t>, we will get </a:t>
            </a:r>
            <a:r>
              <a:rPr lang="en-GB" sz="1800" b="1" dirty="0"/>
              <a:t>free</a:t>
            </a:r>
            <a:r>
              <a:rPr lang="en-GB" sz="1800" dirty="0"/>
              <a:t> MHD oscillations of the emitting plasma. </a:t>
            </a:r>
            <a:r>
              <a:rPr lang="en-GB" sz="1800" dirty="0" smtClean="0"/>
              <a:t>Variation of macroscopic parameters (mass &amp; current densities, temperature, gas pressure, bulk flow, magnetic field) in the vicinity of flare site can affect flaring emission.</a:t>
            </a:r>
          </a:p>
          <a:p>
            <a:pPr marL="360000">
              <a:spcBef>
                <a:spcPts val="0"/>
              </a:spcBef>
            </a:pPr>
            <a:endParaRPr lang="en-GB" sz="300" dirty="0" smtClean="0"/>
          </a:p>
          <a:p>
            <a:pPr marL="360000">
              <a:spcBef>
                <a:spcPts val="0"/>
              </a:spcBef>
            </a:pPr>
            <a:endParaRPr lang="en-GB" sz="500" dirty="0"/>
          </a:p>
          <a:p>
            <a:pPr marL="360000">
              <a:spcBef>
                <a:spcPts val="0"/>
              </a:spcBef>
            </a:pPr>
            <a:r>
              <a:rPr lang="en-GB" sz="1800" dirty="0" smtClean="0"/>
              <a:t>Thus</a:t>
            </a:r>
            <a:r>
              <a:rPr lang="en-GB" sz="1800" dirty="0"/>
              <a:t>, </a:t>
            </a:r>
            <a:r>
              <a:rPr lang="en-GB" sz="1800" dirty="0" smtClean="0"/>
              <a:t>we are </a:t>
            </a:r>
            <a:r>
              <a:rPr lang="en-GB" sz="1800" dirty="0"/>
              <a:t>now within the field of </a:t>
            </a:r>
            <a:r>
              <a:rPr lang="en-GB" sz="1800" i="1" dirty="0"/>
              <a:t>coronal </a:t>
            </a:r>
            <a:r>
              <a:rPr lang="en-GB" sz="1800" i="1" dirty="0" smtClean="0"/>
              <a:t>seismology</a:t>
            </a:r>
            <a:r>
              <a:rPr lang="en-GB" sz="1800" dirty="0"/>
              <a:t>,</a:t>
            </a:r>
            <a:r>
              <a:rPr lang="en-GB" sz="1800" dirty="0" smtClean="0"/>
              <a:t> </a:t>
            </a:r>
            <a:r>
              <a:rPr lang="en-GB" sz="1800" dirty="0"/>
              <a:t>so </a:t>
            </a:r>
            <a:r>
              <a:rPr lang="en-GB" sz="1800" dirty="0" smtClean="0"/>
              <a:t>observed parameters tell </a:t>
            </a:r>
            <a:r>
              <a:rPr lang="en-GB" sz="1800" dirty="0"/>
              <a:t>us diagnostic information about the </a:t>
            </a:r>
            <a:r>
              <a:rPr lang="en-GB" sz="1800" dirty="0" smtClean="0"/>
              <a:t>medium/local conditions in flaring region / the </a:t>
            </a:r>
            <a:r>
              <a:rPr lang="en-GB" sz="1800" dirty="0"/>
              <a:t>oscillating </a:t>
            </a:r>
            <a:r>
              <a:rPr lang="en-GB" sz="1800" dirty="0" smtClean="0"/>
              <a:t>structure, rather </a:t>
            </a:r>
            <a:r>
              <a:rPr lang="en-GB" sz="1800" dirty="0"/>
              <a:t>than </a:t>
            </a:r>
            <a:r>
              <a:rPr lang="en-GB" sz="1800" dirty="0" smtClean="0"/>
              <a:t>the flare itself (driver).</a:t>
            </a:r>
          </a:p>
        </p:txBody>
      </p:sp>
      <p:pic>
        <p:nvPicPr>
          <p:cNvPr id="4" name="Picture 3" descr="trans_oscill_cartoon.png"/>
          <p:cNvPicPr>
            <a:picLocks noChangeAspect="1"/>
          </p:cNvPicPr>
          <p:nvPr/>
        </p:nvPicPr>
        <p:blipFill>
          <a:blip r:embed="rId2"/>
          <a:stretch>
            <a:fillRect/>
          </a:stretch>
        </p:blipFill>
        <p:spPr>
          <a:xfrm>
            <a:off x="71406" y="3612822"/>
            <a:ext cx="5500726" cy="3212151"/>
          </a:xfrm>
          <a:prstGeom prst="rect">
            <a:avLst/>
          </a:prstGeom>
        </p:spPr>
      </p:pic>
      <p:sp>
        <p:nvSpPr>
          <p:cNvPr id="6" name="TextBox 5"/>
          <p:cNvSpPr txBox="1"/>
          <p:nvPr/>
        </p:nvSpPr>
        <p:spPr>
          <a:xfrm>
            <a:off x="6500826" y="4572008"/>
            <a:ext cx="2261363" cy="923330"/>
          </a:xfrm>
          <a:prstGeom prst="rect">
            <a:avLst/>
          </a:prstGeom>
          <a:solidFill>
            <a:srgbClr val="FFFF00"/>
          </a:solidFill>
          <a:ln w="25400">
            <a:solidFill>
              <a:srgbClr val="FF0000"/>
            </a:solidFill>
          </a:ln>
        </p:spPr>
        <p:txBody>
          <a:bodyPr wrap="square" rtlCol="0">
            <a:spAutoFit/>
          </a:bodyPr>
          <a:lstStyle/>
          <a:p>
            <a:pPr algn="ctr">
              <a:spcBef>
                <a:spcPts val="0"/>
              </a:spcBef>
            </a:pPr>
            <a:r>
              <a:rPr lang="en-GB" dirty="0" smtClean="0"/>
              <a:t>period </a:t>
            </a:r>
            <a:r>
              <a:rPr lang="en-GB" dirty="0"/>
              <a:t>will be independent of the flare energy.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8" name="Content Placeholder 2"/>
          <p:cNvSpPr txBox="1">
            <a:spLocks/>
          </p:cNvSpPr>
          <p:nvPr/>
        </p:nvSpPr>
        <p:spPr>
          <a:xfrm>
            <a:off x="142844" y="857232"/>
            <a:ext cx="4714908" cy="30003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Equivalent LCR (Inductance-Capacitance-Resistance) contour was proposed by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Zaitsev</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et al. (1998). Model is based on the difference in the values of electrical conductivity in the coronal &amp; chromospheric parts of the flaring region.</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corona, parallel electrical conductivity is much higher than across the field, and </a:t>
            </a:r>
            <a:r>
              <a:rPr kumimoji="0" lang="en-GB" b="1" i="1" u="none" strike="noStrike" kern="1200" cap="none" spc="0" normalizeH="0" baseline="0" noProof="0" dirty="0" smtClean="0">
                <a:ln>
                  <a:noFill/>
                </a:ln>
                <a:solidFill>
                  <a:schemeClr val="tx1"/>
                </a:solidFill>
                <a:effectLst/>
                <a:uLnTx/>
                <a:uFillTx/>
                <a:latin typeface="+mn-lt"/>
                <a:ea typeface="+mn-ea"/>
                <a:cs typeface="+mn-cs"/>
              </a:rPr>
              <a:t>J </a:t>
            </a:r>
            <a:r>
              <a:rPr kumimoji="0" lang="en-GB" b="0" i="0" u="none" strike="noStrike" kern="1200" cap="none" spc="0" normalizeH="0" baseline="0" noProof="0" dirty="0" smtClean="0">
                <a:ln>
                  <a:noFill/>
                </a:ln>
                <a:solidFill>
                  <a:schemeClr val="tx1"/>
                </a:solidFill>
                <a:effectLst/>
                <a:uLnTx/>
                <a:uFillTx/>
                <a:latin typeface="+mn-lt"/>
                <a:ea typeface="+mn-ea"/>
                <a:cs typeface="+mn-cs"/>
              </a:rPr>
              <a:t>should go along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buFont typeface="Wingdings" pitchFamily="2" charset="2"/>
              <a:buChar char="Ø"/>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In partly-ionised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photospheric</a:t>
            </a:r>
            <a:r>
              <a:rPr kumimoji="0" lang="en-GB" b="0" i="0" u="none" strike="noStrike" kern="1200" cap="none" spc="0" normalizeH="0" baseline="0" noProof="0" dirty="0" smtClean="0">
                <a:ln>
                  <a:noFill/>
                </a:ln>
                <a:solidFill>
                  <a:schemeClr val="tx1"/>
                </a:solidFill>
                <a:effectLst/>
                <a:uLnTx/>
                <a:uFillTx/>
                <a:latin typeface="+mn-lt"/>
                <a:ea typeface="+mn-ea"/>
                <a:cs typeface="+mn-cs"/>
              </a:rPr>
              <a:t> plasma, </a:t>
            </a:r>
            <a:r>
              <a:rPr kumimoji="0" lang="en-GB" b="1" i="1" u="none" strike="noStrike" kern="1200" cap="none" spc="0" normalizeH="0" baseline="0" noProof="0" dirty="0" smtClean="0">
                <a:ln>
                  <a:noFill/>
                </a:ln>
                <a:solidFill>
                  <a:schemeClr val="tx1"/>
                </a:solidFill>
                <a:effectLst/>
                <a:uLnTx/>
                <a:uFillTx/>
                <a:latin typeface="+mn-lt"/>
                <a:ea typeface="+mn-ea"/>
                <a:cs typeface="+mn-cs"/>
              </a:rPr>
              <a:t>J</a:t>
            </a:r>
            <a:r>
              <a:rPr kumimoji="0" lang="en-GB" b="0" i="0" u="none" strike="noStrike" kern="1200" cap="none" spc="0" normalizeH="0" baseline="0" noProof="0" dirty="0" smtClean="0">
                <a:ln>
                  <a:noFill/>
                </a:ln>
                <a:solidFill>
                  <a:schemeClr val="tx1"/>
                </a:solidFill>
                <a:effectLst/>
                <a:uLnTx/>
                <a:uFillTx/>
                <a:latin typeface="+mn-lt"/>
                <a:ea typeface="+mn-ea"/>
                <a:cs typeface="+mn-cs"/>
              </a:rPr>
              <a:t> could go across </a:t>
            </a:r>
            <a:r>
              <a:rPr kumimoji="0" lang="en-GB" b="1" i="1" u="none" strike="noStrike" kern="1200" cap="none" spc="0" normalizeH="0" baseline="0" noProof="0" dirty="0" smtClean="0">
                <a:ln>
                  <a:noFill/>
                </a:ln>
                <a:solidFill>
                  <a:schemeClr val="tx1"/>
                </a:solidFill>
                <a:effectLst/>
                <a:uLnTx/>
                <a:uFillTx/>
                <a:latin typeface="+mn-lt"/>
                <a:ea typeface="+mn-ea"/>
                <a:cs typeface="+mn-cs"/>
              </a:rPr>
              <a:t>B</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Hence there appears a closed electrical circuit formed in a coronal loop by a field-aligned current, which goes from one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to the other, and the cross-field current between the </a:t>
            </a:r>
            <a:r>
              <a:rPr kumimoji="0" lang="en-GB" sz="1800" b="0" i="0" u="none" strike="noStrike" kern="1200" cap="none" spc="0" normalizeH="0" baseline="0" noProof="0" dirty="0" err="1" smtClean="0">
                <a:ln>
                  <a:noFill/>
                </a:ln>
                <a:solidFill>
                  <a:schemeClr val="tx1"/>
                </a:solidFill>
                <a:effectLst/>
                <a:uLnTx/>
                <a:uFillTx/>
                <a:latin typeface="+mn-lt"/>
                <a:ea typeface="+mn-ea"/>
                <a:cs typeface="+mn-cs"/>
              </a:rPr>
              <a:t>footpoints</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in the photosphere.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4761067" y="2957517"/>
            <a:ext cx="4382933" cy="3900483"/>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6500826" y="714356"/>
            <a:ext cx="2398684"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3" name="Content Placeholder 2"/>
          <p:cNvSpPr>
            <a:spLocks noGrp="1"/>
          </p:cNvSpPr>
          <p:nvPr>
            <p:ph idx="1"/>
          </p:nvPr>
        </p:nvSpPr>
        <p:spPr>
          <a:xfrm>
            <a:off x="500034" y="857232"/>
            <a:ext cx="8143932" cy="5786478"/>
          </a:xfrm>
        </p:spPr>
        <p:txBody>
          <a:bodyPr>
            <a:normAutofit/>
          </a:bodyPr>
          <a:lstStyle/>
          <a:p>
            <a:r>
              <a:rPr lang="en-GB" sz="1800" dirty="0" smtClean="0"/>
              <a:t>Dynamics described by:</a:t>
            </a:r>
          </a:p>
          <a:p>
            <a:endParaRPr lang="en-GB" sz="1800" dirty="0" smtClean="0"/>
          </a:p>
          <a:p>
            <a:endParaRPr lang="en-GB" sz="1800" dirty="0" smtClean="0"/>
          </a:p>
          <a:p>
            <a:endParaRPr lang="en-GB" sz="1800" dirty="0" smtClean="0"/>
          </a:p>
          <a:p>
            <a:r>
              <a:rPr lang="en-GB" sz="1800" dirty="0" smtClean="0"/>
              <a:t>Can produce an alternating electric current with:</a:t>
            </a:r>
          </a:p>
          <a:p>
            <a:endParaRPr lang="en-GB" sz="1800" dirty="0" smtClean="0"/>
          </a:p>
          <a:p>
            <a:endParaRPr lang="en-GB" sz="1800" dirty="0" smtClean="0"/>
          </a:p>
          <a:p>
            <a:pPr>
              <a:buNone/>
            </a:pPr>
            <a:endParaRPr lang="en-GB" sz="1800" dirty="0" smtClean="0"/>
          </a:p>
          <a:p>
            <a:endParaRPr lang="en-GB" sz="1800" dirty="0" smtClean="0"/>
          </a:p>
          <a:p>
            <a:endParaRPr lang="en-GB" sz="1800" dirty="0" smtClean="0"/>
          </a:p>
          <a:p>
            <a:endParaRPr lang="en-GB" sz="1800" dirty="0" smtClean="0"/>
          </a:p>
          <a:p>
            <a:endParaRPr lang="en-GB" sz="1800" dirty="0" smtClean="0"/>
          </a:p>
          <a:p>
            <a:r>
              <a:rPr lang="en-GB" sz="1800" dirty="0" smtClean="0"/>
              <a:t>LCR oscillations can produce QPPs of both thermal and non-thermal emission:</a:t>
            </a:r>
          </a:p>
          <a:p>
            <a:pPr lvl="1">
              <a:buFont typeface="Wingdings" pitchFamily="2" charset="2"/>
              <a:buChar char="Ø"/>
            </a:pPr>
            <a:r>
              <a:rPr lang="en-GB" sz="1800" dirty="0" smtClean="0"/>
              <a:t>E.g. Microwave emission intensity (non-thermal) produced by the gyrosynchrotron mechanism is periodically modulated by alternating current</a:t>
            </a:r>
          </a:p>
          <a:p>
            <a:pPr lvl="1">
              <a:buFont typeface="Wingdings" pitchFamily="2" charset="2"/>
              <a:buChar char="Ø"/>
            </a:pPr>
            <a:r>
              <a:rPr lang="en-GB" sz="1800" dirty="0" smtClean="0"/>
              <a:t>e.g. Electric field may result in periodic acceleration of charged particles.</a:t>
            </a:r>
          </a:p>
          <a:p>
            <a:endParaRPr lang="en-GB" sz="1800" dirty="0" smtClean="0"/>
          </a:p>
          <a:p>
            <a:endParaRPr lang="en-GB" sz="1800" dirty="0"/>
          </a:p>
        </p:txBody>
      </p:sp>
      <p:pic>
        <p:nvPicPr>
          <p:cNvPr id="39938" name="Picture 2"/>
          <p:cNvPicPr>
            <a:picLocks noChangeAspect="1" noChangeArrowheads="1"/>
          </p:cNvPicPr>
          <p:nvPr/>
        </p:nvPicPr>
        <p:blipFill>
          <a:blip r:embed="rId2"/>
          <a:srcRect/>
          <a:stretch>
            <a:fillRect/>
          </a:stretch>
        </p:blipFill>
        <p:spPr bwMode="auto">
          <a:xfrm>
            <a:off x="642910" y="1357298"/>
            <a:ext cx="3472986" cy="71438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1071538" y="2643182"/>
            <a:ext cx="4381500" cy="1414463"/>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6000760" y="3143248"/>
            <a:ext cx="1259791" cy="490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3" name="Content Placeholder 2"/>
          <p:cNvSpPr>
            <a:spLocks noGrp="1"/>
          </p:cNvSpPr>
          <p:nvPr>
            <p:ph idx="1"/>
          </p:nvPr>
        </p:nvSpPr>
        <p:spPr>
          <a:xfrm>
            <a:off x="457200" y="1000108"/>
            <a:ext cx="8229600" cy="5286412"/>
          </a:xfrm>
        </p:spPr>
        <p:txBody>
          <a:bodyPr>
            <a:normAutofit/>
          </a:bodyPr>
          <a:lstStyle/>
          <a:p>
            <a:pPr>
              <a:spcBef>
                <a:spcPts val="0"/>
              </a:spcBef>
            </a:pPr>
            <a:r>
              <a:rPr lang="en-GB" sz="1800" dirty="0" smtClean="0"/>
              <a:t>Mechanism may also easily explain drifts of the QPP periods, that are often observed in flares. E.g. Dennis et al. (2017) detected high-quality oscillations of the time derivative of the soft X-ray emission of the decay phase of a flare, with the period increasing gradually from 25 s to 100 s.</a:t>
            </a:r>
          </a:p>
          <a:p>
            <a:pPr>
              <a:spcBef>
                <a:spcPts val="0"/>
              </a:spcBef>
            </a:pPr>
            <a:endParaRPr lang="en-GB" sz="1800" dirty="0" smtClean="0"/>
          </a:p>
          <a:p>
            <a:pPr>
              <a:spcBef>
                <a:spcPts val="0"/>
              </a:spcBef>
            </a:pPr>
            <a:r>
              <a:rPr lang="en-GB" sz="1800" dirty="0" smtClean="0">
                <a:solidFill>
                  <a:schemeClr val="bg1"/>
                </a:solidFill>
              </a:rPr>
              <a:t>If the detected QPPs are produced by the alternating current, a gradual decrease in the equilibrium current     , caused by, e.g. </a:t>
            </a:r>
            <a:r>
              <a:rPr lang="en-GB" sz="1800" dirty="0" err="1" smtClean="0">
                <a:solidFill>
                  <a:schemeClr val="bg1"/>
                </a:solidFill>
              </a:rPr>
              <a:t>Ohmic</a:t>
            </a:r>
            <a:r>
              <a:rPr lang="en-GB" sz="1800" dirty="0" smtClean="0">
                <a:solidFill>
                  <a:schemeClr val="bg1"/>
                </a:solidFill>
              </a:rPr>
              <a:t> dissipation, would lead to the increase in the period.</a:t>
            </a:r>
          </a:p>
          <a:p>
            <a:pPr>
              <a:spcBef>
                <a:spcPts val="0"/>
              </a:spcBef>
            </a:pPr>
            <a:endParaRPr lang="en-GB" sz="1800" dirty="0" smtClean="0">
              <a:solidFill>
                <a:schemeClr val="bg1"/>
              </a:solidFill>
            </a:endParaRPr>
          </a:p>
          <a:p>
            <a:pPr>
              <a:spcBef>
                <a:spcPts val="0"/>
              </a:spcBef>
            </a:pPr>
            <a:endParaRPr lang="en-GB" sz="1800" dirty="0" smtClean="0">
              <a:solidFill>
                <a:schemeClr val="bg1"/>
              </a:solidFill>
            </a:endParaRPr>
          </a:p>
          <a:p>
            <a:pPr>
              <a:spcBef>
                <a:spcPts val="0"/>
              </a:spcBef>
            </a:pPr>
            <a:endParaRPr lang="en-GB" sz="1800" dirty="0" smtClean="0">
              <a:solidFill>
                <a:schemeClr val="bg1"/>
              </a:solidFill>
            </a:endParaRPr>
          </a:p>
          <a:p>
            <a:pPr>
              <a:spcBef>
                <a:spcPts val="0"/>
              </a:spcBef>
            </a:pPr>
            <a:endParaRPr lang="en-GB" sz="1800" dirty="0" smtClean="0">
              <a:solidFill>
                <a:schemeClr val="bg1"/>
              </a:solidFill>
            </a:endParaRPr>
          </a:p>
          <a:p>
            <a:pPr>
              <a:spcBef>
                <a:spcPts val="0"/>
              </a:spcBef>
              <a:buNone/>
            </a:pPr>
            <a:endParaRPr lang="en-GB" sz="1800" dirty="0" smtClean="0">
              <a:solidFill>
                <a:schemeClr val="bg1"/>
              </a:solidFill>
            </a:endParaRPr>
          </a:p>
          <a:p>
            <a:pPr>
              <a:spcBef>
                <a:spcPts val="0"/>
              </a:spcBef>
            </a:pPr>
            <a:r>
              <a:rPr lang="en-GB" sz="1800" dirty="0" smtClean="0">
                <a:solidFill>
                  <a:schemeClr val="bg1"/>
                </a:solidFill>
              </a:rPr>
              <a:t>Approach ignores the fact that changes in </a:t>
            </a:r>
            <a:r>
              <a:rPr lang="en-GB" sz="1800" b="1" i="1" dirty="0" smtClean="0">
                <a:solidFill>
                  <a:schemeClr val="bg1"/>
                </a:solidFill>
              </a:rPr>
              <a:t>B</a:t>
            </a:r>
            <a:r>
              <a:rPr lang="en-GB" sz="1800" dirty="0" smtClean="0">
                <a:solidFill>
                  <a:schemeClr val="bg1"/>
                </a:solidFill>
              </a:rPr>
              <a:t> and related electric current propagate at the Alfvén speed, assuming the instant changes of the electric current in the whole circuit. Therefore, this model describes adequately the oscillations and evolution with time scales longer than Alfvén travel time along the loop.</a:t>
            </a:r>
          </a:p>
          <a:p>
            <a:pPr>
              <a:spcBef>
                <a:spcPts val="0"/>
              </a:spcBef>
            </a:pPr>
            <a:endParaRPr lang="en-GB" sz="18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3" name="Content Placeholder 2"/>
          <p:cNvSpPr>
            <a:spLocks noGrp="1"/>
          </p:cNvSpPr>
          <p:nvPr>
            <p:ph idx="1"/>
          </p:nvPr>
        </p:nvSpPr>
        <p:spPr>
          <a:xfrm>
            <a:off x="457200" y="1000108"/>
            <a:ext cx="8229600" cy="5286412"/>
          </a:xfrm>
        </p:spPr>
        <p:txBody>
          <a:bodyPr>
            <a:normAutofit/>
          </a:bodyPr>
          <a:lstStyle/>
          <a:p>
            <a:pPr>
              <a:spcBef>
                <a:spcPts val="0"/>
              </a:spcBef>
            </a:pPr>
            <a:r>
              <a:rPr lang="en-GB" sz="1800" dirty="0" smtClean="0"/>
              <a:t>Mechanism may also easily explain drifts of the QPP periods, that are often observed in flares. E.g. Dennis et al. (2017) detected high-quality oscillations of the time derivative of the soft X-ray emission of the decay phase of a flare, with the period increasing gradually from 25 s to 100 s.</a:t>
            </a:r>
          </a:p>
          <a:p>
            <a:pPr>
              <a:spcBef>
                <a:spcPts val="0"/>
              </a:spcBef>
            </a:pPr>
            <a:endParaRPr lang="en-GB" sz="1800" dirty="0" smtClean="0"/>
          </a:p>
          <a:p>
            <a:pPr>
              <a:spcBef>
                <a:spcPts val="0"/>
              </a:spcBef>
            </a:pPr>
            <a:r>
              <a:rPr lang="en-GB" sz="1800" dirty="0" smtClean="0"/>
              <a:t>If the detected QPPs are produced by the alternating current, a gradual decrease in the equilibrium current     , caused by, e.g. </a:t>
            </a:r>
            <a:r>
              <a:rPr lang="en-GB" sz="1800" dirty="0" err="1" smtClean="0"/>
              <a:t>Ohmic</a:t>
            </a:r>
            <a:r>
              <a:rPr lang="en-GB" sz="1800" dirty="0" smtClean="0"/>
              <a:t> dissipation, would lead to the increase in the period.</a:t>
            </a:r>
          </a:p>
          <a:p>
            <a:pPr>
              <a:spcBef>
                <a:spcPts val="0"/>
              </a:spcBef>
            </a:pPr>
            <a:endParaRPr lang="en-GB" sz="1800" dirty="0" smtClean="0"/>
          </a:p>
          <a:p>
            <a:pPr>
              <a:spcBef>
                <a:spcPts val="0"/>
              </a:spcBef>
            </a:pPr>
            <a:endParaRPr lang="en-GB" sz="1800" dirty="0" smtClean="0"/>
          </a:p>
          <a:p>
            <a:pPr>
              <a:spcBef>
                <a:spcPts val="0"/>
              </a:spcBef>
            </a:pPr>
            <a:endParaRPr lang="en-GB" sz="1800" dirty="0" smtClean="0"/>
          </a:p>
          <a:p>
            <a:pPr>
              <a:spcBef>
                <a:spcPts val="0"/>
              </a:spcBef>
            </a:pPr>
            <a:endParaRPr lang="en-GB" sz="1800" dirty="0" smtClean="0"/>
          </a:p>
          <a:p>
            <a:pPr>
              <a:spcBef>
                <a:spcPts val="0"/>
              </a:spcBef>
              <a:buNone/>
            </a:pPr>
            <a:endParaRPr lang="en-GB" sz="1800" dirty="0" smtClean="0"/>
          </a:p>
          <a:p>
            <a:pPr>
              <a:spcBef>
                <a:spcPts val="0"/>
              </a:spcBef>
            </a:pPr>
            <a:r>
              <a:rPr lang="en-GB" sz="1800" dirty="0" smtClean="0">
                <a:solidFill>
                  <a:schemeClr val="bg1"/>
                </a:solidFill>
              </a:rPr>
              <a:t>Approach ignores the fact that changes in </a:t>
            </a:r>
            <a:r>
              <a:rPr lang="en-GB" sz="1800" b="1" i="1" dirty="0" smtClean="0">
                <a:solidFill>
                  <a:schemeClr val="bg1"/>
                </a:solidFill>
              </a:rPr>
              <a:t>B</a:t>
            </a:r>
            <a:r>
              <a:rPr lang="en-GB" sz="1800" dirty="0" smtClean="0">
                <a:solidFill>
                  <a:schemeClr val="bg1"/>
                </a:solidFill>
              </a:rPr>
              <a:t> and related electric current propagate at the Alfvén speed, assuming the instant changes of the electric current in the whole circuit. Therefore, this model describes adequately the oscillations and evolution with time scales longer than Alfvén travel time along the loop.</a:t>
            </a:r>
          </a:p>
          <a:p>
            <a:pPr>
              <a:spcBef>
                <a:spcPts val="0"/>
              </a:spcBef>
            </a:pPr>
            <a:endParaRPr lang="en-GB" sz="1800" dirty="0" smtClean="0">
              <a:solidFill>
                <a:schemeClr val="bg1"/>
              </a:solidFill>
            </a:endParaRPr>
          </a:p>
        </p:txBody>
      </p:sp>
      <p:pic>
        <p:nvPicPr>
          <p:cNvPr id="43010" name="Picture 2"/>
          <p:cNvPicPr>
            <a:picLocks noChangeAspect="1" noChangeArrowheads="1"/>
          </p:cNvPicPr>
          <p:nvPr/>
        </p:nvPicPr>
        <p:blipFill>
          <a:blip r:embed="rId2"/>
          <a:srcRect/>
          <a:stretch>
            <a:fillRect/>
          </a:stretch>
        </p:blipFill>
        <p:spPr bwMode="auto">
          <a:xfrm>
            <a:off x="3357554" y="2714622"/>
            <a:ext cx="190500" cy="285750"/>
          </a:xfrm>
          <a:prstGeom prst="rect">
            <a:avLst/>
          </a:prstGeom>
          <a:noFill/>
          <a:ln w="9525">
            <a:noFill/>
            <a:miter lim="800000"/>
            <a:headEnd/>
            <a:tailEnd/>
          </a:ln>
          <a:effectLst/>
        </p:spPr>
      </p:pic>
      <p:grpSp>
        <p:nvGrpSpPr>
          <p:cNvPr id="4" name="Group 8"/>
          <p:cNvGrpSpPr/>
          <p:nvPr/>
        </p:nvGrpSpPr>
        <p:grpSpPr>
          <a:xfrm>
            <a:off x="2143108" y="3500438"/>
            <a:ext cx="1657358" cy="785818"/>
            <a:chOff x="2143108" y="3286124"/>
            <a:chExt cx="1657358" cy="785818"/>
          </a:xfrm>
        </p:grpSpPr>
        <p:pic>
          <p:nvPicPr>
            <p:cNvPr id="43011" name="Picture 3"/>
            <p:cNvPicPr>
              <a:picLocks noChangeAspect="1" noChangeArrowheads="1"/>
            </p:cNvPicPr>
            <p:nvPr/>
          </p:nvPicPr>
          <p:blipFill>
            <a:blip r:embed="rId3"/>
            <a:srcRect/>
            <a:stretch>
              <a:fillRect/>
            </a:stretch>
          </p:blipFill>
          <p:spPr bwMode="auto">
            <a:xfrm>
              <a:off x="2143108" y="3286124"/>
              <a:ext cx="750852" cy="481014"/>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a:stretch>
              <a:fillRect/>
            </a:stretch>
          </p:blipFill>
          <p:spPr bwMode="auto">
            <a:xfrm>
              <a:off x="3428992" y="3643314"/>
              <a:ext cx="285752" cy="428628"/>
            </a:xfrm>
            <a:prstGeom prst="rect">
              <a:avLst/>
            </a:prstGeom>
            <a:noFill/>
            <a:ln w="9525">
              <a:noFill/>
              <a:miter lim="800000"/>
              <a:headEnd/>
              <a:tailEnd/>
            </a:ln>
            <a:effectLst/>
          </p:spPr>
        </p:pic>
        <p:pic>
          <p:nvPicPr>
            <p:cNvPr id="43014" name="Picture 6"/>
            <p:cNvPicPr>
              <a:picLocks noChangeAspect="1" noChangeArrowheads="1"/>
            </p:cNvPicPr>
            <p:nvPr/>
          </p:nvPicPr>
          <p:blipFill>
            <a:blip r:embed="rId4"/>
            <a:srcRect/>
            <a:stretch>
              <a:fillRect/>
            </a:stretch>
          </p:blipFill>
          <p:spPr bwMode="auto">
            <a:xfrm>
              <a:off x="3286116" y="3328989"/>
              <a:ext cx="514350" cy="314325"/>
            </a:xfrm>
            <a:prstGeom prst="rect">
              <a:avLst/>
            </a:prstGeom>
            <a:noFill/>
            <a:ln w="9525">
              <a:noFill/>
              <a:miter lim="800000"/>
              <a:headEnd/>
              <a:tailEnd/>
            </a:ln>
            <a:effectLst/>
          </p:spPr>
        </p:pic>
        <p:pic>
          <p:nvPicPr>
            <p:cNvPr id="43015" name="Picture 7"/>
            <p:cNvPicPr>
              <a:picLocks noChangeAspect="1" noChangeArrowheads="1"/>
            </p:cNvPicPr>
            <p:nvPr/>
          </p:nvPicPr>
          <p:blipFill>
            <a:blip r:embed="rId5"/>
            <a:srcRect/>
            <a:stretch>
              <a:fillRect/>
            </a:stretch>
          </p:blipFill>
          <p:spPr bwMode="auto">
            <a:xfrm>
              <a:off x="2928926" y="3357562"/>
              <a:ext cx="257175" cy="3143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normAutofit/>
          </a:bodyPr>
          <a:lstStyle/>
          <a:p>
            <a:r>
              <a:rPr lang="en-GB" sz="3000" dirty="0" smtClean="0">
                <a:solidFill>
                  <a:srgbClr val="FF0000"/>
                </a:solidFill>
              </a:rPr>
              <a:t>10) </a:t>
            </a:r>
            <a:r>
              <a:rPr lang="fr-FR" sz="3000" dirty="0" smtClean="0">
                <a:solidFill>
                  <a:srgbClr val="FF0000"/>
                </a:solidFill>
              </a:rPr>
              <a:t>Equivalent LCR contour</a:t>
            </a:r>
            <a:endParaRPr lang="en-GB" sz="3000" dirty="0">
              <a:solidFill>
                <a:srgbClr val="FF0000"/>
              </a:solidFill>
            </a:endParaRPr>
          </a:p>
        </p:txBody>
      </p:sp>
      <p:sp>
        <p:nvSpPr>
          <p:cNvPr id="3" name="Content Placeholder 2"/>
          <p:cNvSpPr>
            <a:spLocks noGrp="1"/>
          </p:cNvSpPr>
          <p:nvPr>
            <p:ph idx="1"/>
          </p:nvPr>
        </p:nvSpPr>
        <p:spPr>
          <a:xfrm>
            <a:off x="457200" y="1000108"/>
            <a:ext cx="8229600" cy="5286412"/>
          </a:xfrm>
        </p:spPr>
        <p:txBody>
          <a:bodyPr>
            <a:normAutofit/>
          </a:bodyPr>
          <a:lstStyle/>
          <a:p>
            <a:pPr>
              <a:spcBef>
                <a:spcPts val="0"/>
              </a:spcBef>
            </a:pPr>
            <a:r>
              <a:rPr lang="en-GB" sz="1800" dirty="0" smtClean="0"/>
              <a:t>Mechanism may also easily explain drifts of the QPP periods, that are often observed in flares. E.g. Dennis et al. (2017) detected high-quality oscillations of the time derivative of the soft X-ray emission of the decay phase of a flare, with the period increasing gradually from 25 s to 100 s.</a:t>
            </a:r>
          </a:p>
          <a:p>
            <a:pPr>
              <a:spcBef>
                <a:spcPts val="0"/>
              </a:spcBef>
            </a:pPr>
            <a:endParaRPr lang="en-GB" sz="1800" dirty="0" smtClean="0"/>
          </a:p>
          <a:p>
            <a:pPr>
              <a:spcBef>
                <a:spcPts val="0"/>
              </a:spcBef>
            </a:pPr>
            <a:r>
              <a:rPr lang="en-GB" sz="1800" dirty="0" smtClean="0"/>
              <a:t>If the detected QPPs are produced by the alternating current, a gradual decrease in the equilibrium current     , caused by, e.g. </a:t>
            </a:r>
            <a:r>
              <a:rPr lang="en-GB" sz="1800" dirty="0" err="1" smtClean="0"/>
              <a:t>Ohmic</a:t>
            </a:r>
            <a:r>
              <a:rPr lang="en-GB" sz="1800" dirty="0" smtClean="0"/>
              <a:t> dissipation, would lead to the increase in the period.</a:t>
            </a:r>
          </a:p>
          <a:p>
            <a:pPr>
              <a:spcBef>
                <a:spcPts val="0"/>
              </a:spcBef>
            </a:pPr>
            <a:endParaRPr lang="en-GB" sz="1800" dirty="0" smtClean="0"/>
          </a:p>
          <a:p>
            <a:pPr>
              <a:spcBef>
                <a:spcPts val="0"/>
              </a:spcBef>
            </a:pPr>
            <a:endParaRPr lang="en-GB" sz="1800" dirty="0" smtClean="0"/>
          </a:p>
          <a:p>
            <a:pPr>
              <a:spcBef>
                <a:spcPts val="0"/>
              </a:spcBef>
            </a:pPr>
            <a:endParaRPr lang="en-GB" sz="1800" dirty="0" smtClean="0"/>
          </a:p>
          <a:p>
            <a:pPr>
              <a:spcBef>
                <a:spcPts val="0"/>
              </a:spcBef>
            </a:pPr>
            <a:endParaRPr lang="en-GB" sz="1800" dirty="0" smtClean="0"/>
          </a:p>
          <a:p>
            <a:pPr>
              <a:spcBef>
                <a:spcPts val="0"/>
              </a:spcBef>
              <a:buNone/>
            </a:pPr>
            <a:endParaRPr lang="en-GB" sz="1800" dirty="0" smtClean="0"/>
          </a:p>
          <a:p>
            <a:pPr>
              <a:spcBef>
                <a:spcPts val="0"/>
              </a:spcBef>
            </a:pPr>
            <a:r>
              <a:rPr lang="en-GB" sz="1800" dirty="0" smtClean="0"/>
              <a:t>Approach ignores the fact that changes in </a:t>
            </a:r>
            <a:r>
              <a:rPr lang="en-GB" sz="1800" b="1" i="1" dirty="0" smtClean="0"/>
              <a:t>B</a:t>
            </a:r>
            <a:r>
              <a:rPr lang="en-GB" sz="1800" dirty="0" smtClean="0"/>
              <a:t> and related electric current propagate at the Alfvén speed, assuming the instant changes of the electric current in the whole circuit. Therefore, this model describes adequately the oscillations and evolution with time scales longer than Alfvén travel time along the loop.</a:t>
            </a:r>
          </a:p>
          <a:p>
            <a:pPr>
              <a:spcBef>
                <a:spcPts val="0"/>
              </a:spcBef>
            </a:pPr>
            <a:endParaRPr lang="en-GB" sz="1800" dirty="0" smtClean="0"/>
          </a:p>
        </p:txBody>
      </p:sp>
      <p:pic>
        <p:nvPicPr>
          <p:cNvPr id="43010" name="Picture 2"/>
          <p:cNvPicPr>
            <a:picLocks noChangeAspect="1" noChangeArrowheads="1"/>
          </p:cNvPicPr>
          <p:nvPr/>
        </p:nvPicPr>
        <p:blipFill>
          <a:blip r:embed="rId2"/>
          <a:srcRect/>
          <a:stretch>
            <a:fillRect/>
          </a:stretch>
        </p:blipFill>
        <p:spPr bwMode="auto">
          <a:xfrm>
            <a:off x="3357554" y="2714622"/>
            <a:ext cx="190500" cy="285750"/>
          </a:xfrm>
          <a:prstGeom prst="rect">
            <a:avLst/>
          </a:prstGeom>
          <a:noFill/>
          <a:ln w="9525">
            <a:noFill/>
            <a:miter lim="800000"/>
            <a:headEnd/>
            <a:tailEnd/>
          </a:ln>
          <a:effectLst/>
        </p:spPr>
      </p:pic>
      <p:grpSp>
        <p:nvGrpSpPr>
          <p:cNvPr id="9" name="Group 8"/>
          <p:cNvGrpSpPr/>
          <p:nvPr/>
        </p:nvGrpSpPr>
        <p:grpSpPr>
          <a:xfrm>
            <a:off x="2143108" y="3500438"/>
            <a:ext cx="1657358" cy="785818"/>
            <a:chOff x="2143108" y="3286124"/>
            <a:chExt cx="1657358" cy="785818"/>
          </a:xfrm>
        </p:grpSpPr>
        <p:pic>
          <p:nvPicPr>
            <p:cNvPr id="43011" name="Picture 3"/>
            <p:cNvPicPr>
              <a:picLocks noChangeAspect="1" noChangeArrowheads="1"/>
            </p:cNvPicPr>
            <p:nvPr/>
          </p:nvPicPr>
          <p:blipFill>
            <a:blip r:embed="rId3"/>
            <a:srcRect/>
            <a:stretch>
              <a:fillRect/>
            </a:stretch>
          </p:blipFill>
          <p:spPr bwMode="auto">
            <a:xfrm>
              <a:off x="2143108" y="3286124"/>
              <a:ext cx="750852" cy="481014"/>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a:stretch>
              <a:fillRect/>
            </a:stretch>
          </p:blipFill>
          <p:spPr bwMode="auto">
            <a:xfrm>
              <a:off x="3428992" y="3643314"/>
              <a:ext cx="285752" cy="428628"/>
            </a:xfrm>
            <a:prstGeom prst="rect">
              <a:avLst/>
            </a:prstGeom>
            <a:noFill/>
            <a:ln w="9525">
              <a:noFill/>
              <a:miter lim="800000"/>
              <a:headEnd/>
              <a:tailEnd/>
            </a:ln>
            <a:effectLst/>
          </p:spPr>
        </p:pic>
        <p:pic>
          <p:nvPicPr>
            <p:cNvPr id="43014" name="Picture 6"/>
            <p:cNvPicPr>
              <a:picLocks noChangeAspect="1" noChangeArrowheads="1"/>
            </p:cNvPicPr>
            <p:nvPr/>
          </p:nvPicPr>
          <p:blipFill>
            <a:blip r:embed="rId4"/>
            <a:srcRect/>
            <a:stretch>
              <a:fillRect/>
            </a:stretch>
          </p:blipFill>
          <p:spPr bwMode="auto">
            <a:xfrm>
              <a:off x="3286116" y="3328989"/>
              <a:ext cx="514350" cy="314325"/>
            </a:xfrm>
            <a:prstGeom prst="rect">
              <a:avLst/>
            </a:prstGeom>
            <a:noFill/>
            <a:ln w="9525">
              <a:noFill/>
              <a:miter lim="800000"/>
              <a:headEnd/>
              <a:tailEnd/>
            </a:ln>
            <a:effectLst/>
          </p:spPr>
        </p:pic>
        <p:pic>
          <p:nvPicPr>
            <p:cNvPr id="43015" name="Picture 7"/>
            <p:cNvPicPr>
              <a:picLocks noChangeAspect="1" noChangeArrowheads="1"/>
            </p:cNvPicPr>
            <p:nvPr/>
          </p:nvPicPr>
          <p:blipFill>
            <a:blip r:embed="rId5"/>
            <a:srcRect/>
            <a:stretch>
              <a:fillRect/>
            </a:stretch>
          </p:blipFill>
          <p:spPr bwMode="auto">
            <a:xfrm>
              <a:off x="2928926" y="3357562"/>
              <a:ext cx="257175" cy="3143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457200" y="1071546"/>
            <a:ext cx="8229600" cy="5054617"/>
          </a:xfrm>
        </p:spPr>
        <p:txBody>
          <a:bodyPr>
            <a:normAutofit/>
          </a:bodyPr>
          <a:lstStyle/>
          <a:p>
            <a:r>
              <a:rPr lang="en-GB" sz="1800" dirty="0" err="1" smtClean="0"/>
              <a:t>Autowaves</a:t>
            </a:r>
            <a:r>
              <a:rPr lang="en-GB" sz="1800" dirty="0" smtClean="0"/>
              <a:t> can appear in </a:t>
            </a:r>
            <a:r>
              <a:rPr lang="en-GB" sz="1800" i="1" dirty="0" smtClean="0"/>
              <a:t>active</a:t>
            </a:r>
            <a:r>
              <a:rPr lang="en-GB" sz="1800" dirty="0" smtClean="0"/>
              <a:t> media, when the passage of the wave causes an energy release that reinforces the wave. E.g. A wave of flame (is an </a:t>
            </a:r>
            <a:r>
              <a:rPr lang="en-GB" sz="1800" dirty="0" err="1" smtClean="0"/>
              <a:t>autowave</a:t>
            </a:r>
            <a:r>
              <a:rPr lang="en-GB" sz="1800" dirty="0" smtClean="0"/>
              <a:t>). Perhaps “</a:t>
            </a:r>
            <a:r>
              <a:rPr lang="en-GB" sz="1800" dirty="0" err="1" smtClean="0"/>
              <a:t>wave”of</a:t>
            </a:r>
            <a:r>
              <a:rPr lang="en-GB" sz="1800" dirty="0" smtClean="0"/>
              <a:t> sympathetic flares: energy release in first flare ignites next, etc., i.e. “domino effect”.</a:t>
            </a:r>
          </a:p>
          <a:p>
            <a:r>
              <a:rPr lang="en-GB" sz="1800" dirty="0" smtClean="0">
                <a:solidFill>
                  <a:schemeClr val="bg1"/>
                </a:solidFill>
              </a:rPr>
              <a:t>The speed, amplitude and other parameters are determined by the properties of the medium.</a:t>
            </a:r>
          </a:p>
          <a:p>
            <a:r>
              <a:rPr lang="en-GB" sz="1800" dirty="0" smtClean="0">
                <a:solidFill>
                  <a:schemeClr val="bg1"/>
                </a:solidFill>
              </a:rPr>
              <a:t>The progression of the quasi-periodic energy release site </a:t>
            </a:r>
            <a:r>
              <a:rPr lang="en-GB" sz="1800" i="1" dirty="0" smtClean="0">
                <a:solidFill>
                  <a:schemeClr val="bg1"/>
                </a:solidFill>
              </a:rPr>
              <a:t>along</a:t>
            </a:r>
            <a:r>
              <a:rPr lang="en-GB" sz="1800" dirty="0" smtClean="0">
                <a:solidFill>
                  <a:schemeClr val="bg1"/>
                </a:solidFill>
              </a:rPr>
              <a:t> neutral line in a two-ribbon flare (hard X-ray and EUV </a:t>
            </a:r>
            <a:r>
              <a:rPr lang="en-GB" sz="1800" dirty="0" err="1" smtClean="0">
                <a:solidFill>
                  <a:schemeClr val="bg1"/>
                </a:solidFill>
              </a:rPr>
              <a:t>brightenings</a:t>
            </a:r>
            <a:r>
              <a:rPr lang="en-GB" sz="1800" dirty="0" smtClean="0">
                <a:solidFill>
                  <a:schemeClr val="bg1"/>
                </a:solidFill>
              </a:rPr>
              <a:t>) could also be produced by an </a:t>
            </a:r>
            <a:r>
              <a:rPr lang="en-GB" sz="1800" dirty="0" err="1" smtClean="0">
                <a:solidFill>
                  <a:schemeClr val="bg1"/>
                </a:solidFill>
              </a:rPr>
              <a:t>autowave</a:t>
            </a:r>
            <a:r>
              <a:rPr lang="en-GB" sz="1800" dirty="0" smtClean="0">
                <a:solidFill>
                  <a:schemeClr val="bg1"/>
                </a:solidFill>
              </a:rPr>
              <a:t>:</a:t>
            </a:r>
          </a:p>
          <a:p>
            <a:endParaRPr lang="en-GB" sz="1800" dirty="0" smtClean="0"/>
          </a:p>
          <a:p>
            <a:endParaRPr lang="en-GB" sz="1800" dirty="0"/>
          </a:p>
        </p:txBody>
      </p:sp>
      <p:sp>
        <p:nvSpPr>
          <p:cNvPr id="4" name="Rectangle 3"/>
          <p:cNvSpPr/>
          <p:nvPr/>
        </p:nvSpPr>
        <p:spPr>
          <a:xfrm>
            <a:off x="6215074" y="4643446"/>
            <a:ext cx="2643174" cy="1477328"/>
          </a:xfrm>
          <a:prstGeom prst="rect">
            <a:avLst/>
          </a:prstGeom>
        </p:spPr>
        <p:txBody>
          <a:bodyPr wrap="square">
            <a:spAutoFit/>
          </a:bodyPr>
          <a:lstStyle/>
          <a:p>
            <a:r>
              <a:rPr lang="en-GB" dirty="0" smtClean="0"/>
              <a:t>The medium could be considered as </a:t>
            </a:r>
            <a:r>
              <a:rPr lang="en-GB" b="1" i="1" dirty="0" smtClean="0"/>
              <a:t>active</a:t>
            </a:r>
            <a:r>
              <a:rPr lang="en-GB" dirty="0" smtClean="0"/>
              <a:t> if certain perturbations provoke the medium</a:t>
            </a:r>
          </a:p>
          <a:p>
            <a:r>
              <a:rPr lang="en-GB" dirty="0" smtClean="0"/>
              <a:t>to release energy</a:t>
            </a:r>
            <a:endParaRPr lang="en-GB" dirty="0"/>
          </a:p>
        </p:txBody>
      </p:sp>
      <p:pic>
        <p:nvPicPr>
          <p:cNvPr id="45058" name="Picture 2"/>
          <p:cNvPicPr>
            <a:picLocks noChangeAspect="1" noChangeArrowheads="1"/>
          </p:cNvPicPr>
          <p:nvPr/>
        </p:nvPicPr>
        <p:blipFill>
          <a:blip r:embed="rId2"/>
          <a:srcRect/>
          <a:stretch>
            <a:fillRect/>
          </a:stretch>
        </p:blipFill>
        <p:spPr bwMode="auto">
          <a:xfrm>
            <a:off x="500034" y="4352925"/>
            <a:ext cx="48577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457200" y="1071546"/>
            <a:ext cx="8229600" cy="5054617"/>
          </a:xfrm>
        </p:spPr>
        <p:txBody>
          <a:bodyPr>
            <a:normAutofit/>
          </a:bodyPr>
          <a:lstStyle/>
          <a:p>
            <a:r>
              <a:rPr lang="en-GB" sz="1800" dirty="0" err="1" smtClean="0"/>
              <a:t>Autowaves</a:t>
            </a:r>
            <a:r>
              <a:rPr lang="en-GB" sz="1800" dirty="0" smtClean="0"/>
              <a:t> can appear in </a:t>
            </a:r>
            <a:r>
              <a:rPr lang="en-GB" sz="1800" i="1" dirty="0" smtClean="0"/>
              <a:t>active</a:t>
            </a:r>
            <a:r>
              <a:rPr lang="en-GB" sz="1800" dirty="0" smtClean="0"/>
              <a:t> media, when the passage of the wave causes an energy release that reinforces the wave. E.g. A wave of flame (is an </a:t>
            </a:r>
            <a:r>
              <a:rPr lang="en-GB" sz="1800" dirty="0" err="1" smtClean="0"/>
              <a:t>autowave</a:t>
            </a:r>
            <a:r>
              <a:rPr lang="en-GB" sz="1800" dirty="0" smtClean="0"/>
              <a:t>). Perhaps “</a:t>
            </a:r>
            <a:r>
              <a:rPr lang="en-GB" sz="1800" dirty="0" err="1" smtClean="0"/>
              <a:t>wave”of</a:t>
            </a:r>
            <a:r>
              <a:rPr lang="en-GB" sz="1800" dirty="0" smtClean="0"/>
              <a:t> sympathetic flares: energy release in first flare ignites next, etc., i.e. “domino effect”.</a:t>
            </a:r>
          </a:p>
          <a:p>
            <a:r>
              <a:rPr lang="en-GB" sz="1800" dirty="0" smtClean="0"/>
              <a:t>The speed, amplitude and other parameters are determined by the properties of the medium.</a:t>
            </a:r>
          </a:p>
          <a:p>
            <a:r>
              <a:rPr lang="en-GB" sz="1800" dirty="0" smtClean="0">
                <a:solidFill>
                  <a:schemeClr val="bg1"/>
                </a:solidFill>
              </a:rPr>
              <a:t>The progression of the quasi-periodic energy release site </a:t>
            </a:r>
            <a:r>
              <a:rPr lang="en-GB" sz="1800" i="1" dirty="0" smtClean="0">
                <a:solidFill>
                  <a:schemeClr val="bg1"/>
                </a:solidFill>
              </a:rPr>
              <a:t>along</a:t>
            </a:r>
            <a:r>
              <a:rPr lang="en-GB" sz="1800" dirty="0" smtClean="0">
                <a:solidFill>
                  <a:schemeClr val="bg1"/>
                </a:solidFill>
              </a:rPr>
              <a:t> neutral line in a two-ribbon flare (hard X-ray and EUV </a:t>
            </a:r>
            <a:r>
              <a:rPr lang="en-GB" sz="1800" dirty="0" err="1" smtClean="0">
                <a:solidFill>
                  <a:schemeClr val="bg1"/>
                </a:solidFill>
              </a:rPr>
              <a:t>brightenings</a:t>
            </a:r>
            <a:r>
              <a:rPr lang="en-GB" sz="1800" dirty="0" smtClean="0">
                <a:solidFill>
                  <a:schemeClr val="bg1"/>
                </a:solidFill>
              </a:rPr>
              <a:t>) could also be produced by an </a:t>
            </a:r>
            <a:r>
              <a:rPr lang="en-GB" sz="1800" dirty="0" err="1" smtClean="0">
                <a:solidFill>
                  <a:schemeClr val="bg1"/>
                </a:solidFill>
              </a:rPr>
              <a:t>autowave</a:t>
            </a:r>
            <a:r>
              <a:rPr lang="en-GB" sz="1800" dirty="0" smtClean="0">
                <a:solidFill>
                  <a:schemeClr val="bg1"/>
                </a:solidFill>
              </a:rPr>
              <a:t>:</a:t>
            </a:r>
          </a:p>
          <a:p>
            <a:endParaRPr lang="en-GB" sz="1800" dirty="0" smtClean="0"/>
          </a:p>
          <a:p>
            <a:endParaRPr lang="en-GB" sz="1800" dirty="0"/>
          </a:p>
        </p:txBody>
      </p:sp>
      <p:sp>
        <p:nvSpPr>
          <p:cNvPr id="4" name="Rectangle 3"/>
          <p:cNvSpPr/>
          <p:nvPr/>
        </p:nvSpPr>
        <p:spPr>
          <a:xfrm>
            <a:off x="6215074" y="4643446"/>
            <a:ext cx="2643174" cy="1477328"/>
          </a:xfrm>
          <a:prstGeom prst="rect">
            <a:avLst/>
          </a:prstGeom>
        </p:spPr>
        <p:txBody>
          <a:bodyPr wrap="square">
            <a:spAutoFit/>
          </a:bodyPr>
          <a:lstStyle/>
          <a:p>
            <a:r>
              <a:rPr lang="en-GB" dirty="0" smtClean="0"/>
              <a:t>The medium could be considered as </a:t>
            </a:r>
            <a:r>
              <a:rPr lang="en-GB" b="1" i="1" dirty="0" smtClean="0"/>
              <a:t>active</a:t>
            </a:r>
            <a:r>
              <a:rPr lang="en-GB" dirty="0" smtClean="0"/>
              <a:t> if certain perturbations provoke the medium</a:t>
            </a:r>
          </a:p>
          <a:p>
            <a:r>
              <a:rPr lang="en-GB" dirty="0" smtClean="0"/>
              <a:t>to release energy</a:t>
            </a:r>
            <a:endParaRPr lang="en-GB" dirty="0"/>
          </a:p>
        </p:txBody>
      </p:sp>
      <p:pic>
        <p:nvPicPr>
          <p:cNvPr id="45058" name="Picture 2"/>
          <p:cNvPicPr>
            <a:picLocks noChangeAspect="1" noChangeArrowheads="1"/>
          </p:cNvPicPr>
          <p:nvPr/>
        </p:nvPicPr>
        <p:blipFill>
          <a:blip r:embed="rId2"/>
          <a:srcRect/>
          <a:stretch>
            <a:fillRect/>
          </a:stretch>
        </p:blipFill>
        <p:spPr bwMode="auto">
          <a:xfrm>
            <a:off x="500034" y="4352925"/>
            <a:ext cx="48577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457200" y="1071546"/>
            <a:ext cx="8229600" cy="5054617"/>
          </a:xfrm>
        </p:spPr>
        <p:txBody>
          <a:bodyPr>
            <a:normAutofit/>
          </a:bodyPr>
          <a:lstStyle/>
          <a:p>
            <a:r>
              <a:rPr lang="en-GB" sz="1800" dirty="0" err="1" smtClean="0"/>
              <a:t>Autowaves</a:t>
            </a:r>
            <a:r>
              <a:rPr lang="en-GB" sz="1800" dirty="0" smtClean="0"/>
              <a:t> can appear in </a:t>
            </a:r>
            <a:r>
              <a:rPr lang="en-GB" sz="1800" i="1" dirty="0" smtClean="0"/>
              <a:t>active</a:t>
            </a:r>
            <a:r>
              <a:rPr lang="en-GB" sz="1800" dirty="0" smtClean="0"/>
              <a:t> media, when the passage of the wave causes an energy release that reinforces the wave. E.g. A wave of flame (is an </a:t>
            </a:r>
            <a:r>
              <a:rPr lang="en-GB" sz="1800" dirty="0" err="1" smtClean="0"/>
              <a:t>autowave</a:t>
            </a:r>
            <a:r>
              <a:rPr lang="en-GB" sz="1800" dirty="0" smtClean="0"/>
              <a:t>). Perhaps “</a:t>
            </a:r>
            <a:r>
              <a:rPr lang="en-GB" sz="1800" dirty="0" err="1" smtClean="0"/>
              <a:t>wave”of</a:t>
            </a:r>
            <a:r>
              <a:rPr lang="en-GB" sz="1800" dirty="0" smtClean="0"/>
              <a:t> sympathetic flares: energy release in first flare ignites next, etc., i.e. “domino effect”.</a:t>
            </a:r>
          </a:p>
          <a:p>
            <a:r>
              <a:rPr lang="en-GB" sz="1800" dirty="0" smtClean="0"/>
              <a:t>The speed, amplitude and other parameters are determined by the properties of the medium.</a:t>
            </a:r>
          </a:p>
          <a:p>
            <a:endParaRPr lang="en-GB" sz="1800" dirty="0" smtClean="0"/>
          </a:p>
          <a:p>
            <a:r>
              <a:rPr lang="en-GB" sz="1800" dirty="0" smtClean="0"/>
              <a:t>The progression of the quasi-periodic energy release site </a:t>
            </a:r>
            <a:r>
              <a:rPr lang="en-GB" sz="1800" i="1" dirty="0" smtClean="0"/>
              <a:t>along</a:t>
            </a:r>
            <a:r>
              <a:rPr lang="en-GB" sz="1800" dirty="0" smtClean="0"/>
              <a:t> neutral line in a two-ribbon flare (hard X-ray and EUV </a:t>
            </a:r>
            <a:r>
              <a:rPr lang="en-GB" sz="1800" dirty="0" err="1" smtClean="0"/>
              <a:t>brightenings</a:t>
            </a:r>
            <a:r>
              <a:rPr lang="en-GB" sz="1800" dirty="0" smtClean="0"/>
              <a:t>) could also be produced by an </a:t>
            </a:r>
            <a:r>
              <a:rPr lang="en-GB" sz="1800" dirty="0" err="1" smtClean="0"/>
              <a:t>autowave</a:t>
            </a:r>
            <a:r>
              <a:rPr lang="en-GB" sz="1800" dirty="0" smtClean="0"/>
              <a:t>:</a:t>
            </a:r>
          </a:p>
          <a:p>
            <a:endParaRPr lang="en-GB" sz="1800" dirty="0" smtClean="0"/>
          </a:p>
          <a:p>
            <a:endParaRPr lang="en-GB" sz="1800" dirty="0"/>
          </a:p>
        </p:txBody>
      </p:sp>
      <p:sp>
        <p:nvSpPr>
          <p:cNvPr id="4" name="Rectangle 3"/>
          <p:cNvSpPr/>
          <p:nvPr/>
        </p:nvSpPr>
        <p:spPr>
          <a:xfrm>
            <a:off x="6215074" y="4643446"/>
            <a:ext cx="2643174" cy="1477328"/>
          </a:xfrm>
          <a:prstGeom prst="rect">
            <a:avLst/>
          </a:prstGeom>
        </p:spPr>
        <p:txBody>
          <a:bodyPr wrap="square">
            <a:spAutoFit/>
          </a:bodyPr>
          <a:lstStyle/>
          <a:p>
            <a:r>
              <a:rPr lang="en-GB" dirty="0" smtClean="0"/>
              <a:t>The medium could be considered as </a:t>
            </a:r>
            <a:r>
              <a:rPr lang="en-GB" b="1" i="1" dirty="0" smtClean="0"/>
              <a:t>active</a:t>
            </a:r>
            <a:r>
              <a:rPr lang="en-GB" dirty="0" smtClean="0"/>
              <a:t> if certain perturbations provoke the medium</a:t>
            </a:r>
          </a:p>
          <a:p>
            <a:r>
              <a:rPr lang="en-GB" dirty="0" smtClean="0"/>
              <a:t>to release energy</a:t>
            </a:r>
            <a:endParaRPr lang="en-GB" dirty="0"/>
          </a:p>
        </p:txBody>
      </p:sp>
      <p:pic>
        <p:nvPicPr>
          <p:cNvPr id="45058" name="Picture 2"/>
          <p:cNvPicPr>
            <a:picLocks noChangeAspect="1" noChangeArrowheads="1"/>
          </p:cNvPicPr>
          <p:nvPr/>
        </p:nvPicPr>
        <p:blipFill>
          <a:blip r:embed="rId2"/>
          <a:srcRect/>
          <a:stretch>
            <a:fillRect/>
          </a:stretch>
        </p:blipFill>
        <p:spPr bwMode="auto">
          <a:xfrm>
            <a:off x="500034" y="4352925"/>
            <a:ext cx="48577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4214838" y="785794"/>
            <a:ext cx="4929194" cy="3357586"/>
          </a:xfrm>
          <a:prstGeom prst="rect">
            <a:avLst/>
          </a:prstGeom>
          <a:noFill/>
          <a:ln w="9525">
            <a:noFill/>
            <a:miter lim="800000"/>
            <a:headEnd/>
            <a:tailEnd/>
          </a:ln>
          <a:effectLst/>
        </p:spPr>
      </p:pic>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32" y="857232"/>
            <a:ext cx="4543428" cy="3214710"/>
          </a:xfrm>
        </p:spPr>
        <p:txBody>
          <a:bodyPr>
            <a:noAutofit/>
          </a:bodyPr>
          <a:lstStyle/>
          <a:p>
            <a:r>
              <a:rPr lang="en-GB" sz="1800" dirty="0" smtClean="0"/>
              <a:t>Primary energy release occurring somewhere above the neutral line, in the flaring arcade, excites a slow MA pulse that propagates downward.</a:t>
            </a:r>
          </a:p>
          <a:p>
            <a:r>
              <a:rPr lang="en-GB" sz="1800" dirty="0" smtClean="0">
                <a:solidFill>
                  <a:schemeClr val="bg1"/>
                </a:solidFill>
              </a:rPr>
              <a:t>Pulse gets reflected from chromosphere and returns back to the top of the flaring arcade, </a:t>
            </a:r>
            <a:r>
              <a:rPr lang="en-GB" sz="1800" b="1" dirty="0" smtClean="0">
                <a:solidFill>
                  <a:schemeClr val="bg1"/>
                </a:solidFill>
              </a:rPr>
              <a:t>slightly offset from location of the primary energy release along the neutral line</a:t>
            </a:r>
            <a:r>
              <a:rPr lang="en-GB" sz="1800" dirty="0" smtClean="0">
                <a:solidFill>
                  <a:schemeClr val="bg1"/>
                </a:solidFill>
              </a:rPr>
              <a:t>.</a:t>
            </a:r>
          </a:p>
          <a:p>
            <a:r>
              <a:rPr lang="en-GB" sz="1800" dirty="0" smtClean="0">
                <a:solidFill>
                  <a:schemeClr val="bg1"/>
                </a:solidFill>
              </a:rPr>
              <a:t>There wave triggers another energy release (</a:t>
            </a:r>
            <a:r>
              <a:rPr lang="en-GB" sz="1800" i="1" dirty="0" smtClean="0">
                <a:solidFill>
                  <a:schemeClr val="bg1"/>
                </a:solidFill>
              </a:rPr>
              <a:t>QPPs triggered by external waves</a:t>
            </a:r>
            <a:r>
              <a:rPr lang="en-GB" sz="1800" dirty="0" smtClean="0">
                <a:solidFill>
                  <a:schemeClr val="bg1"/>
                </a:solidFill>
              </a:rPr>
              <a:t>). Energy release excites another slow wave, causing the next cycle of this </a:t>
            </a:r>
            <a:r>
              <a:rPr lang="en-GB" sz="1800" dirty="0" err="1" smtClean="0">
                <a:solidFill>
                  <a:schemeClr val="bg1"/>
                </a:solidFill>
              </a:rPr>
              <a:t>autowave</a:t>
            </a:r>
            <a:r>
              <a:rPr lang="en-GB" sz="1800" dirty="0" smtClean="0">
                <a:solidFill>
                  <a:schemeClr val="bg1"/>
                </a:solidFill>
              </a:rPr>
              <a:t> mechanism.</a:t>
            </a:r>
          </a:p>
          <a:p>
            <a:pPr>
              <a:buNone/>
            </a:pPr>
            <a:endParaRPr lang="en-GB" sz="1800" dirty="0">
              <a:solidFill>
                <a:schemeClr val="bg1"/>
              </a:solidFill>
            </a:endParaRPr>
          </a:p>
        </p:txBody>
      </p:sp>
      <p:sp>
        <p:nvSpPr>
          <p:cNvPr id="6" name="TextBox 5"/>
          <p:cNvSpPr txBox="1"/>
          <p:nvPr/>
        </p:nvSpPr>
        <p:spPr>
          <a:xfrm>
            <a:off x="4929190" y="4429132"/>
            <a:ext cx="3742884" cy="646331"/>
          </a:xfrm>
          <a:prstGeom prst="rect">
            <a:avLst/>
          </a:prstGeom>
          <a:noFill/>
          <a:ln w="25400">
            <a:solidFill>
              <a:srgbClr val="FF0000"/>
            </a:solidFill>
          </a:ln>
        </p:spPr>
        <p:txBody>
          <a:bodyPr wrap="none" rtlCol="0">
            <a:spAutoFit/>
          </a:bodyPr>
          <a:lstStyle/>
          <a:p>
            <a:pPr algn="ctr"/>
            <a:r>
              <a:rPr lang="en-GB" dirty="0" err="1" smtClean="0"/>
              <a:t>Nakariakov</a:t>
            </a:r>
            <a:r>
              <a:rPr lang="en-GB" dirty="0" smtClean="0"/>
              <a:t> &amp; </a:t>
            </a:r>
            <a:r>
              <a:rPr lang="en-GB" dirty="0" err="1" smtClean="0"/>
              <a:t>Zimovets</a:t>
            </a:r>
            <a:r>
              <a:rPr lang="en-GB" dirty="0" smtClean="0"/>
              <a:t> (2011).</a:t>
            </a:r>
          </a:p>
          <a:p>
            <a:pPr algn="ctr"/>
            <a:r>
              <a:rPr lang="en-GB" i="1" dirty="0" smtClean="0"/>
              <a:t>Magnetic arcade of a two-ribbon flare</a:t>
            </a:r>
            <a:endParaRPr lang="en-GB" i="1" dirty="0"/>
          </a:p>
        </p:txBody>
      </p:sp>
      <p:sp>
        <p:nvSpPr>
          <p:cNvPr id="7" name="TextBox 6"/>
          <p:cNvSpPr txBox="1"/>
          <p:nvPr/>
        </p:nvSpPr>
        <p:spPr>
          <a:xfrm>
            <a:off x="357158" y="5166382"/>
            <a:ext cx="8572560" cy="1477328"/>
          </a:xfrm>
          <a:prstGeom prst="rect">
            <a:avLst/>
          </a:prstGeom>
          <a:noFill/>
        </p:spPr>
        <p:txBody>
          <a:bodyPr wrap="square" rtlCol="0">
            <a:spAutoFit/>
          </a:bodyPr>
          <a:lstStyle/>
          <a:p>
            <a:pPr>
              <a:buFont typeface="Arial" pitchFamily="34" charset="0"/>
              <a:buChar char="•"/>
            </a:pPr>
            <a:r>
              <a:rPr lang="en-GB" i="1" dirty="0" smtClean="0">
                <a:solidFill>
                  <a:schemeClr val="bg1"/>
                </a:solidFill>
              </a:rPr>
              <a:t>  Along</a:t>
            </a:r>
            <a:r>
              <a:rPr lang="en-GB" dirty="0" smtClean="0">
                <a:solidFill>
                  <a:schemeClr val="bg1"/>
                </a:solidFill>
              </a:rPr>
              <a:t> the field, pulse propagates at a speed close to </a:t>
            </a:r>
            <a:r>
              <a:rPr lang="en-GB" i="1" dirty="0" err="1" smtClean="0">
                <a:solidFill>
                  <a:schemeClr val="bg1"/>
                </a:solidFill>
              </a:rPr>
              <a:t>c</a:t>
            </a:r>
            <a:r>
              <a:rPr lang="en-GB" i="1" baseline="-25000" dirty="0" err="1" smtClean="0">
                <a:solidFill>
                  <a:schemeClr val="bg1"/>
                </a:solidFill>
              </a:rPr>
              <a:t>s</a:t>
            </a:r>
            <a:endParaRPr lang="en-GB" i="1" baseline="-25000" dirty="0" smtClean="0">
              <a:solidFill>
                <a:schemeClr val="bg1"/>
              </a:solidFill>
            </a:endParaRPr>
          </a:p>
          <a:p>
            <a:pPr>
              <a:buFont typeface="Arial" pitchFamily="34" charset="0"/>
              <a:buChar char="•"/>
            </a:pPr>
            <a:r>
              <a:rPr lang="en-GB" i="1" dirty="0" smtClean="0">
                <a:solidFill>
                  <a:schemeClr val="bg1"/>
                </a:solidFill>
              </a:rPr>
              <a:t>  Across</a:t>
            </a:r>
            <a:r>
              <a:rPr lang="en-GB" dirty="0" smtClean="0">
                <a:solidFill>
                  <a:schemeClr val="bg1"/>
                </a:solidFill>
              </a:rPr>
              <a:t> the field, group speed is 10–20% of </a:t>
            </a:r>
            <a:r>
              <a:rPr lang="en-GB" i="1" dirty="0" err="1" smtClean="0">
                <a:solidFill>
                  <a:schemeClr val="bg1"/>
                </a:solidFill>
              </a:rPr>
              <a:t>c</a:t>
            </a:r>
            <a:r>
              <a:rPr lang="en-GB" i="1" baseline="-25000" dirty="0" err="1" smtClean="0">
                <a:solidFill>
                  <a:schemeClr val="bg1"/>
                </a:solidFill>
              </a:rPr>
              <a:t>s</a:t>
            </a:r>
            <a:endParaRPr lang="en-GB" i="1" baseline="-25000" dirty="0" smtClean="0">
              <a:solidFill>
                <a:schemeClr val="bg1"/>
              </a:solidFill>
            </a:endParaRPr>
          </a:p>
          <a:p>
            <a:r>
              <a:rPr lang="en-GB" i="1" baseline="-25000" dirty="0" smtClean="0">
                <a:solidFill>
                  <a:schemeClr val="bg1"/>
                </a:solidFill>
              </a:rPr>
              <a:t> </a:t>
            </a:r>
            <a:r>
              <a:rPr lang="en-GB" i="1" dirty="0" smtClean="0">
                <a:solidFill>
                  <a:schemeClr val="bg1"/>
                </a:solidFill>
              </a:rPr>
              <a:t>          </a:t>
            </a:r>
            <a:r>
              <a:rPr lang="en-GB" dirty="0" smtClean="0">
                <a:solidFill>
                  <a:schemeClr val="bg1"/>
                </a:solidFill>
              </a:rPr>
              <a:t>(consistent with observed speed of brightening progression along neutral line).</a:t>
            </a:r>
          </a:p>
          <a:p>
            <a:pPr>
              <a:buFont typeface="Arial" pitchFamily="34" charset="0"/>
              <a:buChar char="•"/>
            </a:pPr>
            <a:r>
              <a:rPr lang="en-GB" dirty="0" smtClean="0">
                <a:solidFill>
                  <a:schemeClr val="bg1"/>
                </a:solidFill>
              </a:rPr>
              <a:t>  Period determined by the acoustic travel time from the </a:t>
            </a:r>
            <a:r>
              <a:rPr lang="en-GB" dirty="0" err="1" smtClean="0">
                <a:solidFill>
                  <a:schemeClr val="bg1"/>
                </a:solidFill>
              </a:rPr>
              <a:t>footpoints</a:t>
            </a:r>
            <a:r>
              <a:rPr lang="en-GB" dirty="0" smtClean="0">
                <a:solidFill>
                  <a:schemeClr val="bg1"/>
                </a:solidFill>
              </a:rPr>
              <a:t> to the arcade top, e.g. 30–80 s for typical solar flares.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4214838" y="785794"/>
            <a:ext cx="4929194" cy="3357586"/>
          </a:xfrm>
          <a:prstGeom prst="rect">
            <a:avLst/>
          </a:prstGeom>
          <a:noFill/>
          <a:ln w="9525">
            <a:noFill/>
            <a:miter lim="800000"/>
            <a:headEnd/>
            <a:tailEnd/>
          </a:ln>
          <a:effectLst/>
        </p:spPr>
      </p:pic>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32" y="857232"/>
            <a:ext cx="4543428" cy="3214710"/>
          </a:xfrm>
        </p:spPr>
        <p:txBody>
          <a:bodyPr>
            <a:noAutofit/>
          </a:bodyPr>
          <a:lstStyle/>
          <a:p>
            <a:r>
              <a:rPr lang="en-GB" sz="1800" dirty="0" smtClean="0"/>
              <a:t>Primary energy release occurring somewhere above the neutral line, in the flaring arcade, excites a slow MA pulse that propagates downward.</a:t>
            </a:r>
          </a:p>
          <a:p>
            <a:r>
              <a:rPr lang="en-GB" sz="1800" dirty="0" smtClean="0"/>
              <a:t>Pulse gets reflected from chromosphere and returns back to the top of the flaring arcade, </a:t>
            </a:r>
            <a:r>
              <a:rPr lang="en-GB" sz="1800" b="1" dirty="0" smtClean="0"/>
              <a:t>slightly offset from location of the primary energy release along the neutral line</a:t>
            </a:r>
            <a:r>
              <a:rPr lang="en-GB" sz="1800" dirty="0" smtClean="0"/>
              <a:t>.</a:t>
            </a:r>
          </a:p>
          <a:p>
            <a:r>
              <a:rPr lang="en-GB" sz="1800" dirty="0" smtClean="0">
                <a:solidFill>
                  <a:schemeClr val="bg1"/>
                </a:solidFill>
              </a:rPr>
              <a:t>There wave triggers another energy release (</a:t>
            </a:r>
            <a:r>
              <a:rPr lang="en-GB" sz="1800" i="1" dirty="0" smtClean="0">
                <a:solidFill>
                  <a:schemeClr val="bg1"/>
                </a:solidFill>
              </a:rPr>
              <a:t>QPPs triggered by external waves</a:t>
            </a:r>
            <a:r>
              <a:rPr lang="en-GB" sz="1800" dirty="0" smtClean="0">
                <a:solidFill>
                  <a:schemeClr val="bg1"/>
                </a:solidFill>
              </a:rPr>
              <a:t>). Energy release excites another slow wave, causing the next cycle of this </a:t>
            </a:r>
            <a:r>
              <a:rPr lang="en-GB" sz="1800" dirty="0" err="1" smtClean="0">
                <a:solidFill>
                  <a:schemeClr val="bg1"/>
                </a:solidFill>
              </a:rPr>
              <a:t>autowave</a:t>
            </a:r>
            <a:r>
              <a:rPr lang="en-GB" sz="1800" dirty="0" smtClean="0">
                <a:solidFill>
                  <a:schemeClr val="bg1"/>
                </a:solidFill>
              </a:rPr>
              <a:t> mechanism.</a:t>
            </a:r>
          </a:p>
          <a:p>
            <a:pPr>
              <a:buNone/>
            </a:pPr>
            <a:endParaRPr lang="en-GB" sz="1800" dirty="0"/>
          </a:p>
        </p:txBody>
      </p:sp>
      <p:sp>
        <p:nvSpPr>
          <p:cNvPr id="6" name="TextBox 5"/>
          <p:cNvSpPr txBox="1"/>
          <p:nvPr/>
        </p:nvSpPr>
        <p:spPr>
          <a:xfrm>
            <a:off x="4929190" y="4429132"/>
            <a:ext cx="3742884" cy="646331"/>
          </a:xfrm>
          <a:prstGeom prst="rect">
            <a:avLst/>
          </a:prstGeom>
          <a:noFill/>
          <a:ln w="25400">
            <a:solidFill>
              <a:srgbClr val="FF0000"/>
            </a:solidFill>
          </a:ln>
        </p:spPr>
        <p:txBody>
          <a:bodyPr wrap="none" rtlCol="0">
            <a:spAutoFit/>
          </a:bodyPr>
          <a:lstStyle/>
          <a:p>
            <a:pPr algn="ctr"/>
            <a:r>
              <a:rPr lang="en-GB" dirty="0" err="1" smtClean="0"/>
              <a:t>Nakariakov</a:t>
            </a:r>
            <a:r>
              <a:rPr lang="en-GB" dirty="0" smtClean="0"/>
              <a:t> &amp; </a:t>
            </a:r>
            <a:r>
              <a:rPr lang="en-GB" dirty="0" err="1" smtClean="0"/>
              <a:t>Zimovets</a:t>
            </a:r>
            <a:r>
              <a:rPr lang="en-GB" dirty="0" smtClean="0"/>
              <a:t> (2011).</a:t>
            </a:r>
          </a:p>
          <a:p>
            <a:pPr algn="ctr"/>
            <a:r>
              <a:rPr lang="en-GB" i="1" dirty="0" smtClean="0"/>
              <a:t>Magnetic arcade of a two-ribbon flare</a:t>
            </a:r>
            <a:endParaRPr lang="en-GB"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1) MHD oscillations</a:t>
            </a:r>
            <a:endParaRPr lang="en-GB" sz="3000" dirty="0">
              <a:solidFill>
                <a:srgbClr val="FF0000"/>
              </a:solidFill>
            </a:endParaRPr>
          </a:p>
        </p:txBody>
      </p:sp>
      <p:sp>
        <p:nvSpPr>
          <p:cNvPr id="3" name="Content Placeholder 2"/>
          <p:cNvSpPr>
            <a:spLocks noGrp="1"/>
          </p:cNvSpPr>
          <p:nvPr>
            <p:ph idx="1"/>
          </p:nvPr>
        </p:nvSpPr>
        <p:spPr>
          <a:xfrm>
            <a:off x="-32" y="714356"/>
            <a:ext cx="8858312" cy="2686056"/>
          </a:xfrm>
        </p:spPr>
        <p:txBody>
          <a:bodyPr>
            <a:noAutofit/>
          </a:bodyPr>
          <a:lstStyle/>
          <a:p>
            <a:pPr marL="360000">
              <a:spcBef>
                <a:spcPts val="0"/>
              </a:spcBef>
            </a:pPr>
            <a:r>
              <a:rPr lang="en-GB" sz="1800" dirty="0" smtClean="0"/>
              <a:t>QPP periods </a:t>
            </a:r>
            <a:r>
              <a:rPr lang="en-GB" sz="1800" dirty="0"/>
              <a:t>coincide with the order of magnitude </a:t>
            </a:r>
            <a:r>
              <a:rPr lang="en-GB" sz="1800" dirty="0" smtClean="0"/>
              <a:t>of MHD </a:t>
            </a:r>
            <a:r>
              <a:rPr lang="en-GB" sz="1800" dirty="0"/>
              <a:t>waves </a:t>
            </a:r>
            <a:r>
              <a:rPr lang="en-GB" sz="1800" dirty="0" smtClean="0"/>
              <a:t>/ oscillations </a:t>
            </a:r>
            <a:r>
              <a:rPr lang="en-GB" sz="1800" dirty="0"/>
              <a:t>that are abundantly detected in the corona (</a:t>
            </a:r>
            <a:r>
              <a:rPr lang="en-GB" sz="1800" dirty="0" smtClean="0"/>
              <a:t>and well </a:t>
            </a:r>
            <a:r>
              <a:rPr lang="en-GB" sz="1800" dirty="0"/>
              <a:t>resolved both spatially and temporally</a:t>
            </a:r>
            <a:r>
              <a:rPr lang="en-GB" sz="1800" dirty="0" smtClean="0"/>
              <a:t>).</a:t>
            </a:r>
          </a:p>
          <a:p>
            <a:pPr marL="360000">
              <a:spcBef>
                <a:spcPts val="0"/>
              </a:spcBef>
            </a:pPr>
            <a:endParaRPr lang="en-GB" sz="300" dirty="0" smtClean="0"/>
          </a:p>
          <a:p>
            <a:r>
              <a:rPr lang="en-GB" sz="1800" dirty="0"/>
              <a:t>F</a:t>
            </a:r>
            <a:r>
              <a:rPr lang="en-GB" sz="1800" dirty="0" smtClean="0"/>
              <a:t>lare </a:t>
            </a:r>
            <a:r>
              <a:rPr lang="en-GB" sz="1800" dirty="0"/>
              <a:t>is invoked as a justification for </a:t>
            </a:r>
            <a:r>
              <a:rPr lang="en-GB" sz="1800" dirty="0" smtClean="0"/>
              <a:t>energy </a:t>
            </a:r>
            <a:r>
              <a:rPr lang="en-GB" sz="1800" dirty="0"/>
              <a:t>provider, but </a:t>
            </a:r>
            <a:r>
              <a:rPr lang="en-GB" sz="1800" dirty="0" smtClean="0"/>
              <a:t>once </a:t>
            </a:r>
            <a:r>
              <a:rPr lang="en-GB" sz="1800" dirty="0"/>
              <a:t>the finite-duration internal/external </a:t>
            </a:r>
            <a:r>
              <a:rPr lang="en-GB" sz="1800" dirty="0" smtClean="0"/>
              <a:t>excitation occurs</a:t>
            </a:r>
            <a:r>
              <a:rPr lang="en-GB" sz="1800" dirty="0"/>
              <a:t>, we will get </a:t>
            </a:r>
            <a:r>
              <a:rPr lang="en-GB" sz="1800" b="1" dirty="0"/>
              <a:t>free</a:t>
            </a:r>
            <a:r>
              <a:rPr lang="en-GB" sz="1800" dirty="0"/>
              <a:t> MHD oscillations of the emitting plasma. </a:t>
            </a:r>
            <a:r>
              <a:rPr lang="en-GB" sz="1800" dirty="0" smtClean="0"/>
              <a:t>Variation of macroscopic parameters (mass &amp; current densities, temperature, gas pressure, bulk flow, magnetic field) in the vicinity of flare site can affect flaring emission.</a:t>
            </a:r>
          </a:p>
          <a:p>
            <a:pPr marL="360000">
              <a:spcBef>
                <a:spcPts val="0"/>
              </a:spcBef>
            </a:pPr>
            <a:endParaRPr lang="en-GB" sz="300" dirty="0" smtClean="0"/>
          </a:p>
          <a:p>
            <a:pPr marL="360000">
              <a:spcBef>
                <a:spcPts val="0"/>
              </a:spcBef>
            </a:pPr>
            <a:endParaRPr lang="en-GB" sz="500" dirty="0"/>
          </a:p>
          <a:p>
            <a:pPr marL="360000">
              <a:spcBef>
                <a:spcPts val="0"/>
              </a:spcBef>
            </a:pPr>
            <a:r>
              <a:rPr lang="en-GB" sz="1800" dirty="0" smtClean="0"/>
              <a:t>Thus</a:t>
            </a:r>
            <a:r>
              <a:rPr lang="en-GB" sz="1800" dirty="0"/>
              <a:t>, </a:t>
            </a:r>
            <a:r>
              <a:rPr lang="en-GB" sz="1800" dirty="0" smtClean="0"/>
              <a:t>we are </a:t>
            </a:r>
            <a:r>
              <a:rPr lang="en-GB" sz="1800" dirty="0"/>
              <a:t>now within the field of </a:t>
            </a:r>
            <a:r>
              <a:rPr lang="en-GB" sz="1800" i="1" dirty="0"/>
              <a:t>coronal </a:t>
            </a:r>
            <a:r>
              <a:rPr lang="en-GB" sz="1800" i="1" dirty="0" smtClean="0"/>
              <a:t>seismology</a:t>
            </a:r>
            <a:r>
              <a:rPr lang="en-GB" sz="1800" dirty="0"/>
              <a:t>,</a:t>
            </a:r>
            <a:r>
              <a:rPr lang="en-GB" sz="1800" dirty="0" smtClean="0"/>
              <a:t> </a:t>
            </a:r>
            <a:r>
              <a:rPr lang="en-GB" sz="1800" dirty="0"/>
              <a:t>so </a:t>
            </a:r>
            <a:r>
              <a:rPr lang="en-GB" sz="1800" dirty="0" smtClean="0"/>
              <a:t>observed parameters tell </a:t>
            </a:r>
            <a:r>
              <a:rPr lang="en-GB" sz="1800" dirty="0"/>
              <a:t>us diagnostic information about the </a:t>
            </a:r>
            <a:r>
              <a:rPr lang="en-GB" sz="1800" dirty="0" smtClean="0"/>
              <a:t>medium/local conditions in flaring region / the </a:t>
            </a:r>
            <a:r>
              <a:rPr lang="en-GB" sz="1800" dirty="0"/>
              <a:t>oscillating </a:t>
            </a:r>
            <a:r>
              <a:rPr lang="en-GB" sz="1800" dirty="0" smtClean="0"/>
              <a:t>structure, rather </a:t>
            </a:r>
            <a:r>
              <a:rPr lang="en-GB" sz="1800" dirty="0"/>
              <a:t>than </a:t>
            </a:r>
            <a:r>
              <a:rPr lang="en-GB" sz="1800" dirty="0" smtClean="0"/>
              <a:t>the flare itself (driver).</a:t>
            </a:r>
          </a:p>
        </p:txBody>
      </p:sp>
      <p:sp>
        <p:nvSpPr>
          <p:cNvPr id="6" name="TextBox 5"/>
          <p:cNvSpPr txBox="1"/>
          <p:nvPr/>
        </p:nvSpPr>
        <p:spPr>
          <a:xfrm>
            <a:off x="6500826" y="4572008"/>
            <a:ext cx="2261363" cy="923330"/>
          </a:xfrm>
          <a:prstGeom prst="rect">
            <a:avLst/>
          </a:prstGeom>
          <a:solidFill>
            <a:srgbClr val="FFFF00"/>
          </a:solidFill>
          <a:ln w="25400">
            <a:solidFill>
              <a:srgbClr val="FF0000"/>
            </a:solidFill>
          </a:ln>
        </p:spPr>
        <p:txBody>
          <a:bodyPr wrap="square" rtlCol="0">
            <a:spAutoFit/>
          </a:bodyPr>
          <a:lstStyle/>
          <a:p>
            <a:pPr algn="ctr">
              <a:spcBef>
                <a:spcPts val="0"/>
              </a:spcBef>
            </a:pPr>
            <a:r>
              <a:rPr lang="en-GB" dirty="0" smtClean="0"/>
              <a:t>period </a:t>
            </a:r>
            <a:r>
              <a:rPr lang="en-GB" dirty="0"/>
              <a:t>will be independent of the flare energy.</a:t>
            </a:r>
          </a:p>
        </p:txBody>
      </p:sp>
      <p:pic>
        <p:nvPicPr>
          <p:cNvPr id="31746" name="Picture 2"/>
          <p:cNvPicPr>
            <a:picLocks noChangeAspect="1" noChangeArrowheads="1"/>
          </p:cNvPicPr>
          <p:nvPr/>
        </p:nvPicPr>
        <p:blipFill>
          <a:blip r:embed="rId2"/>
          <a:srcRect/>
          <a:stretch>
            <a:fillRect/>
          </a:stretch>
        </p:blipFill>
        <p:spPr bwMode="auto">
          <a:xfrm>
            <a:off x="500035" y="3556667"/>
            <a:ext cx="4071966" cy="3301357"/>
          </a:xfrm>
          <a:prstGeom prst="rect">
            <a:avLst/>
          </a:prstGeom>
          <a:noFill/>
          <a:ln w="9525">
            <a:noFill/>
            <a:miter lim="800000"/>
            <a:headEnd/>
            <a:tailEnd/>
          </a:ln>
          <a:effectLst/>
        </p:spPr>
      </p:pic>
      <p:sp>
        <p:nvSpPr>
          <p:cNvPr id="7" name="TextBox 6"/>
          <p:cNvSpPr txBox="1"/>
          <p:nvPr/>
        </p:nvSpPr>
        <p:spPr>
          <a:xfrm>
            <a:off x="4429124" y="5988626"/>
            <a:ext cx="1542089" cy="369332"/>
          </a:xfrm>
          <a:prstGeom prst="rect">
            <a:avLst/>
          </a:prstGeom>
          <a:noFill/>
        </p:spPr>
        <p:txBody>
          <a:bodyPr wrap="none" rtlCol="0">
            <a:spAutoFit/>
          </a:bodyPr>
          <a:lstStyle/>
          <a:p>
            <a:r>
              <a:rPr lang="en-GB" dirty="0" smtClean="0"/>
              <a:t>Sausage mode</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4214838" y="785794"/>
            <a:ext cx="4929194" cy="3357586"/>
          </a:xfrm>
          <a:prstGeom prst="rect">
            <a:avLst/>
          </a:prstGeom>
          <a:noFill/>
          <a:ln w="9525">
            <a:noFill/>
            <a:miter lim="800000"/>
            <a:headEnd/>
            <a:tailEnd/>
          </a:ln>
          <a:effectLst/>
        </p:spPr>
      </p:pic>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32" y="857232"/>
            <a:ext cx="4543428" cy="3214710"/>
          </a:xfrm>
        </p:spPr>
        <p:txBody>
          <a:bodyPr>
            <a:noAutofit/>
          </a:bodyPr>
          <a:lstStyle/>
          <a:p>
            <a:r>
              <a:rPr lang="en-GB" sz="1800" dirty="0" smtClean="0"/>
              <a:t>Primary energy release occurring somewhere above the neutral line, in the flaring arcade, excites a slow MA pulse that propagates downward.</a:t>
            </a:r>
          </a:p>
          <a:p>
            <a:r>
              <a:rPr lang="en-GB" sz="1800" dirty="0" smtClean="0"/>
              <a:t>Pulse gets reflected from chromosphere and returns back to the top of the flaring arcade, </a:t>
            </a:r>
            <a:r>
              <a:rPr lang="en-GB" sz="1800" b="1" dirty="0" smtClean="0"/>
              <a:t>slightly offset from location of the primary energy release along the neutral line</a:t>
            </a:r>
            <a:r>
              <a:rPr lang="en-GB" sz="1800" dirty="0" smtClean="0"/>
              <a:t>.</a:t>
            </a:r>
          </a:p>
          <a:p>
            <a:r>
              <a:rPr lang="en-GB" sz="1800" dirty="0" smtClean="0"/>
              <a:t>There wave triggers another energy release (</a:t>
            </a:r>
            <a:r>
              <a:rPr lang="en-GB" sz="1800" i="1" dirty="0" smtClean="0"/>
              <a:t>QPPs triggered by external waves</a:t>
            </a:r>
            <a:r>
              <a:rPr lang="en-GB" sz="1800" dirty="0" smtClean="0"/>
              <a:t>). Energy release excites another slow wave, causing the next cycle of this </a:t>
            </a:r>
            <a:r>
              <a:rPr lang="en-GB" sz="1800" dirty="0" err="1" smtClean="0"/>
              <a:t>autowave</a:t>
            </a:r>
            <a:r>
              <a:rPr lang="en-GB" sz="1800" dirty="0" smtClean="0"/>
              <a:t> mechanism.</a:t>
            </a:r>
          </a:p>
          <a:p>
            <a:pPr>
              <a:buNone/>
            </a:pPr>
            <a:endParaRPr lang="en-GB" sz="1800" dirty="0"/>
          </a:p>
        </p:txBody>
      </p:sp>
      <p:sp>
        <p:nvSpPr>
          <p:cNvPr id="6" name="TextBox 5"/>
          <p:cNvSpPr txBox="1"/>
          <p:nvPr/>
        </p:nvSpPr>
        <p:spPr>
          <a:xfrm>
            <a:off x="4929190" y="4429132"/>
            <a:ext cx="3742884" cy="646331"/>
          </a:xfrm>
          <a:prstGeom prst="rect">
            <a:avLst/>
          </a:prstGeom>
          <a:noFill/>
          <a:ln w="25400">
            <a:solidFill>
              <a:srgbClr val="FF0000"/>
            </a:solidFill>
          </a:ln>
        </p:spPr>
        <p:txBody>
          <a:bodyPr wrap="none" rtlCol="0">
            <a:spAutoFit/>
          </a:bodyPr>
          <a:lstStyle/>
          <a:p>
            <a:pPr algn="ctr"/>
            <a:r>
              <a:rPr lang="en-GB" dirty="0" err="1" smtClean="0"/>
              <a:t>Nakariakov</a:t>
            </a:r>
            <a:r>
              <a:rPr lang="en-GB" dirty="0" smtClean="0"/>
              <a:t> &amp; </a:t>
            </a:r>
            <a:r>
              <a:rPr lang="en-GB" dirty="0" err="1" smtClean="0"/>
              <a:t>Zimovets</a:t>
            </a:r>
            <a:r>
              <a:rPr lang="en-GB" dirty="0" smtClean="0"/>
              <a:t> (2011).</a:t>
            </a:r>
          </a:p>
          <a:p>
            <a:pPr algn="ctr"/>
            <a:r>
              <a:rPr lang="en-GB" i="1" dirty="0" smtClean="0"/>
              <a:t>Magnetic arcade of a two-ribbon flare</a:t>
            </a:r>
            <a:endParaRPr lang="en-GB"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4214838" y="785794"/>
            <a:ext cx="4929194" cy="3357586"/>
          </a:xfrm>
          <a:prstGeom prst="rect">
            <a:avLst/>
          </a:prstGeom>
          <a:noFill/>
          <a:ln w="9525">
            <a:noFill/>
            <a:miter lim="800000"/>
            <a:headEnd/>
            <a:tailEnd/>
          </a:ln>
          <a:effectLst/>
        </p:spPr>
      </p:pic>
      <p:sp>
        <p:nvSpPr>
          <p:cNvPr id="2" name="Title 1"/>
          <p:cNvSpPr>
            <a:spLocks noGrp="1"/>
          </p:cNvSpPr>
          <p:nvPr>
            <p:ph type="title"/>
          </p:nvPr>
        </p:nvSpPr>
        <p:spPr>
          <a:xfrm>
            <a:off x="457200" y="-142900"/>
            <a:ext cx="8229600" cy="1143000"/>
          </a:xfrm>
        </p:spPr>
        <p:txBody>
          <a:bodyPr>
            <a:normAutofit/>
          </a:bodyPr>
          <a:lstStyle/>
          <a:p>
            <a:r>
              <a:rPr lang="en-GB" sz="3000" dirty="0" smtClean="0">
                <a:solidFill>
                  <a:srgbClr val="FF0000"/>
                </a:solidFill>
              </a:rPr>
              <a:t>11) </a:t>
            </a:r>
            <a:r>
              <a:rPr lang="en-GB" sz="3000" dirty="0" err="1" smtClean="0">
                <a:solidFill>
                  <a:srgbClr val="FF0000"/>
                </a:solidFill>
              </a:rPr>
              <a:t>Autowave</a:t>
            </a:r>
            <a:r>
              <a:rPr lang="en-GB" sz="3000" dirty="0" smtClean="0">
                <a:solidFill>
                  <a:srgbClr val="FF0000"/>
                </a:solidFill>
              </a:rPr>
              <a:t> processes in flares</a:t>
            </a:r>
            <a:endParaRPr lang="en-GB" sz="3000" dirty="0">
              <a:solidFill>
                <a:srgbClr val="FF0000"/>
              </a:solidFill>
            </a:endParaRPr>
          </a:p>
        </p:txBody>
      </p:sp>
      <p:sp>
        <p:nvSpPr>
          <p:cNvPr id="3" name="Content Placeholder 2"/>
          <p:cNvSpPr>
            <a:spLocks noGrp="1"/>
          </p:cNvSpPr>
          <p:nvPr>
            <p:ph idx="1"/>
          </p:nvPr>
        </p:nvSpPr>
        <p:spPr>
          <a:xfrm>
            <a:off x="-32" y="857232"/>
            <a:ext cx="4543428" cy="3214710"/>
          </a:xfrm>
        </p:spPr>
        <p:txBody>
          <a:bodyPr>
            <a:noAutofit/>
          </a:bodyPr>
          <a:lstStyle/>
          <a:p>
            <a:r>
              <a:rPr lang="en-GB" sz="1800" dirty="0" smtClean="0"/>
              <a:t>Primary energy release occurring somewhere above the neutral line, in the flaring arcade, excites a slow MA pulse that propagates downward.</a:t>
            </a:r>
          </a:p>
          <a:p>
            <a:r>
              <a:rPr lang="en-GB" sz="1800" dirty="0" smtClean="0"/>
              <a:t>Pulse gets reflected from chromosphere and returns back to the top of the flaring arcade, </a:t>
            </a:r>
            <a:r>
              <a:rPr lang="en-GB" sz="1800" b="1" dirty="0" smtClean="0"/>
              <a:t>slightly offset from location of the primary energy release along the neutral line</a:t>
            </a:r>
            <a:r>
              <a:rPr lang="en-GB" sz="1800" dirty="0" smtClean="0"/>
              <a:t>.</a:t>
            </a:r>
          </a:p>
          <a:p>
            <a:r>
              <a:rPr lang="en-GB" sz="1800" dirty="0" smtClean="0"/>
              <a:t>There wave triggers another energy release (</a:t>
            </a:r>
            <a:r>
              <a:rPr lang="en-GB" sz="1800" i="1" dirty="0" smtClean="0"/>
              <a:t>QPPs triggered by external waves</a:t>
            </a:r>
            <a:r>
              <a:rPr lang="en-GB" sz="1800" dirty="0" smtClean="0"/>
              <a:t>). Energy release excites another slow wave, causing the next cycle of this </a:t>
            </a:r>
            <a:r>
              <a:rPr lang="en-GB" sz="1800" dirty="0" err="1" smtClean="0"/>
              <a:t>autowave</a:t>
            </a:r>
            <a:r>
              <a:rPr lang="en-GB" sz="1800" dirty="0" smtClean="0"/>
              <a:t> mechanism.</a:t>
            </a:r>
          </a:p>
          <a:p>
            <a:pPr>
              <a:buNone/>
            </a:pPr>
            <a:endParaRPr lang="en-GB" sz="1800" dirty="0"/>
          </a:p>
        </p:txBody>
      </p:sp>
      <p:sp>
        <p:nvSpPr>
          <p:cNvPr id="6" name="TextBox 5"/>
          <p:cNvSpPr txBox="1"/>
          <p:nvPr/>
        </p:nvSpPr>
        <p:spPr>
          <a:xfrm>
            <a:off x="4929190" y="4429132"/>
            <a:ext cx="3742884" cy="646331"/>
          </a:xfrm>
          <a:prstGeom prst="rect">
            <a:avLst/>
          </a:prstGeom>
          <a:noFill/>
          <a:ln w="25400">
            <a:solidFill>
              <a:srgbClr val="FF0000"/>
            </a:solidFill>
          </a:ln>
        </p:spPr>
        <p:txBody>
          <a:bodyPr wrap="none" rtlCol="0">
            <a:spAutoFit/>
          </a:bodyPr>
          <a:lstStyle/>
          <a:p>
            <a:pPr algn="ctr"/>
            <a:r>
              <a:rPr lang="en-GB" dirty="0" err="1" smtClean="0"/>
              <a:t>Nakariakov</a:t>
            </a:r>
            <a:r>
              <a:rPr lang="en-GB" dirty="0" smtClean="0"/>
              <a:t> &amp; </a:t>
            </a:r>
            <a:r>
              <a:rPr lang="en-GB" dirty="0" err="1" smtClean="0"/>
              <a:t>Zimovets</a:t>
            </a:r>
            <a:r>
              <a:rPr lang="en-GB" dirty="0" smtClean="0"/>
              <a:t> (2011).</a:t>
            </a:r>
          </a:p>
          <a:p>
            <a:pPr algn="ctr"/>
            <a:r>
              <a:rPr lang="en-GB" i="1" dirty="0" smtClean="0"/>
              <a:t>Magnetic arcade of a two-ribbon flare</a:t>
            </a:r>
            <a:endParaRPr lang="en-GB" i="1" dirty="0"/>
          </a:p>
        </p:txBody>
      </p:sp>
      <p:sp>
        <p:nvSpPr>
          <p:cNvPr id="7" name="TextBox 6"/>
          <p:cNvSpPr txBox="1"/>
          <p:nvPr/>
        </p:nvSpPr>
        <p:spPr>
          <a:xfrm>
            <a:off x="357158" y="5166382"/>
            <a:ext cx="8572560" cy="1477328"/>
          </a:xfrm>
          <a:prstGeom prst="rect">
            <a:avLst/>
          </a:prstGeom>
          <a:noFill/>
        </p:spPr>
        <p:txBody>
          <a:bodyPr wrap="square" rtlCol="0">
            <a:spAutoFit/>
          </a:bodyPr>
          <a:lstStyle/>
          <a:p>
            <a:pPr>
              <a:buFont typeface="Arial" pitchFamily="34" charset="0"/>
              <a:buChar char="•"/>
            </a:pPr>
            <a:r>
              <a:rPr lang="en-GB" i="1" dirty="0" smtClean="0"/>
              <a:t>  Along</a:t>
            </a:r>
            <a:r>
              <a:rPr lang="en-GB" dirty="0" smtClean="0"/>
              <a:t> the field, pulse propagates at a speed close to </a:t>
            </a:r>
            <a:r>
              <a:rPr lang="en-GB" i="1" dirty="0" err="1" smtClean="0"/>
              <a:t>c</a:t>
            </a:r>
            <a:r>
              <a:rPr lang="en-GB" i="1" baseline="-25000" dirty="0" err="1" smtClean="0"/>
              <a:t>s</a:t>
            </a:r>
            <a:endParaRPr lang="en-GB" i="1" baseline="-25000" dirty="0" smtClean="0"/>
          </a:p>
          <a:p>
            <a:pPr>
              <a:buFont typeface="Arial" pitchFamily="34" charset="0"/>
              <a:buChar char="•"/>
            </a:pPr>
            <a:r>
              <a:rPr lang="en-GB" i="1" dirty="0" smtClean="0"/>
              <a:t>  Across</a:t>
            </a:r>
            <a:r>
              <a:rPr lang="en-GB" dirty="0" smtClean="0"/>
              <a:t> the field, group speed is 10–20% of </a:t>
            </a:r>
            <a:r>
              <a:rPr lang="en-GB" i="1" dirty="0" err="1" smtClean="0"/>
              <a:t>c</a:t>
            </a:r>
            <a:r>
              <a:rPr lang="en-GB" i="1" baseline="-25000" dirty="0" err="1" smtClean="0"/>
              <a:t>s</a:t>
            </a:r>
            <a:endParaRPr lang="en-GB" i="1" baseline="-25000" dirty="0" smtClean="0"/>
          </a:p>
          <a:p>
            <a:r>
              <a:rPr lang="en-GB" i="1" baseline="-25000" dirty="0" smtClean="0"/>
              <a:t> </a:t>
            </a:r>
            <a:r>
              <a:rPr lang="en-GB" i="1" dirty="0" smtClean="0"/>
              <a:t>          </a:t>
            </a:r>
            <a:r>
              <a:rPr lang="en-GB" dirty="0" smtClean="0"/>
              <a:t>(consistent with observed speed of brightening progression along neutral line).</a:t>
            </a:r>
          </a:p>
          <a:p>
            <a:pPr>
              <a:buFont typeface="Arial" pitchFamily="34" charset="0"/>
              <a:buChar char="•"/>
            </a:pPr>
            <a:r>
              <a:rPr lang="en-GB" dirty="0" smtClean="0"/>
              <a:t>  Period determined by the acoustic travel time from the </a:t>
            </a:r>
            <a:r>
              <a:rPr lang="en-GB" dirty="0" err="1" smtClean="0"/>
              <a:t>footpoints</a:t>
            </a:r>
            <a:r>
              <a:rPr lang="en-GB" dirty="0" smtClean="0"/>
              <a:t> to the arcade top, e.g. 30–80 s for typical solar flares.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endParaRPr lang="en-GB" sz="1400" dirty="0" smtClean="0"/>
                    </a:p>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endParaRPr lang="en-GB" sz="1400" dirty="0" smtClean="0"/>
                    </a:p>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r>
                        <a:rPr lang="en-GB" sz="1400" dirty="0" smtClean="0"/>
                        <a:t>Oscillations are (quasi-)periodic motions around an equilibrium, connected with the competition between inertia and an effective restoring 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Properties of oscillations (spectrum, amplitudes, phases, etc) are prescribed by the initial perturbation.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r>
                        <a:rPr lang="en-GB" sz="1400" dirty="0" smtClean="0"/>
                        <a:t>Oscillations are (quasi-)periodic motions around an equilibrium, connected with the competition between inertia and an effective restoring 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Properties of oscillations (spectrum, amplitudes, phases, etc) are prescribed by the initial perturbation.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advantage of the MHD oscillation explanation is the </a:t>
                      </a:r>
                      <a:r>
                        <a:rPr lang="en-GB" sz="1400" b="1" dirty="0" smtClean="0"/>
                        <a:t>observation of multiple periodicities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r>
                        <a:rPr lang="en-GB" sz="1400" dirty="0" smtClean="0"/>
                        <a:t>Oscillations are (quasi-)periodic motions around an equilibrium, connected with the competition between inertia and an effective restoring 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Properties of oscillations (spectrum, amplitudes, phases, etc) are prescribed by the initial perturbation.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advantage of the MHD oscillation explanation is the </a:t>
                      </a:r>
                      <a:r>
                        <a:rPr lang="en-GB" sz="1400" b="1" dirty="0" smtClean="0"/>
                        <a:t>observation of multiple periodicities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r>
                        <a:rPr lang="en-GB" sz="1400" dirty="0" smtClean="0"/>
                        <a:t>periodic or repetitive spontaneous reconnection  / oscillatory reconnection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thermal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wave-flow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wave-driven reconnection in Taylor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coalescence of two magnetic flux tubes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r>
                        <a:rPr lang="en-GB" sz="1400" dirty="0" smtClean="0"/>
                        <a:t>Oscillations are (quasi-)periodic motions around an equilibrium, connected with the competition between inertia and an effective restoring 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Properties of oscillations (spectrum, amplitudes, phases, etc) are prescribed by the initial perturbation.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advantage of the MHD oscillation explanation is the </a:t>
                      </a:r>
                      <a:r>
                        <a:rPr lang="en-GB" sz="1400" b="1" dirty="0" smtClean="0"/>
                        <a:t>observation of multiple periodicities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r>
                        <a:rPr lang="en-GB" sz="1400" dirty="0" smtClean="0"/>
                        <a:t>periodic or repetitive spontaneous reconnection  / oscillatory reconnection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thermal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wave-flow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wave-driven reconnection in Taylor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coalescence of two magnetic flux tubes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Usually self-oscillations have properties that are </a:t>
                      </a:r>
                      <a:r>
                        <a:rPr lang="en-GB" sz="1400" b="1" dirty="0" smtClean="0"/>
                        <a:t>independent of the initial excitation </a:t>
                      </a:r>
                      <a:r>
                        <a:rPr lang="en-GB" sz="1400" dirty="0" smtClean="0"/>
                        <a:t>and occur in essentially non-conservative systems. The self-oscillation period may depend upon the amplitude.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 energy supply for self-oscillations comes from an essentially non-periodic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lstStyle/>
          <a:p>
            <a:r>
              <a:rPr lang="en-GB" sz="3000" dirty="0" smtClean="0">
                <a:solidFill>
                  <a:srgbClr val="FF0000"/>
                </a:solidFill>
              </a:rPr>
              <a:t>Summary</a:t>
            </a:r>
            <a:endParaRPr lang="en-GB" sz="3000" dirty="0">
              <a:solidFill>
                <a:srgbClr val="FF0000"/>
              </a:solidFill>
            </a:endParaRPr>
          </a:p>
        </p:txBody>
      </p:sp>
      <p:sp>
        <p:nvSpPr>
          <p:cNvPr id="3" name="Content Placeholder 2"/>
          <p:cNvSpPr>
            <a:spLocks noGrp="1"/>
          </p:cNvSpPr>
          <p:nvPr>
            <p:ph idx="1"/>
          </p:nvPr>
        </p:nvSpPr>
        <p:spPr>
          <a:xfrm>
            <a:off x="457200" y="500042"/>
            <a:ext cx="8229600" cy="5857916"/>
          </a:xfrm>
        </p:spPr>
        <p:txBody>
          <a:bodyPr>
            <a:normAutofit/>
          </a:bodyPr>
          <a:lstStyle/>
          <a:p>
            <a:r>
              <a:rPr lang="en-GB" sz="1400" dirty="0" smtClean="0"/>
              <a:t>We have reviewed eleven potential physical mechanisms underpinning QPP generation.</a:t>
            </a:r>
          </a:p>
          <a:p>
            <a:pPr>
              <a:buNone/>
            </a:pPr>
            <a:r>
              <a:rPr lang="en-GB" sz="1400" dirty="0" smtClean="0"/>
              <a:t>         These can be classed according to the nature of the underlying physical process:</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p:txBody>
      </p:sp>
      <p:graphicFrame>
        <p:nvGraphicFramePr>
          <p:cNvPr id="4" name="Table 3"/>
          <p:cNvGraphicFramePr>
            <a:graphicFrameLocks noGrp="1"/>
          </p:cNvGraphicFramePr>
          <p:nvPr/>
        </p:nvGraphicFramePr>
        <p:xfrm>
          <a:off x="285720" y="1214422"/>
          <a:ext cx="8572560" cy="2126934"/>
        </p:xfrm>
        <a:graphic>
          <a:graphicData uri="http://schemas.openxmlformats.org/drawingml/2006/table">
            <a:tbl>
              <a:tblPr firstRow="1" bandRow="1">
                <a:tableStyleId>{5C22544A-7EE6-4342-B048-85BDC9FD1C3A}</a:tableStyleId>
              </a:tblPr>
              <a:tblGrid>
                <a:gridCol w="1500198"/>
                <a:gridCol w="2357454"/>
                <a:gridCol w="1071570"/>
                <a:gridCol w="1714512"/>
                <a:gridCol w="1928826"/>
              </a:tblGrid>
              <a:tr h="35719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Oscillatory processes </a:t>
                      </a:r>
                      <a:r>
                        <a:rPr lang="en-GB" sz="1400" b="0" dirty="0" smtClean="0"/>
                        <a:t>of the emitting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57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MHD oscillations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QPPs triggered periodically by external waves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Dispersive wave trains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magnetic tuning fork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equivalent LCR contour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72">
                <a:tc gridSpan="5">
                  <a:txBody>
                    <a:bodyPr/>
                    <a:lstStyle/>
                    <a:p>
                      <a:r>
                        <a:rPr lang="en-GB" sz="1400" dirty="0" smtClean="0"/>
                        <a:t>Oscillations are (quasi-)periodic motions around an equilibrium, connected with the competition between inertia and an effective restoring 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Properties of oscillations (spectrum, amplitudes, phases, etc) are prescribed by the initial perturbation.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40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advantage of the MHD oscillation explanation is the </a:t>
                      </a:r>
                      <a:r>
                        <a:rPr lang="en-GB" sz="1400" b="1" dirty="0" smtClean="0"/>
                        <a:t>observation of multiple periodicities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aphicFrame>
        <p:nvGraphicFramePr>
          <p:cNvPr id="5" name="Table 4"/>
          <p:cNvGraphicFramePr>
            <a:graphicFrameLocks noGrp="1"/>
          </p:cNvGraphicFramePr>
          <p:nvPr/>
        </p:nvGraphicFramePr>
        <p:xfrm>
          <a:off x="285720" y="3559682"/>
          <a:ext cx="8596329" cy="2317713"/>
        </p:xfrm>
        <a:graphic>
          <a:graphicData uri="http://schemas.openxmlformats.org/drawingml/2006/table">
            <a:tbl>
              <a:tblPr firstRow="1" bandRow="1">
                <a:tableStyleId>{5C22544A-7EE6-4342-B048-85BDC9FD1C3A}</a:tableStyleId>
              </a:tblPr>
              <a:tblGrid>
                <a:gridCol w="2143140"/>
                <a:gridCol w="1357322"/>
                <a:gridCol w="1411726"/>
                <a:gridCol w="1874422"/>
                <a:gridCol w="1809719"/>
              </a:tblGrid>
              <a:tr h="171542">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Self-oscillatory processes</a:t>
                      </a:r>
                      <a:r>
                        <a:rPr lang="en-GB" sz="1400" b="0" dirty="0" smtClean="0"/>
                        <a:t>, including the “load-unload”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23692">
                <a:tc>
                  <a:txBody>
                    <a:bodyPr/>
                    <a:lstStyle/>
                    <a:p>
                      <a:r>
                        <a:rPr lang="en-GB" sz="1400" dirty="0" smtClean="0"/>
                        <a:t>periodic or repetitive spontaneous reconnection  / oscillatory reconnection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thermal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wave-flow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over-stabilities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wave-driven reconnection in Taylor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coalescence of two magnetic flux tubes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6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Usually self-oscillations have properties that are </a:t>
                      </a:r>
                      <a:r>
                        <a:rPr lang="en-GB" sz="1400" b="1" dirty="0" smtClean="0"/>
                        <a:t>independent of the initial excitation </a:t>
                      </a:r>
                      <a:r>
                        <a:rPr lang="en-GB" sz="1400" dirty="0" smtClean="0"/>
                        <a:t>and occur in essentially non-conservative systems. The self-oscillation period may depend upon the amplitude.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 energy supply for self-oscillations comes from an essentially non-periodic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54987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 advantage of time-dependent reconnection model is </a:t>
                      </a:r>
                      <a:r>
                        <a:rPr lang="en-GB" sz="1400" b="1" dirty="0" smtClean="0"/>
                        <a:t>natural explanation of simultaneity of QPPs in different bands, </a:t>
                      </a:r>
                      <a:r>
                        <a:rPr lang="en-GB" sz="1400" dirty="0" smtClean="0"/>
                        <a:t>as they are produced by the same cause: the time-varying rate of the electron acceleration.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
        <p:nvSpPr>
          <p:cNvPr id="6" name="TextBox 5"/>
          <p:cNvSpPr txBox="1"/>
          <p:nvPr/>
        </p:nvSpPr>
        <p:spPr>
          <a:xfrm>
            <a:off x="714348" y="6072206"/>
            <a:ext cx="7858180" cy="738664"/>
          </a:xfrm>
          <a:prstGeom prst="rect">
            <a:avLst/>
          </a:prstGeom>
          <a:noFill/>
        </p:spPr>
        <p:txBody>
          <a:bodyPr wrap="square" rtlCol="0">
            <a:spAutoFit/>
          </a:bodyPr>
          <a:lstStyle/>
          <a:p>
            <a:r>
              <a:rPr lang="en-GB" sz="1400" dirty="0" smtClean="0"/>
              <a:t>We also considered </a:t>
            </a:r>
            <a:r>
              <a:rPr lang="en-GB" sz="1400" b="1" dirty="0" err="1" smtClean="0"/>
              <a:t>autowave</a:t>
            </a:r>
            <a:r>
              <a:rPr lang="en-GB" sz="1400" dirty="0" smtClean="0"/>
              <a:t> </a:t>
            </a:r>
            <a:r>
              <a:rPr lang="en-GB" sz="1400" b="1" dirty="0" smtClean="0"/>
              <a:t>processes</a:t>
            </a:r>
            <a:r>
              <a:rPr lang="en-GB" sz="1400" dirty="0" smtClean="0"/>
              <a:t> in flares. Properties of </a:t>
            </a:r>
            <a:r>
              <a:rPr lang="en-GB" sz="1400" dirty="0" err="1" smtClean="0"/>
              <a:t>autowaves</a:t>
            </a:r>
            <a:r>
              <a:rPr lang="en-GB" sz="1400" dirty="0" smtClean="0"/>
              <a:t> are independent or weakly-dependent on the initial excitation, and so they are determined only by the parameters of the system.</a:t>
            </a:r>
          </a:p>
          <a:p>
            <a:endParaRPr lang="en-GB" sz="1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solidFill>
                  <a:schemeClr val="bg1"/>
                </a:solidFill>
              </a:rPr>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solidFill>
                  <a:schemeClr val="bg1"/>
                </a:solidFill>
              </a:rPr>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solidFill>
                  <a:schemeClr val="bg1"/>
                </a:solidFill>
              </a:rPr>
              <a:t>Are QPPs detected in different phases of the flare fundamentally different?</a:t>
            </a:r>
          </a:p>
          <a:p>
            <a:pPr marL="360000" indent="-360000">
              <a:spcBef>
                <a:spcPts val="0"/>
              </a:spcBef>
              <a:spcAft>
                <a:spcPts val="900"/>
              </a:spcAft>
              <a:buFont typeface="+mj-lt"/>
              <a:buAutoNum type="arabicParenR"/>
            </a:pPr>
            <a:r>
              <a:rPr lang="en-GB" sz="1600" dirty="0" smtClean="0">
                <a:solidFill>
                  <a:schemeClr val="bg1"/>
                </a:solidFill>
              </a:rPr>
              <a:t>Are QPPs detected in thermal and non-thermal emission different?</a:t>
            </a:r>
          </a:p>
          <a:p>
            <a:pPr marL="360000" indent="-360000">
              <a:spcBef>
                <a:spcPts val="0"/>
              </a:spcBef>
              <a:spcAft>
                <a:spcPts val="900"/>
              </a:spcAft>
              <a:buFont typeface="+mj-lt"/>
              <a:buAutoNum type="arabicParenR"/>
            </a:pPr>
            <a:r>
              <a:rPr lang="en-GB" sz="1600" dirty="0" smtClean="0">
                <a:solidFill>
                  <a:schemeClr val="bg1"/>
                </a:solidFill>
              </a:rPr>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GB" sz="3000" dirty="0" smtClean="0">
                <a:solidFill>
                  <a:srgbClr val="FF0000"/>
                </a:solidFill>
              </a:rPr>
              <a:t>1) MHD oscillations</a:t>
            </a:r>
            <a:endParaRPr lang="en-GB" sz="3000" dirty="0">
              <a:solidFill>
                <a:srgbClr val="FF0000"/>
              </a:solidFill>
            </a:endParaRPr>
          </a:p>
        </p:txBody>
      </p:sp>
      <p:sp>
        <p:nvSpPr>
          <p:cNvPr id="3" name="Content Placeholder 2"/>
          <p:cNvSpPr>
            <a:spLocks noGrp="1"/>
          </p:cNvSpPr>
          <p:nvPr>
            <p:ph idx="1"/>
          </p:nvPr>
        </p:nvSpPr>
        <p:spPr>
          <a:xfrm>
            <a:off x="-32" y="714356"/>
            <a:ext cx="8858312" cy="2686056"/>
          </a:xfrm>
        </p:spPr>
        <p:txBody>
          <a:bodyPr>
            <a:noAutofit/>
          </a:bodyPr>
          <a:lstStyle/>
          <a:p>
            <a:pPr marL="360000">
              <a:spcBef>
                <a:spcPts val="0"/>
              </a:spcBef>
            </a:pPr>
            <a:r>
              <a:rPr lang="en-GB" sz="1800" dirty="0" smtClean="0"/>
              <a:t>QPP periods </a:t>
            </a:r>
            <a:r>
              <a:rPr lang="en-GB" sz="1800" dirty="0"/>
              <a:t>coincide with the order of magnitude </a:t>
            </a:r>
            <a:r>
              <a:rPr lang="en-GB" sz="1800" dirty="0" smtClean="0"/>
              <a:t>of MHD </a:t>
            </a:r>
            <a:r>
              <a:rPr lang="en-GB" sz="1800" dirty="0"/>
              <a:t>waves </a:t>
            </a:r>
            <a:r>
              <a:rPr lang="en-GB" sz="1800" dirty="0" smtClean="0"/>
              <a:t>/ oscillations </a:t>
            </a:r>
            <a:r>
              <a:rPr lang="en-GB" sz="1800" dirty="0"/>
              <a:t>that are abundantly detected in the corona (</a:t>
            </a:r>
            <a:r>
              <a:rPr lang="en-GB" sz="1800" dirty="0" smtClean="0"/>
              <a:t>and well </a:t>
            </a:r>
            <a:r>
              <a:rPr lang="en-GB" sz="1800" dirty="0"/>
              <a:t>resolved both spatially and temporally</a:t>
            </a:r>
            <a:r>
              <a:rPr lang="en-GB" sz="1800" dirty="0" smtClean="0"/>
              <a:t>).</a:t>
            </a:r>
          </a:p>
          <a:p>
            <a:pPr marL="360000">
              <a:spcBef>
                <a:spcPts val="0"/>
              </a:spcBef>
            </a:pPr>
            <a:endParaRPr lang="en-GB" sz="300" dirty="0" smtClean="0"/>
          </a:p>
          <a:p>
            <a:r>
              <a:rPr lang="en-GB" sz="1800" dirty="0"/>
              <a:t>F</a:t>
            </a:r>
            <a:r>
              <a:rPr lang="en-GB" sz="1800" dirty="0" smtClean="0"/>
              <a:t>lare </a:t>
            </a:r>
            <a:r>
              <a:rPr lang="en-GB" sz="1800" dirty="0"/>
              <a:t>is invoked as a justification for </a:t>
            </a:r>
            <a:r>
              <a:rPr lang="en-GB" sz="1800" dirty="0" smtClean="0"/>
              <a:t>energy </a:t>
            </a:r>
            <a:r>
              <a:rPr lang="en-GB" sz="1800" dirty="0"/>
              <a:t>provider, but </a:t>
            </a:r>
            <a:r>
              <a:rPr lang="en-GB" sz="1800" dirty="0" smtClean="0"/>
              <a:t>once </a:t>
            </a:r>
            <a:r>
              <a:rPr lang="en-GB" sz="1800" dirty="0"/>
              <a:t>the finite-duration internal/external </a:t>
            </a:r>
            <a:r>
              <a:rPr lang="en-GB" sz="1800" dirty="0" smtClean="0"/>
              <a:t>excitation occurs</a:t>
            </a:r>
            <a:r>
              <a:rPr lang="en-GB" sz="1800" dirty="0"/>
              <a:t>, we will get </a:t>
            </a:r>
            <a:r>
              <a:rPr lang="en-GB" sz="1800" b="1" dirty="0"/>
              <a:t>free</a:t>
            </a:r>
            <a:r>
              <a:rPr lang="en-GB" sz="1800" dirty="0"/>
              <a:t> MHD oscillations of the emitting plasma. </a:t>
            </a:r>
            <a:r>
              <a:rPr lang="en-GB" sz="1800" dirty="0" smtClean="0"/>
              <a:t>Variation of macroscopic parameters (mass &amp; current densities, temperature, gas pressure, bulk flow, magnetic field) in the vicinity of flare site can affect flaring emission.</a:t>
            </a:r>
          </a:p>
          <a:p>
            <a:pPr marL="360000">
              <a:spcBef>
                <a:spcPts val="0"/>
              </a:spcBef>
            </a:pPr>
            <a:endParaRPr lang="en-GB" sz="300" dirty="0" smtClean="0"/>
          </a:p>
          <a:p>
            <a:pPr marL="360000">
              <a:spcBef>
                <a:spcPts val="0"/>
              </a:spcBef>
            </a:pPr>
            <a:endParaRPr lang="en-GB" sz="500" dirty="0"/>
          </a:p>
          <a:p>
            <a:pPr marL="360000">
              <a:spcBef>
                <a:spcPts val="0"/>
              </a:spcBef>
            </a:pPr>
            <a:r>
              <a:rPr lang="en-GB" sz="1800" dirty="0" smtClean="0"/>
              <a:t>Thus</a:t>
            </a:r>
            <a:r>
              <a:rPr lang="en-GB" sz="1800" dirty="0"/>
              <a:t>, </a:t>
            </a:r>
            <a:r>
              <a:rPr lang="en-GB" sz="1800" dirty="0" smtClean="0"/>
              <a:t>we are </a:t>
            </a:r>
            <a:r>
              <a:rPr lang="en-GB" sz="1800" dirty="0"/>
              <a:t>now within the field of </a:t>
            </a:r>
            <a:r>
              <a:rPr lang="en-GB" sz="1800" i="1" dirty="0"/>
              <a:t>coronal </a:t>
            </a:r>
            <a:r>
              <a:rPr lang="en-GB" sz="1800" i="1" dirty="0" smtClean="0"/>
              <a:t>seismology</a:t>
            </a:r>
            <a:r>
              <a:rPr lang="en-GB" sz="1800" dirty="0"/>
              <a:t>,</a:t>
            </a:r>
            <a:r>
              <a:rPr lang="en-GB" sz="1800" dirty="0" smtClean="0"/>
              <a:t> </a:t>
            </a:r>
            <a:r>
              <a:rPr lang="en-GB" sz="1800" dirty="0"/>
              <a:t>so </a:t>
            </a:r>
            <a:r>
              <a:rPr lang="en-GB" sz="1800" dirty="0" smtClean="0"/>
              <a:t>observed parameters tell </a:t>
            </a:r>
            <a:r>
              <a:rPr lang="en-GB" sz="1800" dirty="0"/>
              <a:t>us diagnostic information about the </a:t>
            </a:r>
            <a:r>
              <a:rPr lang="en-GB" sz="1800" dirty="0" smtClean="0"/>
              <a:t>medium/local conditions in flaring region / the </a:t>
            </a:r>
            <a:r>
              <a:rPr lang="en-GB" sz="1800" dirty="0"/>
              <a:t>oscillating </a:t>
            </a:r>
            <a:r>
              <a:rPr lang="en-GB" sz="1800" dirty="0" smtClean="0"/>
              <a:t>structure, rather </a:t>
            </a:r>
            <a:r>
              <a:rPr lang="en-GB" sz="1800" dirty="0"/>
              <a:t>than </a:t>
            </a:r>
            <a:r>
              <a:rPr lang="en-GB" sz="1800" dirty="0" smtClean="0"/>
              <a:t>the flare itself (driver).</a:t>
            </a:r>
          </a:p>
        </p:txBody>
      </p:sp>
      <p:pic>
        <p:nvPicPr>
          <p:cNvPr id="31746" name="Picture 2"/>
          <p:cNvPicPr>
            <a:picLocks noChangeAspect="1" noChangeArrowheads="1"/>
          </p:cNvPicPr>
          <p:nvPr/>
        </p:nvPicPr>
        <p:blipFill>
          <a:blip r:embed="rId2"/>
          <a:srcRect/>
          <a:stretch>
            <a:fillRect/>
          </a:stretch>
        </p:blipFill>
        <p:spPr bwMode="auto">
          <a:xfrm>
            <a:off x="500035" y="3556667"/>
            <a:ext cx="4071966" cy="3301357"/>
          </a:xfrm>
          <a:prstGeom prst="rect">
            <a:avLst/>
          </a:prstGeom>
          <a:noFill/>
          <a:ln w="9525">
            <a:noFill/>
            <a:miter lim="800000"/>
            <a:headEnd/>
            <a:tailEnd/>
          </a:ln>
          <a:effectLst/>
        </p:spPr>
      </p:pic>
      <p:sp>
        <p:nvSpPr>
          <p:cNvPr id="7" name="TextBox 6"/>
          <p:cNvSpPr txBox="1"/>
          <p:nvPr/>
        </p:nvSpPr>
        <p:spPr>
          <a:xfrm>
            <a:off x="4429124" y="5988626"/>
            <a:ext cx="1542089" cy="369332"/>
          </a:xfrm>
          <a:prstGeom prst="rect">
            <a:avLst/>
          </a:prstGeom>
          <a:noFill/>
        </p:spPr>
        <p:txBody>
          <a:bodyPr wrap="none" rtlCol="0">
            <a:spAutoFit/>
          </a:bodyPr>
          <a:lstStyle/>
          <a:p>
            <a:r>
              <a:rPr lang="en-GB" dirty="0" smtClean="0"/>
              <a:t>Sausage mode</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solidFill>
                  <a:schemeClr val="bg1"/>
                </a:solidFill>
              </a:rPr>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solidFill>
                  <a:schemeClr val="bg1"/>
                </a:solidFill>
              </a:rPr>
              <a:t>Are QPPs detected in different phases of the flare fundamentally different?</a:t>
            </a:r>
          </a:p>
          <a:p>
            <a:pPr marL="360000" indent="-360000">
              <a:spcBef>
                <a:spcPts val="0"/>
              </a:spcBef>
              <a:spcAft>
                <a:spcPts val="900"/>
              </a:spcAft>
              <a:buFont typeface="+mj-lt"/>
              <a:buAutoNum type="arabicParenR"/>
            </a:pPr>
            <a:r>
              <a:rPr lang="en-GB" sz="1600" dirty="0" smtClean="0">
                <a:solidFill>
                  <a:schemeClr val="bg1"/>
                </a:solidFill>
              </a:rPr>
              <a:t>Are QPPs detected in thermal and non-thermal emission different?</a:t>
            </a:r>
          </a:p>
          <a:p>
            <a:pPr marL="360000" indent="-360000">
              <a:spcBef>
                <a:spcPts val="0"/>
              </a:spcBef>
              <a:spcAft>
                <a:spcPts val="900"/>
              </a:spcAft>
              <a:buFont typeface="+mj-lt"/>
              <a:buAutoNum type="arabicParenR"/>
            </a:pPr>
            <a:r>
              <a:rPr lang="en-GB" sz="1600" dirty="0" smtClean="0">
                <a:solidFill>
                  <a:schemeClr val="bg1"/>
                </a:solidFill>
              </a:rPr>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solidFill>
                  <a:schemeClr val="bg1"/>
                </a:solidFill>
              </a:rPr>
              <a:t>Are QPPs detected in different phases of the flare fundamentally different?</a:t>
            </a:r>
          </a:p>
          <a:p>
            <a:pPr marL="360000" indent="-360000">
              <a:spcBef>
                <a:spcPts val="0"/>
              </a:spcBef>
              <a:spcAft>
                <a:spcPts val="900"/>
              </a:spcAft>
              <a:buFont typeface="+mj-lt"/>
              <a:buAutoNum type="arabicParenR"/>
            </a:pPr>
            <a:r>
              <a:rPr lang="en-GB" sz="1600" dirty="0" smtClean="0">
                <a:solidFill>
                  <a:schemeClr val="bg1"/>
                </a:solidFill>
              </a:rPr>
              <a:t>Are QPPs detected in thermal and non-thermal emission different?</a:t>
            </a:r>
          </a:p>
          <a:p>
            <a:pPr marL="360000" indent="-360000">
              <a:spcBef>
                <a:spcPts val="0"/>
              </a:spcBef>
              <a:spcAft>
                <a:spcPts val="900"/>
              </a:spcAft>
              <a:buFont typeface="+mj-lt"/>
              <a:buAutoNum type="arabicParenR"/>
            </a:pPr>
            <a:r>
              <a:rPr lang="en-GB" sz="1600" dirty="0" smtClean="0">
                <a:solidFill>
                  <a:schemeClr val="bg1"/>
                </a:solidFill>
              </a:rPr>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t>Are QPPs detected in different phases of the flare fundamentally different?</a:t>
            </a:r>
          </a:p>
          <a:p>
            <a:pPr marL="360000" indent="-360000">
              <a:spcBef>
                <a:spcPts val="0"/>
              </a:spcBef>
              <a:spcAft>
                <a:spcPts val="900"/>
              </a:spcAft>
              <a:buFont typeface="+mj-lt"/>
              <a:buAutoNum type="arabicParenR"/>
            </a:pPr>
            <a:r>
              <a:rPr lang="en-GB" sz="1600" dirty="0" smtClean="0">
                <a:solidFill>
                  <a:schemeClr val="bg1"/>
                </a:solidFill>
              </a:rPr>
              <a:t>Are QPPs detected in thermal and non-thermal emission different?</a:t>
            </a:r>
          </a:p>
          <a:p>
            <a:pPr marL="360000" indent="-360000">
              <a:spcBef>
                <a:spcPts val="0"/>
              </a:spcBef>
              <a:spcAft>
                <a:spcPts val="900"/>
              </a:spcAft>
              <a:buFont typeface="+mj-lt"/>
              <a:buAutoNum type="arabicParenR"/>
            </a:pPr>
            <a:r>
              <a:rPr lang="en-GB" sz="1600" dirty="0" smtClean="0">
                <a:solidFill>
                  <a:schemeClr val="bg1"/>
                </a:solidFill>
              </a:rPr>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t>Are QPPs detected in different phases of the flare fundamentally different?</a:t>
            </a:r>
          </a:p>
          <a:p>
            <a:pPr marL="360000" indent="-360000">
              <a:spcBef>
                <a:spcPts val="0"/>
              </a:spcBef>
              <a:spcAft>
                <a:spcPts val="900"/>
              </a:spcAft>
              <a:buFont typeface="+mj-lt"/>
              <a:buAutoNum type="arabicParenR"/>
            </a:pPr>
            <a:r>
              <a:rPr lang="en-GB" sz="1600" dirty="0" smtClean="0"/>
              <a:t>Are QPPs detected in thermal and non-thermal emission different?</a:t>
            </a:r>
          </a:p>
          <a:p>
            <a:pPr marL="360000" indent="-360000">
              <a:spcBef>
                <a:spcPts val="0"/>
              </a:spcBef>
              <a:spcAft>
                <a:spcPts val="900"/>
              </a:spcAft>
              <a:buFont typeface="+mj-lt"/>
              <a:buAutoNum type="arabicParenR"/>
            </a:pPr>
            <a:r>
              <a:rPr lang="en-GB" sz="1600" dirty="0" smtClean="0">
                <a:solidFill>
                  <a:schemeClr val="bg1"/>
                </a:solidFill>
              </a:rPr>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t>Are QPPs detected in different phases of the flare fundamentally different?</a:t>
            </a:r>
          </a:p>
          <a:p>
            <a:pPr marL="360000" indent="-360000">
              <a:spcBef>
                <a:spcPts val="0"/>
              </a:spcBef>
              <a:spcAft>
                <a:spcPts val="900"/>
              </a:spcAft>
              <a:buFont typeface="+mj-lt"/>
              <a:buAutoNum type="arabicParenR"/>
            </a:pPr>
            <a:r>
              <a:rPr lang="en-GB" sz="1600" dirty="0" smtClean="0"/>
              <a:t>Are QPPs detected in thermal and non-thermal emission different?</a:t>
            </a:r>
          </a:p>
          <a:p>
            <a:pPr marL="360000" indent="-360000">
              <a:spcBef>
                <a:spcPts val="0"/>
              </a:spcBef>
              <a:spcAft>
                <a:spcPts val="900"/>
              </a:spcAft>
              <a:buFont typeface="+mj-lt"/>
              <a:buAutoNum type="arabicParenR"/>
            </a:pPr>
            <a:r>
              <a:rPr lang="en-GB" sz="1600" dirty="0" smtClean="0"/>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solidFill>
                  <a:schemeClr val="bg1"/>
                </a:solidFill>
              </a:rPr>
              <a:t>Are QPPs detected in stellar </a:t>
            </a:r>
            <a:r>
              <a:rPr lang="en-GB" sz="1600" dirty="0" err="1" smtClean="0">
                <a:solidFill>
                  <a:schemeClr val="bg1"/>
                </a:solidFill>
              </a:rPr>
              <a:t>superflares</a:t>
            </a:r>
            <a:r>
              <a:rPr lang="en-GB" sz="1600" dirty="0" smtClean="0">
                <a:solidFill>
                  <a:schemeClr val="bg1"/>
                </a:solidFill>
              </a:rPr>
              <a:t>, that are much more powerful than the strongest detected solar flares, produced by the same mechanisms as in solar flares?</a:t>
            </a:r>
            <a:endParaRPr lang="en-GB" sz="1600" dirty="0">
              <a:solidFill>
                <a:schemeClr val="bg1"/>
              </a:solidFill>
            </a:endParaRPr>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8229600" cy="1143000"/>
          </a:xfrm>
        </p:spPr>
        <p:txBody>
          <a:bodyPr/>
          <a:lstStyle/>
          <a:p>
            <a:r>
              <a:rPr lang="en-GB" sz="3000" dirty="0" smtClean="0">
                <a:solidFill>
                  <a:srgbClr val="FF0000"/>
                </a:solidFill>
              </a:rPr>
              <a:t>Key unanswered questions:</a:t>
            </a:r>
            <a:endParaRPr lang="en-GB" sz="3000" dirty="0">
              <a:solidFill>
                <a:srgbClr val="FF0000"/>
              </a:solidFill>
            </a:endParaRPr>
          </a:p>
        </p:txBody>
      </p:sp>
      <p:sp>
        <p:nvSpPr>
          <p:cNvPr id="3" name="Content Placeholder 2"/>
          <p:cNvSpPr>
            <a:spLocks noGrp="1"/>
          </p:cNvSpPr>
          <p:nvPr>
            <p:ph idx="1"/>
          </p:nvPr>
        </p:nvSpPr>
        <p:spPr>
          <a:xfrm>
            <a:off x="214282" y="3286124"/>
            <a:ext cx="8643998" cy="3286148"/>
          </a:xfrm>
        </p:spPr>
        <p:txBody>
          <a:bodyPr>
            <a:noAutofit/>
          </a:bodyPr>
          <a:lstStyle/>
          <a:p>
            <a:pPr marL="360000" indent="-360000">
              <a:spcBef>
                <a:spcPts val="0"/>
              </a:spcBef>
              <a:spcAft>
                <a:spcPts val="900"/>
              </a:spcAft>
              <a:buFont typeface="+mj-lt"/>
              <a:buAutoNum type="arabicParenR"/>
            </a:pPr>
            <a:r>
              <a:rPr lang="en-GB" sz="1600" dirty="0" smtClean="0"/>
              <a:t>Is there any statistical relationship between QPP parameters (periods, decay times, relative and absolute amplitudes, modulations, etc) with the parameters of the host flare?</a:t>
            </a:r>
          </a:p>
          <a:p>
            <a:pPr marL="360000" indent="-360000">
              <a:spcBef>
                <a:spcPts val="0"/>
              </a:spcBef>
              <a:spcAft>
                <a:spcPts val="900"/>
              </a:spcAft>
              <a:buFont typeface="+mj-lt"/>
              <a:buAutoNum type="arabicParenR"/>
            </a:pPr>
            <a:r>
              <a:rPr lang="en-GB" sz="1600" dirty="0" smtClean="0"/>
              <a:t>Observed QPP periods coincide by the order of magnitude with MHD waves detected abundantly in the solar corona (and well resolved in time and space). These MHD oscillations/waves typically have a few percent relative amplitude. In contrast, QPPs can reach a modulation depth of up to 100%. If QPP are caused by MHD oscillations, how can the oscillatory signal be amplified?</a:t>
            </a:r>
          </a:p>
          <a:p>
            <a:pPr marL="360000" indent="-360000">
              <a:spcBef>
                <a:spcPts val="0"/>
              </a:spcBef>
              <a:spcAft>
                <a:spcPts val="900"/>
              </a:spcAft>
              <a:buFont typeface="+mj-lt"/>
              <a:buAutoNum type="arabicParenR"/>
            </a:pPr>
            <a:r>
              <a:rPr lang="en-GB" sz="1600" dirty="0" smtClean="0"/>
              <a:t>Are QPPs detected in different phases of the flare fundamentally different?</a:t>
            </a:r>
          </a:p>
          <a:p>
            <a:pPr marL="360000" indent="-360000">
              <a:spcBef>
                <a:spcPts val="0"/>
              </a:spcBef>
              <a:spcAft>
                <a:spcPts val="900"/>
              </a:spcAft>
              <a:buFont typeface="+mj-lt"/>
              <a:buAutoNum type="arabicParenR"/>
            </a:pPr>
            <a:r>
              <a:rPr lang="en-GB" sz="1600" dirty="0" smtClean="0"/>
              <a:t>Are QPPs detected in thermal and non-thermal emission different?</a:t>
            </a:r>
          </a:p>
          <a:p>
            <a:pPr marL="360000" indent="-360000">
              <a:spcBef>
                <a:spcPts val="0"/>
              </a:spcBef>
              <a:spcAft>
                <a:spcPts val="900"/>
              </a:spcAft>
              <a:buFont typeface="+mj-lt"/>
              <a:buAutoNum type="arabicParenR"/>
            </a:pPr>
            <a:r>
              <a:rPr lang="en-GB" sz="1600" dirty="0" smtClean="0"/>
              <a:t>Can we distinguish between different classes of QPPs (if indeed there are different classes)?</a:t>
            </a:r>
          </a:p>
          <a:p>
            <a:pPr marL="360000" indent="-360000">
              <a:spcBef>
                <a:spcPts val="0"/>
              </a:spcBef>
              <a:spcAft>
                <a:spcPts val="900"/>
              </a:spcAft>
              <a:buFont typeface="+mj-lt"/>
              <a:buAutoNum type="arabicParenR"/>
            </a:pPr>
            <a:r>
              <a:rPr lang="en-GB" sz="1600" dirty="0" smtClean="0"/>
              <a:t>Are QPPs detected in stellar </a:t>
            </a:r>
            <a:r>
              <a:rPr lang="en-GB" sz="1600" dirty="0" err="1" smtClean="0"/>
              <a:t>superflares</a:t>
            </a:r>
            <a:r>
              <a:rPr lang="en-GB" sz="1600" dirty="0" smtClean="0"/>
              <a:t>, that are much more powerful than the strongest detected solar flares, produced by the same mechanisms as in solar flares?</a:t>
            </a:r>
            <a:endParaRPr lang="en-GB" sz="1600" dirty="0"/>
          </a:p>
        </p:txBody>
      </p:sp>
      <p:sp>
        <p:nvSpPr>
          <p:cNvPr id="4" name="TextBox 3"/>
          <p:cNvSpPr txBox="1"/>
          <p:nvPr/>
        </p:nvSpPr>
        <p:spPr>
          <a:xfrm>
            <a:off x="642910" y="142852"/>
            <a:ext cx="7858180" cy="2185214"/>
          </a:xfrm>
          <a:prstGeom prst="rect">
            <a:avLst/>
          </a:prstGeom>
          <a:solidFill>
            <a:srgbClr val="FFFF00"/>
          </a:solidFill>
          <a:ln w="25400">
            <a:solidFill>
              <a:srgbClr val="FF0000"/>
            </a:solidFill>
          </a:ln>
        </p:spPr>
        <p:txBody>
          <a:bodyPr wrap="square" rtlCol="0">
            <a:spAutoFit/>
          </a:bodyPr>
          <a:lstStyle/>
          <a:p>
            <a:r>
              <a:rPr lang="en-GB" sz="1700" dirty="0" smtClean="0"/>
              <a:t>When reviewing the QPP physical mechanisms, we have emphasised (where possible):</a:t>
            </a:r>
          </a:p>
          <a:p>
            <a:r>
              <a:rPr lang="en-GB" sz="1700" dirty="0" smtClean="0"/>
              <a:t>      [</a:t>
            </a:r>
            <a:r>
              <a:rPr lang="en-GB" sz="1700" dirty="0" err="1" smtClean="0"/>
              <a:t>i</a:t>
            </a:r>
            <a:r>
              <a:rPr lang="en-GB" sz="1700" dirty="0" smtClean="0"/>
              <a:t>] What range of periods can the mechanism generate?</a:t>
            </a:r>
          </a:p>
          <a:p>
            <a:r>
              <a:rPr lang="en-GB" sz="1700" dirty="0" smtClean="0"/>
              <a:t>      [ii] What underlying physics determines these periodicities?</a:t>
            </a:r>
          </a:p>
          <a:p>
            <a:r>
              <a:rPr lang="en-GB" sz="1700" dirty="0" smtClean="0"/>
              <a:t>      [iii] How much can this mechanism be proven/identified in observations?</a:t>
            </a:r>
          </a:p>
          <a:p>
            <a:endParaRPr lang="en-GB" sz="1700" dirty="0" smtClean="0"/>
          </a:p>
          <a:p>
            <a:r>
              <a:rPr lang="en-GB" sz="1700" dirty="0" smtClean="0"/>
              <a:t>There is currently no physical mechanism that can unambiguously explain all QPPs.</a:t>
            </a:r>
          </a:p>
          <a:p>
            <a:r>
              <a:rPr lang="en-GB" sz="1700" dirty="0" smtClean="0"/>
              <a:t>Conclusive proof will require identification of multiple characteristics in a single observed event with a favourable magnetic configuration.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10566</Words>
  <Application>Microsoft Office PowerPoint</Application>
  <PresentationFormat>On-screen Show (4:3)</PresentationFormat>
  <Paragraphs>893</Paragraphs>
  <Slides>95</Slides>
  <Notes>6</Notes>
  <HiddenSlides>2</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Office Theme</vt:lpstr>
      <vt:lpstr>Equation</vt:lpstr>
      <vt:lpstr>Modelling Quasi-periodic Pulsations in Solar and Stellar Flares  J.A. McLaughlin, V.M. Nakariakov, M. Dominique, P. Jelínek &amp; S. Takasao</vt:lpstr>
      <vt:lpstr>Slide 2</vt:lpstr>
      <vt:lpstr>Slide 3</vt:lpstr>
      <vt:lpstr>http://www2.warwick.ac.uk/fac/sci/physics/research/cfsa/people/valery/research/qpp/</vt:lpstr>
      <vt:lpstr>Slide 5</vt:lpstr>
      <vt:lpstr>Physical mechanisms underpinning QPP generation</vt:lpstr>
      <vt:lpstr>1) MHD oscillations</vt:lpstr>
      <vt:lpstr>1) MHD oscillations</vt:lpstr>
      <vt:lpstr>1) MHD oscillations</vt:lpstr>
      <vt:lpstr>1) MHD oscillations</vt:lpstr>
      <vt:lpstr>1) MHD oscillations</vt:lpstr>
      <vt:lpstr>2) QPPs periodically triggered by external waves</vt:lpstr>
      <vt:lpstr>Slide 13</vt:lpstr>
      <vt:lpstr>Slide 14</vt:lpstr>
      <vt:lpstr>Slide 15</vt:lpstr>
      <vt:lpstr>2) QPPs periodically triggered by external waves</vt:lpstr>
      <vt:lpstr>2) QPPs periodically triggered by external waves</vt:lpstr>
      <vt:lpstr>2) QPPs periodically triggered by external waves</vt:lpstr>
      <vt:lpstr>2) QPPs periodically triggered by external waves</vt:lpstr>
      <vt:lpstr>Slide 20</vt:lpstr>
      <vt:lpstr>3) Oscillatory reconnection (Reconnection Reversal) </vt:lpstr>
      <vt:lpstr>3) Oscillatory reconnection (Reconnection Reversal) </vt:lpstr>
      <vt:lpstr>3) Oscillatory reconnection (Reconnection Reversal) </vt:lpstr>
      <vt:lpstr>3) Oscillatory reconnection (Reconnection Reversal) </vt:lpstr>
      <vt:lpstr>Flux Emergence: vary B0 =&gt; robustness, limitations, period changes, </vt:lpstr>
      <vt:lpstr>3) Oscillatory reconnection (Reconnection Reversal) </vt:lpstr>
      <vt:lpstr>3) Oscillatory reconnection (Reconnection Reversal) </vt:lpstr>
      <vt:lpstr>4) Thermal over-stability </vt:lpstr>
      <vt:lpstr>4) Thermal over-stability </vt:lpstr>
      <vt:lpstr>4) Thermal over-stability </vt:lpstr>
      <vt:lpstr>4) Thermal over-stability </vt:lpstr>
      <vt:lpstr>4) Thermal over-stability </vt:lpstr>
      <vt:lpstr>5) MHD flow over-stability</vt:lpstr>
      <vt:lpstr>5) MHD flow over-stability</vt:lpstr>
      <vt:lpstr>5) MHD flow over-stability</vt:lpstr>
      <vt:lpstr>5) MHD flow over-stability</vt:lpstr>
      <vt:lpstr>6) Waves and plasmoids in a current sheet (dispersive wave trains) </vt:lpstr>
      <vt:lpstr>6) Waves and plasmoids in a current sheet (dispersive wave trains) </vt:lpstr>
      <vt:lpstr>6) Waves and plasmoids in a current sheet (dispersive wave trains) </vt:lpstr>
      <vt:lpstr>6) Waves and plasmoids in a current sheet (dispersive wave trains) </vt:lpstr>
      <vt:lpstr>6) Waves and plasmoids in a current sheet (dispersive wave trains) </vt:lpstr>
      <vt:lpstr>6) Waves and plasmoids in a current sheet (dispersive wave trains) </vt:lpstr>
      <vt:lpstr>7) “Magnetic tuning fork” oscillation driven by reconnection outflow</vt:lpstr>
      <vt:lpstr>Slide 44</vt:lpstr>
      <vt:lpstr>7) “Magnetic tuning fork” oscillation driven by reconnection outflow</vt:lpstr>
      <vt:lpstr>7) “Magnetic tuning fork” oscillation driven by reconnection outflow</vt:lpstr>
      <vt:lpstr>7) “Magnetic tuning fork” oscillation driven by reconnection outflow</vt:lpstr>
      <vt:lpstr>7) “Magnetic tuning fork” oscillation driven by reconnection outflow</vt:lpstr>
      <vt:lpstr>7) “Magnetic tuning fork” oscillation driven by reconnection outflow</vt:lpstr>
      <vt:lpstr>7) “Magnetic tuning fork” oscillation driven by reconnection outflow</vt:lpstr>
      <vt:lpstr>7) “Magnetic tuning fork” oscillation driven by reconnection outflow</vt:lpstr>
      <vt:lpstr>8) Wave-driven reconnection in the Taylor problem</vt:lpstr>
      <vt:lpstr>8) Wave-driven reconnection in the Taylor problem</vt:lpstr>
      <vt:lpstr>8) Wave-driven reconnection in the Taylor problem</vt:lpstr>
      <vt:lpstr>8) Wave-driven reconnection in the Taylor problem</vt:lpstr>
      <vt:lpstr>8) Wave-driven reconnection in the Taylor problem</vt:lpstr>
      <vt:lpstr>8) Wave-driven reconnection in the Taylor problem</vt:lpstr>
      <vt:lpstr>9) Two loop coalescence</vt:lpstr>
      <vt:lpstr>9) Two loop coalescence</vt:lpstr>
      <vt:lpstr>9) Two loop coalescence</vt:lpstr>
      <vt:lpstr>9) Two loop coalescence</vt:lpstr>
      <vt:lpstr>9) Two loop coalescence</vt:lpstr>
      <vt:lpstr>9) Two loop coalescence</vt:lpstr>
      <vt:lpstr>9) Two loop coalescence</vt:lpstr>
      <vt:lpstr>9) Two loop coalescence</vt:lpstr>
      <vt:lpstr>9) Two loop coalescence</vt:lpstr>
      <vt:lpstr>10) Equivalent LCR contour</vt:lpstr>
      <vt:lpstr>10) Equivalent LCR contour</vt:lpstr>
      <vt:lpstr>10) Equivalent LCR contour</vt:lpstr>
      <vt:lpstr>10) Equivalent LCR contour</vt:lpstr>
      <vt:lpstr>10) Equivalent LCR contour</vt:lpstr>
      <vt:lpstr>10) Equivalent LCR contour</vt:lpstr>
      <vt:lpstr>10) Equivalent LCR contour</vt:lpstr>
      <vt:lpstr>10) Equivalent LCR contour</vt:lpstr>
      <vt:lpstr>11) Autowave processes in flares</vt:lpstr>
      <vt:lpstr>11) Autowave processes in flares</vt:lpstr>
      <vt:lpstr>11) Autowave processes in flares</vt:lpstr>
      <vt:lpstr>11) Autowave processes in flares</vt:lpstr>
      <vt:lpstr>11) Autowave processes in flares</vt:lpstr>
      <vt:lpstr>11) Autowave processes in flares</vt:lpstr>
      <vt:lpstr>11) Autowave processes in flares</vt:lpstr>
      <vt:lpstr>Summary</vt:lpstr>
      <vt:lpstr>Summary</vt:lpstr>
      <vt:lpstr>Summary</vt:lpstr>
      <vt:lpstr>Summary</vt:lpstr>
      <vt:lpstr>Summary</vt:lpstr>
      <vt:lpstr>Summary</vt:lpstr>
      <vt:lpstr>Summary</vt:lpstr>
      <vt:lpstr>Key unanswered questions:</vt:lpstr>
      <vt:lpstr>Key unanswered questions:</vt:lpstr>
      <vt:lpstr>Key unanswered questions:</vt:lpstr>
      <vt:lpstr>Key unanswered questions:</vt:lpstr>
      <vt:lpstr>Key unanswered questions:</vt:lpstr>
      <vt:lpstr>Key unanswered questions:</vt:lpstr>
      <vt:lpstr>Key unanswered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Quasi-periodic Pulsations in Solar and Stellar Flares  J.A. McLaughlin, V.M. Nakariakov, M. Dominique, P. Jelínek &amp; S. Takasao</dc:title>
  <dc:creator>James</dc:creator>
  <cp:lastModifiedBy>James</cp:lastModifiedBy>
  <cp:revision>88</cp:revision>
  <dcterms:created xsi:type="dcterms:W3CDTF">2018-02-25T20:22:48Z</dcterms:created>
  <dcterms:modified xsi:type="dcterms:W3CDTF">2018-04-06T13:15:13Z</dcterms:modified>
</cp:coreProperties>
</file>