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3" r:id="rId2"/>
  </p:sldMasterIdLst>
  <p:notesMasterIdLst>
    <p:notesMasterId r:id="rId105"/>
  </p:notesMasterIdLst>
  <p:handoutMasterIdLst>
    <p:handoutMasterId r:id="rId106"/>
  </p:handoutMasterIdLst>
  <p:sldIdLst>
    <p:sldId id="1275" r:id="rId3"/>
    <p:sldId id="1384" r:id="rId4"/>
    <p:sldId id="1391" r:id="rId5"/>
    <p:sldId id="1392" r:id="rId6"/>
    <p:sldId id="1393" r:id="rId7"/>
    <p:sldId id="1394" r:id="rId8"/>
    <p:sldId id="1395" r:id="rId9"/>
    <p:sldId id="1400" r:id="rId10"/>
    <p:sldId id="1401" r:id="rId11"/>
    <p:sldId id="1417" r:id="rId12"/>
    <p:sldId id="1420" r:id="rId13"/>
    <p:sldId id="1421" r:id="rId14"/>
    <p:sldId id="1422" r:id="rId15"/>
    <p:sldId id="1423" r:id="rId16"/>
    <p:sldId id="1403" r:id="rId17"/>
    <p:sldId id="1402" r:id="rId18"/>
    <p:sldId id="1425" r:id="rId19"/>
    <p:sldId id="1427" r:id="rId20"/>
    <p:sldId id="1426" r:id="rId21"/>
    <p:sldId id="1428" r:id="rId22"/>
    <p:sldId id="1404" r:id="rId23"/>
    <p:sldId id="1406" r:id="rId24"/>
    <p:sldId id="1441" r:id="rId25"/>
    <p:sldId id="1442" r:id="rId26"/>
    <p:sldId id="1410" r:id="rId27"/>
    <p:sldId id="1407" r:id="rId28"/>
    <p:sldId id="1436" r:id="rId29"/>
    <p:sldId id="1408" r:id="rId30"/>
    <p:sldId id="1440" r:id="rId31"/>
    <p:sldId id="1409" r:id="rId32"/>
    <p:sldId id="1411" r:id="rId33"/>
    <p:sldId id="1413" r:id="rId34"/>
    <p:sldId id="1412" r:id="rId35"/>
    <p:sldId id="1389" r:id="rId36"/>
    <p:sldId id="1415" r:id="rId37"/>
    <p:sldId id="1443" r:id="rId38"/>
    <p:sldId id="1444" r:id="rId39"/>
    <p:sldId id="1445" r:id="rId40"/>
    <p:sldId id="1446" r:id="rId41"/>
    <p:sldId id="1416" r:id="rId42"/>
    <p:sldId id="1287" r:id="rId43"/>
    <p:sldId id="1333" r:id="rId44"/>
    <p:sldId id="1291" r:id="rId45"/>
    <p:sldId id="1293" r:id="rId46"/>
    <p:sldId id="1294" r:id="rId47"/>
    <p:sldId id="1334" r:id="rId48"/>
    <p:sldId id="1335" r:id="rId49"/>
    <p:sldId id="1336" r:id="rId50"/>
    <p:sldId id="1337" r:id="rId51"/>
    <p:sldId id="1338" r:id="rId52"/>
    <p:sldId id="1339" r:id="rId53"/>
    <p:sldId id="1340" r:id="rId54"/>
    <p:sldId id="1281" r:id="rId55"/>
    <p:sldId id="1341" r:id="rId56"/>
    <p:sldId id="1342" r:id="rId57"/>
    <p:sldId id="1343" r:id="rId58"/>
    <p:sldId id="1344" r:id="rId59"/>
    <p:sldId id="1345" r:id="rId60"/>
    <p:sldId id="1347" r:id="rId61"/>
    <p:sldId id="1349" r:id="rId62"/>
    <p:sldId id="1350" r:id="rId63"/>
    <p:sldId id="1289" r:id="rId64"/>
    <p:sldId id="1351" r:id="rId65"/>
    <p:sldId id="1366" r:id="rId66"/>
    <p:sldId id="1363" r:id="rId67"/>
    <p:sldId id="1364" r:id="rId68"/>
    <p:sldId id="1365" r:id="rId69"/>
    <p:sldId id="1369" r:id="rId70"/>
    <p:sldId id="1368" r:id="rId71"/>
    <p:sldId id="1370" r:id="rId72"/>
    <p:sldId id="1357" r:id="rId73"/>
    <p:sldId id="1371" r:id="rId74"/>
    <p:sldId id="1358" r:id="rId75"/>
    <p:sldId id="1359" r:id="rId76"/>
    <p:sldId id="1360" r:id="rId77"/>
    <p:sldId id="1367" r:id="rId78"/>
    <p:sldId id="1372" r:id="rId79"/>
    <p:sldId id="1374" r:id="rId80"/>
    <p:sldId id="1373" r:id="rId81"/>
    <p:sldId id="1375" r:id="rId82"/>
    <p:sldId id="1376" r:id="rId83"/>
    <p:sldId id="1377" r:id="rId84"/>
    <p:sldId id="1378" r:id="rId85"/>
    <p:sldId id="1380" r:id="rId86"/>
    <p:sldId id="1382" r:id="rId87"/>
    <p:sldId id="1383" r:id="rId88"/>
    <p:sldId id="1447" r:id="rId89"/>
    <p:sldId id="1448" r:id="rId90"/>
    <p:sldId id="1449" r:id="rId91"/>
    <p:sldId id="1450" r:id="rId92"/>
    <p:sldId id="1451" r:id="rId93"/>
    <p:sldId id="1452" r:id="rId94"/>
    <p:sldId id="1453" r:id="rId95"/>
    <p:sldId id="1454" r:id="rId96"/>
    <p:sldId id="1455" r:id="rId97"/>
    <p:sldId id="1456" r:id="rId98"/>
    <p:sldId id="1457" r:id="rId99"/>
    <p:sldId id="1458" r:id="rId100"/>
    <p:sldId id="1459" r:id="rId101"/>
    <p:sldId id="1460" r:id="rId102"/>
    <p:sldId id="1461" r:id="rId103"/>
    <p:sldId id="1325" r:id="rId104"/>
  </p:sldIdLst>
  <p:sldSz cx="9144000" cy="6858000" type="screen4x3"/>
  <p:notesSz cx="9144000" cy="6858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40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702030302020204" pitchFamily="66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702030302020204" pitchFamily="66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702030302020204" pitchFamily="66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702030302020204" pitchFamily="66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702030302020204" pitchFamily="66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sz="40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702030302020204" pitchFamily="66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sz="40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702030302020204" pitchFamily="66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sz="40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702030302020204" pitchFamily="66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sz="40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702030302020204" pitchFamily="66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B5B5"/>
    <a:srgbClr val="0033CC"/>
    <a:srgbClr val="0000CC"/>
    <a:srgbClr val="FF3300"/>
    <a:srgbClr val="CC00FF"/>
    <a:srgbClr val="3333CC"/>
    <a:srgbClr val="000099"/>
    <a:srgbClr val="005426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snapVertSplitter="1" vertBarState="minimized">
    <p:restoredLeft sz="7261" autoAdjust="0"/>
    <p:restoredTop sz="86421" autoAdjust="0"/>
  </p:normalViewPr>
  <p:slideViewPr>
    <p:cSldViewPr snapToObjects="1">
      <p:cViewPr>
        <p:scale>
          <a:sx n="80" d="100"/>
          <a:sy n="80" d="100"/>
        </p:scale>
        <p:origin x="2604" y="5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8642"/>
    </p:cViewPr>
  </p:sorterViewPr>
  <p:notesViewPr>
    <p:cSldViewPr snapToObjects="1">
      <p:cViewPr varScale="1">
        <p:scale>
          <a:sx n="94" d="100"/>
          <a:sy n="94" d="100"/>
        </p:scale>
        <p:origin x="-1620" y="-90"/>
      </p:cViewPr>
      <p:guideLst>
        <p:guide orient="horz" pos="2160"/>
        <p:guide pos="2880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presProps" Target="presProps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heme" Target="theme/theme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image" Target="../media/image75.wmf"/><Relationship Id="rId7" Type="http://schemas.openxmlformats.org/officeDocument/2006/relationships/image" Target="../media/image79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6" Type="http://schemas.openxmlformats.org/officeDocument/2006/relationships/image" Target="../media/image78.wmf"/><Relationship Id="rId5" Type="http://schemas.openxmlformats.org/officeDocument/2006/relationships/image" Target="../media/image77.wmf"/><Relationship Id="rId4" Type="http://schemas.openxmlformats.org/officeDocument/2006/relationships/image" Target="../media/image76.wmf"/><Relationship Id="rId9" Type="http://schemas.openxmlformats.org/officeDocument/2006/relationships/image" Target="../media/image8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image" Target="../media/image75.wmf"/><Relationship Id="rId7" Type="http://schemas.openxmlformats.org/officeDocument/2006/relationships/image" Target="../media/image79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6" Type="http://schemas.openxmlformats.org/officeDocument/2006/relationships/image" Target="../media/image78.wmf"/><Relationship Id="rId5" Type="http://schemas.openxmlformats.org/officeDocument/2006/relationships/image" Target="../media/image77.wmf"/><Relationship Id="rId4" Type="http://schemas.openxmlformats.org/officeDocument/2006/relationships/image" Target="../media/image76.wmf"/><Relationship Id="rId9" Type="http://schemas.openxmlformats.org/officeDocument/2006/relationships/image" Target="../media/image8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7" Type="http://schemas.openxmlformats.org/officeDocument/2006/relationships/image" Target="../media/image80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3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3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latin typeface="Times New Roman" panose="02020603050405020304" pitchFamily="18" charset="0"/>
              </a:defRPr>
            </a:lvl1pPr>
          </a:lstStyle>
          <a:p>
            <a:fld id="{2F381491-A51A-4C6A-B111-C843EECC85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06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5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5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5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latin typeface="Times New Roman" panose="02020603050405020304" pitchFamily="18" charset="0"/>
              </a:defRPr>
            </a:lvl1pPr>
          </a:lstStyle>
          <a:p>
            <a:fld id="{AA13AC14-EA59-40F2-AE85-9E7A7AA247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493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62FEDE-B2F1-45C8-9068-3D58836F2E88}" type="slidenum">
              <a:rPr lang="he-IL"/>
              <a:pPr>
                <a:spcBef>
                  <a:spcPct val="0"/>
                </a:spcBef>
              </a:pPr>
              <a:t>45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4538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62FEDE-B2F1-45C8-9068-3D58836F2E88}" type="slidenum">
              <a:rPr lang="he-IL"/>
              <a:pPr>
                <a:spcBef>
                  <a:spcPct val="0"/>
                </a:spcBef>
              </a:pPr>
              <a:t>60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91567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62FEDE-B2F1-45C8-9068-3D58836F2E88}" type="slidenum">
              <a:rPr lang="he-IL"/>
              <a:pPr>
                <a:spcBef>
                  <a:spcPct val="0"/>
                </a:spcBef>
              </a:pPr>
              <a:t>61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07457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62FEDE-B2F1-45C8-9068-3D58836F2E88}" type="slidenum">
              <a:rPr lang="he-IL"/>
              <a:pPr>
                <a:spcBef>
                  <a:spcPct val="0"/>
                </a:spcBef>
              </a:pPr>
              <a:t>46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78655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62FEDE-B2F1-45C8-9068-3D58836F2E88}" type="slidenum">
              <a:rPr lang="he-IL"/>
              <a:pPr>
                <a:spcBef>
                  <a:spcPct val="0"/>
                </a:spcBef>
              </a:pPr>
              <a:t>47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23155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62FEDE-B2F1-45C8-9068-3D58836F2E88}" type="slidenum">
              <a:rPr lang="he-IL"/>
              <a:pPr>
                <a:spcBef>
                  <a:spcPct val="0"/>
                </a:spcBef>
              </a:pPr>
              <a:t>48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667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62FEDE-B2F1-45C8-9068-3D58836F2E88}" type="slidenum">
              <a:rPr lang="he-IL"/>
              <a:pPr>
                <a:spcBef>
                  <a:spcPct val="0"/>
                </a:spcBef>
              </a:pPr>
              <a:t>49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43345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62FEDE-B2F1-45C8-9068-3D58836F2E88}" type="slidenum">
              <a:rPr lang="he-IL"/>
              <a:pPr>
                <a:spcBef>
                  <a:spcPct val="0"/>
                </a:spcBef>
              </a:pPr>
              <a:t>50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4455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62FEDE-B2F1-45C8-9068-3D58836F2E88}" type="slidenum">
              <a:rPr lang="he-IL"/>
              <a:pPr>
                <a:spcBef>
                  <a:spcPct val="0"/>
                </a:spcBef>
              </a:pPr>
              <a:t>51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84733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62FEDE-B2F1-45C8-9068-3D58836F2E88}" type="slidenum">
              <a:rPr lang="he-IL"/>
              <a:pPr>
                <a:spcBef>
                  <a:spcPct val="0"/>
                </a:spcBef>
              </a:pPr>
              <a:t>52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15877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62FEDE-B2F1-45C8-9068-3D58836F2E88}" type="slidenum">
              <a:rPr lang="he-IL"/>
              <a:pPr>
                <a:spcBef>
                  <a:spcPct val="0"/>
                </a:spcBef>
              </a:pPr>
              <a:t>59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39730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C33503-3BD0-41E7-85FA-385F57677C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28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0B21E-E7D2-45AF-B21B-27DA1087E8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06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6E1EAC-DC13-4995-9F43-F31BC2A303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99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DC62A1-0753-4533-AFF9-64D5DE5AA4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21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6694AB-C358-4417-B22F-76E6F3C441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54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3BB821-8BB0-43A9-8E40-22D4F7C422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42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C86533-D0F9-439C-BD5F-904B54A2B4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12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1B97D-559E-4796-A79A-0A55F41015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38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5F199B-B0F8-4F8B-9027-0E79686C0E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83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B34633-3122-4935-92E1-688980248A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66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584FF-B3C5-47A9-929D-6FCDA1CE4D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9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791702-D501-4026-BCBD-ACB4AC6A61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71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D4B212-6055-4FD3-A9F5-B0A79368A0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24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B42DD4-1C91-4382-82C2-5460062FF1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79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C3C63C-56FB-4E3D-BD70-203E3A4A7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59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FBB393-5634-456B-9125-A3FBA87185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63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560060-A9CA-45BD-9494-0870340EEE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8307D9-5D26-4BD8-964E-57ED0064BB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30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F5B3B-BE80-492B-9127-B9D3A51D4C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10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30AF9-C9D0-4981-AD8A-662C25713B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90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AB77B6-EF72-49EC-A3C4-1840ACEA61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36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BEFACA-500F-40C5-B531-7B41B8EE3C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40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A513FF-F8A7-4E26-89FC-979FBB3D24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02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4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4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4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effectLst/>
                <a:latin typeface="Times New Roman" panose="02020603050405020304" pitchFamily="18" charset="0"/>
              </a:defRPr>
            </a:lvl1pPr>
          </a:lstStyle>
          <a:p>
            <a:fld id="{97FBC9AE-0DD3-4EF5-91E8-DDCB25E5F26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05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5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5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effectLst/>
                <a:latin typeface="Times New Roman" panose="02020603050405020304" pitchFamily="18" charset="0"/>
              </a:defRPr>
            </a:lvl1pPr>
          </a:lstStyle>
          <a:p>
            <a:fld id="{A54E712B-B8CE-4DED-B4D4-FA62EA5BB2B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4.gi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0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3" Type="http://schemas.openxmlformats.org/officeDocument/2006/relationships/image" Target="../media/image228.png"/><Relationship Id="rId7" Type="http://schemas.openxmlformats.org/officeDocument/2006/relationships/image" Target="../media/image238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7.png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w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oleObject" Target="../embeddings/oleObject6.bin"/><Relationship Id="rId18" Type="http://schemas.openxmlformats.org/officeDocument/2006/relationships/oleObject" Target="../embeddings/oleObject9.bin"/><Relationship Id="rId3" Type="http://schemas.openxmlformats.org/officeDocument/2006/relationships/oleObject" Target="../embeddings/oleObject1.bin"/><Relationship Id="rId21" Type="http://schemas.openxmlformats.org/officeDocument/2006/relationships/image" Target="../media/image81.wmf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7.wmf"/><Relationship Id="rId17" Type="http://schemas.openxmlformats.org/officeDocument/2006/relationships/image" Target="../media/image79.wmf"/><Relationship Id="rId2" Type="http://schemas.openxmlformats.org/officeDocument/2006/relationships/slideLayout" Target="../slideLayouts/slideLayout18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74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78.wmf"/><Relationship Id="rId10" Type="http://schemas.openxmlformats.org/officeDocument/2006/relationships/image" Target="../media/image76.wmf"/><Relationship Id="rId19" Type="http://schemas.openxmlformats.org/officeDocument/2006/relationships/image" Target="../media/image80.wmf"/><Relationship Id="rId4" Type="http://schemas.openxmlformats.org/officeDocument/2006/relationships/image" Target="../media/image73.wm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5.png"/><Relationship Id="rId2" Type="http://schemas.openxmlformats.org/officeDocument/2006/relationships/video" Target="file:///C:\Users\User\Desktop\Seminar_Tau\filmlaval2.mpeg" TargetMode="External"/><Relationship Id="rId1" Type="http://schemas.microsoft.com/office/2007/relationships/media" Target="file:///C:\Users\User\Desktop\Seminar_Tau\filmlaval2.mpeg" TargetMode="External"/><Relationship Id="rId6" Type="http://schemas.openxmlformats.org/officeDocument/2006/relationships/image" Target="../media/image84.png"/><Relationship Id="rId5" Type="http://schemas.openxmlformats.org/officeDocument/2006/relationships/image" Target="../media/image83.gif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3" Type="http://schemas.openxmlformats.org/officeDocument/2006/relationships/image" Target="../media/image89.wmf"/><Relationship Id="rId7" Type="http://schemas.openxmlformats.org/officeDocument/2006/relationships/image" Target="../media/image93.png"/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wmf"/><Relationship Id="rId5" Type="http://schemas.openxmlformats.org/officeDocument/2006/relationships/image" Target="../media/image91.wmf"/><Relationship Id="rId10" Type="http://schemas.openxmlformats.org/officeDocument/2006/relationships/image" Target="../media/image96.wmf"/><Relationship Id="rId4" Type="http://schemas.openxmlformats.org/officeDocument/2006/relationships/image" Target="../media/image90.wmf"/><Relationship Id="rId9" Type="http://schemas.openxmlformats.org/officeDocument/2006/relationships/image" Target="../media/image95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gif"/><Relationship Id="rId3" Type="http://schemas.openxmlformats.org/officeDocument/2006/relationships/image" Target="../media/image99.png"/><Relationship Id="rId7" Type="http://schemas.openxmlformats.org/officeDocument/2006/relationships/image" Target="../media/image98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03.png"/><Relationship Id="rId5" Type="http://schemas.openxmlformats.org/officeDocument/2006/relationships/image" Target="../media/image97.wmf"/><Relationship Id="rId10" Type="http://schemas.openxmlformats.org/officeDocument/2006/relationships/image" Target="../media/image102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7.gif"/><Relationship Id="rId4" Type="http://schemas.openxmlformats.org/officeDocument/2006/relationships/image" Target="../media/image10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emf"/><Relationship Id="rId3" Type="http://schemas.openxmlformats.org/officeDocument/2006/relationships/image" Target="../media/image116.emf"/><Relationship Id="rId7" Type="http://schemas.openxmlformats.org/officeDocument/2006/relationships/image" Target="../media/image120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emf"/><Relationship Id="rId11" Type="http://schemas.openxmlformats.org/officeDocument/2006/relationships/image" Target="../media/image124.emf"/><Relationship Id="rId5" Type="http://schemas.openxmlformats.org/officeDocument/2006/relationships/image" Target="../media/image118.emf"/><Relationship Id="rId10" Type="http://schemas.openxmlformats.org/officeDocument/2006/relationships/image" Target="../media/image123.emf"/><Relationship Id="rId4" Type="http://schemas.openxmlformats.org/officeDocument/2006/relationships/image" Target="../media/image117.emf"/><Relationship Id="rId9" Type="http://schemas.openxmlformats.org/officeDocument/2006/relationships/image" Target="../media/image122.e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126.emf"/><Relationship Id="rId7" Type="http://schemas.openxmlformats.org/officeDocument/2006/relationships/image" Target="../media/image113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emf"/><Relationship Id="rId5" Type="http://schemas.openxmlformats.org/officeDocument/2006/relationships/image" Target="../media/image128.emf"/><Relationship Id="rId4" Type="http://schemas.openxmlformats.org/officeDocument/2006/relationships/image" Target="../media/image127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3" Type="http://schemas.openxmlformats.org/officeDocument/2006/relationships/image" Target="../media/image52.wmf"/><Relationship Id="rId7" Type="http://schemas.openxmlformats.org/officeDocument/2006/relationships/image" Target="../media/image1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0.emf"/><Relationship Id="rId5" Type="http://schemas.openxmlformats.org/officeDocument/2006/relationships/image" Target="../media/image129.emf"/><Relationship Id="rId10" Type="http://schemas.openxmlformats.org/officeDocument/2006/relationships/image" Target="../media/image134.emf"/><Relationship Id="rId4" Type="http://schemas.openxmlformats.org/officeDocument/2006/relationships/image" Target="../media/image114.png"/><Relationship Id="rId9" Type="http://schemas.openxmlformats.org/officeDocument/2006/relationships/image" Target="../media/image13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emf"/><Relationship Id="rId3" Type="http://schemas.openxmlformats.org/officeDocument/2006/relationships/image" Target="../media/image135.emf"/><Relationship Id="rId7" Type="http://schemas.openxmlformats.org/officeDocument/2006/relationships/image" Target="../media/image13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8.emf"/><Relationship Id="rId5" Type="http://schemas.openxmlformats.org/officeDocument/2006/relationships/image" Target="../media/image137.emf"/><Relationship Id="rId10" Type="http://schemas.openxmlformats.org/officeDocument/2006/relationships/image" Target="../media/image142.emf"/><Relationship Id="rId4" Type="http://schemas.openxmlformats.org/officeDocument/2006/relationships/image" Target="../media/image136.emf"/><Relationship Id="rId9" Type="http://schemas.openxmlformats.org/officeDocument/2006/relationships/image" Target="../media/image141.e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png"/><Relationship Id="rId7" Type="http://schemas.openxmlformats.org/officeDocument/2006/relationships/image" Target="../media/image148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image" Target="../media/image145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wmf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oleObject" Target="../embeddings/oleObject18.bin"/><Relationship Id="rId18" Type="http://schemas.openxmlformats.org/officeDocument/2006/relationships/oleObject" Target="../embeddings/oleObject21.bin"/><Relationship Id="rId3" Type="http://schemas.openxmlformats.org/officeDocument/2006/relationships/oleObject" Target="../embeddings/oleObject13.bin"/><Relationship Id="rId21" Type="http://schemas.openxmlformats.org/officeDocument/2006/relationships/image" Target="../media/image81.wmf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77.wmf"/><Relationship Id="rId17" Type="http://schemas.openxmlformats.org/officeDocument/2006/relationships/image" Target="../media/image79.wmf"/><Relationship Id="rId2" Type="http://schemas.openxmlformats.org/officeDocument/2006/relationships/slideLayout" Target="../slideLayouts/slideLayout18.xml"/><Relationship Id="rId16" Type="http://schemas.openxmlformats.org/officeDocument/2006/relationships/oleObject" Target="../embeddings/oleObject20.bin"/><Relationship Id="rId20" Type="http://schemas.openxmlformats.org/officeDocument/2006/relationships/oleObject" Target="../embeddings/oleObject22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74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78.wmf"/><Relationship Id="rId10" Type="http://schemas.openxmlformats.org/officeDocument/2006/relationships/image" Target="../media/image76.wmf"/><Relationship Id="rId19" Type="http://schemas.openxmlformats.org/officeDocument/2006/relationships/image" Target="../media/image80.wmf"/><Relationship Id="rId4" Type="http://schemas.openxmlformats.org/officeDocument/2006/relationships/image" Target="../media/image73.wmf"/><Relationship Id="rId9" Type="http://schemas.openxmlformats.org/officeDocument/2006/relationships/oleObject" Target="../embeddings/oleObject16.bin"/><Relationship Id="rId14" Type="http://schemas.openxmlformats.org/officeDocument/2006/relationships/oleObject" Target="../embeddings/oleObject19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77.wmf"/><Relationship Id="rId18" Type="http://schemas.openxmlformats.org/officeDocument/2006/relationships/image" Target="../media/image79.wmf"/><Relationship Id="rId3" Type="http://schemas.openxmlformats.org/officeDocument/2006/relationships/image" Target="../media/image155.wmf"/><Relationship Id="rId7" Type="http://schemas.openxmlformats.org/officeDocument/2006/relationships/image" Target="../media/image73.wmf"/><Relationship Id="rId12" Type="http://schemas.openxmlformats.org/officeDocument/2006/relationships/oleObject" Target="../embeddings/oleObject26.bin"/><Relationship Id="rId17" Type="http://schemas.openxmlformats.org/officeDocument/2006/relationships/oleObject" Target="../embeddings/oleObject29.bin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78.wmf"/><Relationship Id="rId20" Type="http://schemas.openxmlformats.org/officeDocument/2006/relationships/image" Target="../media/image80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76.wmf"/><Relationship Id="rId5" Type="http://schemas.openxmlformats.org/officeDocument/2006/relationships/image" Target="../media/image151.png"/><Relationship Id="rId15" Type="http://schemas.openxmlformats.org/officeDocument/2006/relationships/oleObject" Target="../embeddings/oleObject28.bin"/><Relationship Id="rId10" Type="http://schemas.openxmlformats.org/officeDocument/2006/relationships/oleObject" Target="../embeddings/oleObject25.bin"/><Relationship Id="rId19" Type="http://schemas.openxmlformats.org/officeDocument/2006/relationships/oleObject" Target="../embeddings/oleObject30.bin"/><Relationship Id="rId4" Type="http://schemas.openxmlformats.org/officeDocument/2006/relationships/image" Target="../media/image156.wmf"/><Relationship Id="rId9" Type="http://schemas.openxmlformats.org/officeDocument/2006/relationships/image" Target="../media/image74.wmf"/><Relationship Id="rId14" Type="http://schemas.openxmlformats.org/officeDocument/2006/relationships/oleObject" Target="../embeddings/oleObject27.bin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wmf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1.emf"/><Relationship Id="rId4" Type="http://schemas.openxmlformats.org/officeDocument/2006/relationships/image" Target="../media/image160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7" Type="http://schemas.openxmlformats.org/officeDocument/2006/relationships/image" Target="../media/image167.emf"/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6.emf"/><Relationship Id="rId5" Type="http://schemas.openxmlformats.org/officeDocument/2006/relationships/image" Target="../media/image165.emf"/><Relationship Id="rId4" Type="http://schemas.openxmlformats.org/officeDocument/2006/relationships/image" Target="../media/image164.em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5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2.png"/><Relationship Id="rId4" Type="http://schemas.openxmlformats.org/officeDocument/2006/relationships/image" Target="../media/image1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2" Type="http://schemas.openxmlformats.org/officeDocument/2006/relationships/image" Target="../media/image178.w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2.png"/><Relationship Id="rId5" Type="http://schemas.openxmlformats.org/officeDocument/2006/relationships/image" Target="../media/image181.wmf"/><Relationship Id="rId4" Type="http://schemas.openxmlformats.org/officeDocument/2006/relationships/image" Target="../media/image180.wmf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wmf"/><Relationship Id="rId3" Type="http://schemas.openxmlformats.org/officeDocument/2006/relationships/image" Target="../media/image188.wmf"/><Relationship Id="rId7" Type="http://schemas.openxmlformats.org/officeDocument/2006/relationships/image" Target="../media/image192.wmf"/><Relationship Id="rId12" Type="http://schemas.openxmlformats.org/officeDocument/2006/relationships/image" Target="../media/image197.wmf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1.png"/><Relationship Id="rId11" Type="http://schemas.openxmlformats.org/officeDocument/2006/relationships/image" Target="../media/image196.wmf"/><Relationship Id="rId5" Type="http://schemas.openxmlformats.org/officeDocument/2006/relationships/image" Target="../media/image190.wmf"/><Relationship Id="rId10" Type="http://schemas.openxmlformats.org/officeDocument/2006/relationships/image" Target="../media/image195.wmf"/><Relationship Id="rId4" Type="http://schemas.openxmlformats.org/officeDocument/2006/relationships/image" Target="../media/image189.png"/><Relationship Id="rId9" Type="http://schemas.openxmlformats.org/officeDocument/2006/relationships/image" Target="../media/image194.w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7" Type="http://schemas.openxmlformats.org/officeDocument/2006/relationships/image" Target="../media/image203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gif"/><Relationship Id="rId13" Type="http://schemas.openxmlformats.org/officeDocument/2006/relationships/image" Target="../media/image214.png"/><Relationship Id="rId3" Type="http://schemas.openxmlformats.org/officeDocument/2006/relationships/image" Target="../media/image205.png"/><Relationship Id="rId7" Type="http://schemas.openxmlformats.org/officeDocument/2006/relationships/image" Target="../media/image209.png"/><Relationship Id="rId12" Type="http://schemas.openxmlformats.org/officeDocument/2006/relationships/image" Target="../media/image213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8.png"/><Relationship Id="rId11" Type="http://schemas.openxmlformats.org/officeDocument/2006/relationships/image" Target="../media/image212.png"/><Relationship Id="rId5" Type="http://schemas.openxmlformats.org/officeDocument/2006/relationships/image" Target="../media/image207.png"/><Relationship Id="rId15" Type="http://schemas.openxmlformats.org/officeDocument/2006/relationships/image" Target="../media/image216.png"/><Relationship Id="rId10" Type="http://schemas.openxmlformats.org/officeDocument/2006/relationships/image" Target="../media/image211.png"/><Relationship Id="rId4" Type="http://schemas.openxmlformats.org/officeDocument/2006/relationships/image" Target="../media/image206.png"/><Relationship Id="rId9" Type="http://schemas.openxmlformats.org/officeDocument/2006/relationships/image" Target="../media/image210.png"/><Relationship Id="rId14" Type="http://schemas.openxmlformats.org/officeDocument/2006/relationships/image" Target="../media/image215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10" Type="http://schemas.openxmlformats.org/officeDocument/2006/relationships/image" Target="../media/image225.png"/><Relationship Id="rId4" Type="http://schemas.openxmlformats.org/officeDocument/2006/relationships/image" Target="../media/image219.png"/><Relationship Id="rId9" Type="http://schemas.openxmlformats.org/officeDocument/2006/relationships/image" Target="../media/image22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6.png"/><Relationship Id="rId4" Type="http://schemas.openxmlformats.org/officeDocument/2006/relationships/image" Target="../media/image22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8.png"/><Relationship Id="rId4" Type="http://schemas.openxmlformats.org/officeDocument/2006/relationships/image" Target="../media/image2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-804863" y="2631611"/>
            <a:ext cx="10753726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</a:rPr>
              <a:t>Rossby</a:t>
            </a:r>
            <a:r>
              <a:rPr lang="en-US" b="1" dirty="0" smtClean="0">
                <a:solidFill>
                  <a:srgbClr val="0070C0"/>
                </a:solidFill>
              </a:rPr>
              <a:t> (</a:t>
            </a:r>
            <a:r>
              <a:rPr lang="en-US" b="1" dirty="0" err="1" smtClean="0">
                <a:solidFill>
                  <a:srgbClr val="0070C0"/>
                </a:solidFill>
              </a:rPr>
              <a:t>Vorticity</a:t>
            </a:r>
            <a:r>
              <a:rPr lang="en-US" b="1" dirty="0" smtClean="0">
                <a:solidFill>
                  <a:srgbClr val="0070C0"/>
                </a:solidFill>
              </a:rPr>
              <a:t>) Wave Instability  </a:t>
            </a:r>
          </a:p>
          <a:p>
            <a:pPr algn="ctr">
              <a:defRPr/>
            </a:pPr>
            <a:endParaRPr lang="en-GB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ahom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629" y="3495"/>
            <a:ext cx="2152742" cy="230573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49506" y="4120290"/>
            <a:ext cx="5141274" cy="2726755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805" y="5541275"/>
            <a:ext cx="1025366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GB" sz="1800" b="1" dirty="0">
              <a:solidFill>
                <a:schemeClr val="tx1"/>
              </a:solidFill>
              <a:effectLst/>
              <a:latin typeface="Century Gothic" panose="020B050202020202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GB" sz="1800" b="1" dirty="0" err="1">
                <a:solidFill>
                  <a:srgbClr val="FF3300"/>
                </a:solidFill>
                <a:effectLst/>
                <a:cs typeface="Tahoma" panose="020B0604030504040204" pitchFamily="34" charset="0"/>
              </a:rPr>
              <a:t>Eyal</a:t>
            </a:r>
            <a:r>
              <a:rPr lang="en-GB" sz="1800" b="1" dirty="0">
                <a:solidFill>
                  <a:srgbClr val="FF3300"/>
                </a:solidFill>
                <a:effectLst/>
                <a:cs typeface="Tahoma" panose="020B0604030504040204" pitchFamily="34" charset="0"/>
              </a:rPr>
              <a:t> Heifetz, </a:t>
            </a:r>
          </a:p>
          <a:p>
            <a:pPr eaLnBrk="1" hangingPunct="1">
              <a:spcBef>
                <a:spcPct val="20000"/>
              </a:spcBef>
            </a:pPr>
            <a:r>
              <a:rPr lang="en-GB" sz="1800" b="1" dirty="0" smtClean="0">
                <a:solidFill>
                  <a:srgbClr val="FF3300"/>
                </a:solidFill>
                <a:effectLst/>
                <a:cs typeface="Tahoma" panose="020B0604030504040204" pitchFamily="34" charset="0"/>
              </a:rPr>
              <a:t>Tel-Aviv </a:t>
            </a:r>
            <a:r>
              <a:rPr lang="en-GB" sz="1800" b="1" dirty="0">
                <a:solidFill>
                  <a:srgbClr val="FF3300"/>
                </a:solidFill>
                <a:effectLst/>
                <a:cs typeface="Tahoma" panose="020B0604030504040204" pitchFamily="34" charset="0"/>
              </a:rPr>
              <a:t>University 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900113" y="600233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00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52513" y="615473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00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8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LC2_wig_T341thetasur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5010550"/>
            <a:ext cx="2583657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50825" y="-941388"/>
            <a:ext cx="8401050" cy="39100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>
              <a:defRPr/>
            </a:pPr>
            <a:endParaRPr lang="en-US" sz="2800" dirty="0">
              <a:solidFill>
                <a:srgbClr val="990000"/>
              </a:solidFill>
            </a:endParaRPr>
          </a:p>
          <a:p>
            <a:pPr>
              <a:defRPr/>
            </a:pPr>
            <a:endParaRPr lang="en-US" sz="2800" dirty="0">
              <a:solidFill>
                <a:srgbClr val="990000"/>
              </a:solidFill>
            </a:endParaRPr>
          </a:p>
          <a:p>
            <a:pPr algn="ctr">
              <a:defRPr/>
            </a:pPr>
            <a:r>
              <a:rPr lang="en-US" b="1" dirty="0" err="1">
                <a:solidFill>
                  <a:srgbClr val="000099"/>
                </a:solidFill>
              </a:rPr>
              <a:t>Baroclinic</a:t>
            </a:r>
            <a:r>
              <a:rPr lang="en-US" b="1" dirty="0">
                <a:solidFill>
                  <a:srgbClr val="000099"/>
                </a:solidFill>
              </a:rPr>
              <a:t> Instability:</a:t>
            </a:r>
          </a:p>
          <a:p>
            <a:pPr algn="ctr">
              <a:defRPr/>
            </a:pPr>
            <a:r>
              <a:rPr lang="en-US" b="1" dirty="0">
                <a:solidFill>
                  <a:srgbClr val="000099"/>
                </a:solidFill>
              </a:rPr>
              <a:t> </a:t>
            </a:r>
          </a:p>
          <a:p>
            <a:pPr>
              <a:defRPr/>
            </a:pPr>
            <a:r>
              <a:rPr lang="en-US" sz="2800" dirty="0">
                <a:solidFill>
                  <a:srgbClr val="990000"/>
                </a:solidFill>
              </a:rPr>
              <a:t>The jet stream is </a:t>
            </a:r>
            <a:r>
              <a:rPr lang="en-US" sz="2800" b="1" dirty="0">
                <a:solidFill>
                  <a:srgbClr val="990000"/>
                </a:solidFill>
              </a:rPr>
              <a:t>unstable </a:t>
            </a:r>
            <a:r>
              <a:rPr lang="en-US" sz="2800" dirty="0">
                <a:solidFill>
                  <a:srgbClr val="990000"/>
                </a:solidFill>
              </a:rPr>
              <a:t>to small meanders. </a:t>
            </a:r>
          </a:p>
          <a:p>
            <a:pPr>
              <a:defRPr/>
            </a:pPr>
            <a:r>
              <a:rPr lang="en-US" sz="2800" dirty="0">
                <a:solidFill>
                  <a:srgbClr val="990000"/>
                </a:solidFill>
              </a:rPr>
              <a:t>The resulting eddies grow and mix heat between </a:t>
            </a:r>
          </a:p>
          <a:p>
            <a:pPr>
              <a:defRPr/>
            </a:pPr>
            <a:r>
              <a:rPr lang="en-US" sz="2800" dirty="0">
                <a:solidFill>
                  <a:srgbClr val="990000"/>
                </a:solidFill>
              </a:rPr>
              <a:t>pole and equator while </a:t>
            </a:r>
          </a:p>
          <a:p>
            <a:pPr>
              <a:defRPr/>
            </a:pPr>
            <a:r>
              <a:rPr lang="en-US" sz="2800" dirty="0">
                <a:solidFill>
                  <a:srgbClr val="990000"/>
                </a:solidFill>
              </a:rPr>
              <a:t>Shaping our weather</a:t>
            </a:r>
          </a:p>
        </p:txBody>
      </p:sp>
      <p:pic>
        <p:nvPicPr>
          <p:cNvPr id="6" name="Picture 18" descr="radiati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4789488"/>
            <a:ext cx="3455988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6"/>
          <p:cNvSpPr>
            <a:spLocks noChangeArrowheads="1"/>
          </p:cNvSpPr>
          <p:nvPr/>
        </p:nvSpPr>
        <p:spPr bwMode="auto">
          <a:xfrm>
            <a:off x="7699375" y="5518150"/>
            <a:ext cx="544513" cy="215900"/>
          </a:xfrm>
          <a:prstGeom prst="rightArrow">
            <a:avLst>
              <a:gd name="adj1" fmla="val 50000"/>
              <a:gd name="adj2" fmla="val 63052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he-IL"/>
          </a:p>
        </p:txBody>
      </p:sp>
      <p:sp>
        <p:nvSpPr>
          <p:cNvPr id="8" name="AutoShape 27"/>
          <p:cNvSpPr>
            <a:spLocks noChangeArrowheads="1"/>
          </p:cNvSpPr>
          <p:nvPr/>
        </p:nvSpPr>
        <p:spPr bwMode="auto">
          <a:xfrm flipH="1">
            <a:off x="6332538" y="5516563"/>
            <a:ext cx="544512" cy="215900"/>
          </a:xfrm>
          <a:prstGeom prst="rightArrow">
            <a:avLst>
              <a:gd name="adj1" fmla="val 50000"/>
              <a:gd name="adj2" fmla="val 63051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he-IL"/>
          </a:p>
        </p:txBody>
      </p:sp>
      <p:pic>
        <p:nvPicPr>
          <p:cNvPr id="11" name="Picture 3" descr="LC2_wig_T341pv3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25" y="3382963"/>
            <a:ext cx="3090171" cy="247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536825" y="3352800"/>
            <a:ext cx="26479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99"/>
                </a:solidFill>
              </a:rPr>
              <a:t>~5km height (PV)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69875" y="4926013"/>
            <a:ext cx="23796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99"/>
                </a:solidFill>
              </a:rPr>
              <a:t>Surface (temp)</a:t>
            </a:r>
          </a:p>
        </p:txBody>
      </p:sp>
      <p:pic>
        <p:nvPicPr>
          <p:cNvPr id="9220" name="Picture 4" descr="j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2060575"/>
            <a:ext cx="3649663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98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-1495425" y="20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srgbClr val="7030A0"/>
                </a:solidFill>
                <a:latin typeface="Arial" pitchFamily="34" charset="0"/>
              </a:rPr>
              <a:t>Stabilizing HD shear flow by 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7030A0"/>
                </a:solidFill>
                <a:latin typeface="Arial" pitchFamily="34" charset="0"/>
              </a:rPr>
              <a:t>constant magnetic field  </a:t>
            </a:r>
            <a:endParaRPr lang="he-IL" sz="3600" b="1" kern="0" dirty="0">
              <a:solidFill>
                <a:srgbClr val="7030A0"/>
              </a:solidFill>
              <a:latin typeface="Arial" pitchFamily="34" charset="0"/>
              <a:ea typeface="+mj-ea"/>
            </a:endParaRPr>
          </a:p>
        </p:txBody>
      </p:sp>
      <p:grpSp>
        <p:nvGrpSpPr>
          <p:cNvPr id="54275" name="Group 16"/>
          <p:cNvGrpSpPr>
            <a:grpSpLocks/>
          </p:cNvGrpSpPr>
          <p:nvPr/>
        </p:nvGrpSpPr>
        <p:grpSpPr bwMode="auto">
          <a:xfrm>
            <a:off x="6438900" y="-49213"/>
            <a:ext cx="2419350" cy="2133601"/>
            <a:chOff x="232235" y="1162312"/>
            <a:chExt cx="3276600" cy="2996383"/>
          </a:xfrm>
        </p:grpSpPr>
        <p:pic>
          <p:nvPicPr>
            <p:cNvPr id="542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35" y="1434545"/>
              <a:ext cx="3276600" cy="272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79" name="TextBox 14"/>
            <p:cNvSpPr txBox="1">
              <a:spLocks noChangeArrowheads="1"/>
            </p:cNvSpPr>
            <p:nvPr/>
          </p:nvSpPr>
          <p:spPr bwMode="auto">
            <a:xfrm>
              <a:off x="2260606" y="1162312"/>
              <a:ext cx="925214" cy="561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0066CC"/>
                  </a:solidFill>
                  <a:latin typeface="Arial" panose="020B0604020202020204" pitchFamily="34" charset="0"/>
                </a:rPr>
                <a:t>U(y)</a:t>
              </a:r>
              <a:endParaRPr lang="he-IL" sz="2000" b="1">
                <a:solidFill>
                  <a:srgbClr val="0066C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4280" name="TextBox 15"/>
            <p:cNvSpPr txBox="1">
              <a:spLocks noChangeArrowheads="1"/>
            </p:cNvSpPr>
            <p:nvPr/>
          </p:nvSpPr>
          <p:spPr bwMode="auto">
            <a:xfrm>
              <a:off x="1740511" y="1192536"/>
              <a:ext cx="501900" cy="561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0000"/>
                  </a:solidFill>
                  <a:latin typeface="Arial" panose="020B0604020202020204" pitchFamily="34" charset="0"/>
                </a:rPr>
                <a:t>B</a:t>
              </a:r>
              <a:endParaRPr lang="he-IL" sz="20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62113"/>
            <a:ext cx="39624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592388"/>
            <a:ext cx="5302250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66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971550"/>
            <a:ext cx="45053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-1154113" y="20638"/>
            <a:ext cx="914400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srgbClr val="7030A0"/>
                </a:solidFill>
                <a:latin typeface="Arial" pitchFamily="34" charset="0"/>
              </a:rPr>
              <a:t>Destabilizing HD shear flow 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7030A0"/>
                </a:solidFill>
                <a:latin typeface="Arial" pitchFamily="34" charset="0"/>
              </a:rPr>
              <a:t>by a wake magnetic profile </a:t>
            </a:r>
            <a:endParaRPr lang="he-IL" sz="3600" b="1" kern="0" dirty="0">
              <a:solidFill>
                <a:srgbClr val="7030A0"/>
              </a:solidFill>
              <a:latin typeface="Arial" pitchFamily="34" charset="0"/>
              <a:ea typeface="+mj-ea"/>
            </a:endParaRPr>
          </a:p>
        </p:txBody>
      </p:sp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2238375"/>
            <a:ext cx="3687763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0"/>
            <a:ext cx="25527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Box 14"/>
          <p:cNvSpPr txBox="1">
            <a:spLocks noChangeArrowheads="1"/>
          </p:cNvSpPr>
          <p:nvPr/>
        </p:nvSpPr>
        <p:spPr bwMode="auto">
          <a:xfrm>
            <a:off x="7951788" y="165100"/>
            <a:ext cx="682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66CC"/>
                </a:solidFill>
                <a:latin typeface="Arial" panose="020B0604020202020204" pitchFamily="34" charset="0"/>
              </a:rPr>
              <a:t>U(y)</a:t>
            </a:r>
            <a:endParaRPr lang="he-IL" sz="2000" b="1">
              <a:solidFill>
                <a:srgbClr val="0066CC"/>
              </a:solidFill>
              <a:latin typeface="Arial" panose="020B0604020202020204" pitchFamily="34" charset="0"/>
            </a:endParaRPr>
          </a:p>
        </p:txBody>
      </p:sp>
      <p:sp>
        <p:nvSpPr>
          <p:cNvPr id="55303" name="TextBox 15"/>
          <p:cNvSpPr txBox="1">
            <a:spLocks noChangeArrowheads="1"/>
          </p:cNvSpPr>
          <p:nvPr/>
        </p:nvSpPr>
        <p:spPr bwMode="auto">
          <a:xfrm>
            <a:off x="7685088" y="1123950"/>
            <a:ext cx="855662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B(y)</a:t>
            </a:r>
            <a:endParaRPr lang="he-IL" sz="2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2852738"/>
            <a:ext cx="2619375" cy="1143000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373563" y="4619625"/>
            <a:ext cx="3616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</a:rPr>
              <a:t>Critical level effect:</a:t>
            </a:r>
            <a:endParaRPr lang="he-IL" sz="320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5567363"/>
            <a:ext cx="2838450" cy="933450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75" y="5773738"/>
            <a:ext cx="2571750" cy="457200"/>
          </a:xfrm>
          <a:prstGeom prst="rect">
            <a:avLst/>
          </a:prstGeom>
          <a:noFill/>
          <a:ln w="19050" algn="ctr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354263"/>
            <a:ext cx="3314700" cy="44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050925" y="1393825"/>
            <a:ext cx="4873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  <a:endParaRPr lang="he-IL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79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588" y="701675"/>
            <a:ext cx="9144000" cy="1076325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" charset="0"/>
              </a:rPr>
              <a:t>It takes (</a:t>
            </a:r>
            <a:r>
              <a:rPr lang="en-US" b="1">
                <a:solidFill>
                  <a:srgbClr val="008000"/>
                </a:solidFill>
                <a:latin typeface="Arial" charset="0"/>
              </a:rPr>
              <a:t>at least</a:t>
            </a:r>
            <a:r>
              <a:rPr lang="en-US" b="1">
                <a:solidFill>
                  <a:srgbClr val="FF0000"/>
                </a:solidFill>
                <a:latin typeface="Arial" charset="0"/>
              </a:rPr>
              <a:t>) 2 vorticity waves for (</a:t>
            </a:r>
            <a:r>
              <a:rPr lang="en-US" b="1">
                <a:solidFill>
                  <a:srgbClr val="008000"/>
                </a:solidFill>
                <a:latin typeface="Arial" charset="0"/>
              </a:rPr>
              <a:t>unstable</a:t>
            </a:r>
            <a:r>
              <a:rPr lang="en-US" b="1">
                <a:solidFill>
                  <a:srgbClr val="FF0000"/>
                </a:solidFill>
                <a:latin typeface="Arial" charset="0"/>
              </a:rPr>
              <a:t>) tango - </a:t>
            </a:r>
            <a:r>
              <a:rPr lang="en-US" b="1">
                <a:solidFill>
                  <a:srgbClr val="008000"/>
                </a:solidFill>
                <a:latin typeface="Arial" charset="0"/>
              </a:rPr>
              <a:t>although can be many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0" y="-2571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b="1" kern="0" dirty="0">
                <a:solidFill>
                  <a:srgbClr val="000099"/>
                </a:solidFill>
                <a:latin typeface="Arial" pitchFamily="34" charset="0"/>
                <a:ea typeface="+mj-ea"/>
                <a:cs typeface="Arial" panose="020B0604020202020204" pitchFamily="34" charset="0"/>
              </a:rPr>
              <a:t>Closing remarks</a:t>
            </a:r>
            <a:endParaRPr lang="he-IL" b="1" kern="0" dirty="0">
              <a:solidFill>
                <a:srgbClr val="000099"/>
              </a:solidFill>
              <a:latin typeface="Arial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88" y="1935163"/>
            <a:ext cx="9144000" cy="1570037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3333CC"/>
                </a:solidFill>
                <a:latin typeface="Arial" charset="0"/>
              </a:rPr>
              <a:t>Minimal requirement for shear instability – </a:t>
            </a:r>
          </a:p>
          <a:p>
            <a:pPr algn="ctr" eaLnBrk="1" hangingPunct="1"/>
            <a:r>
              <a:rPr lang="en-US" b="1">
                <a:solidFill>
                  <a:srgbClr val="3333CC"/>
                </a:solidFill>
                <a:latin typeface="Arial" charset="0"/>
              </a:rPr>
              <a:t>at least two regions supporting </a:t>
            </a:r>
          </a:p>
          <a:p>
            <a:pPr algn="ctr" eaLnBrk="1" hangingPunct="1"/>
            <a:r>
              <a:rPr lang="en-US" b="1">
                <a:solidFill>
                  <a:srgbClr val="3333CC"/>
                </a:solidFill>
                <a:latin typeface="Arial" charset="0"/>
              </a:rPr>
              <a:t>counter-propagating vorticity waves 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112713" y="5580063"/>
            <a:ext cx="9450388" cy="1077912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7030A0"/>
                </a:solidFill>
                <a:latin typeface="Arial" charset="0"/>
              </a:rPr>
              <a:t>Relevancy to barotropic &amp; baroclinic &amp; stably stratified &amp; capillary &amp; MHD  shear flows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88" y="3740150"/>
            <a:ext cx="9144000" cy="157003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92D050"/>
                </a:solidFill>
                <a:latin typeface="Arial" charset="0"/>
              </a:rPr>
              <a:t>Covers many aspects of the instability (optimal growth in different norms, the role of the critical level, relation with over-reflection..)</a:t>
            </a:r>
          </a:p>
        </p:txBody>
      </p:sp>
    </p:spTree>
    <p:extLst>
      <p:ext uri="{BB962C8B-B14F-4D97-AF65-F5344CB8AC3E}">
        <p14:creationId xmlns:p14="http://schemas.microsoft.com/office/powerpoint/2010/main" val="388209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6"/>
          <p:cNvSpPr txBox="1">
            <a:spLocks noChangeArrowheads="1"/>
          </p:cNvSpPr>
          <p:nvPr/>
        </p:nvSpPr>
        <p:spPr bwMode="auto">
          <a:xfrm>
            <a:off x="1429544" y="44450"/>
            <a:ext cx="62849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dirty="0">
                <a:solidFill>
                  <a:srgbClr val="458745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Potential temperature</a:t>
            </a:r>
          </a:p>
        </p:txBody>
      </p:sp>
      <p:pic>
        <p:nvPicPr>
          <p:cNvPr id="92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20" y="2337847"/>
            <a:ext cx="6932612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8"/>
          <p:cNvSpPr>
            <a:spLocks noChangeArrowheads="1"/>
          </p:cNvSpPr>
          <p:nvPr/>
        </p:nvSpPr>
        <p:spPr bwMode="auto">
          <a:xfrm>
            <a:off x="827088" y="2276850"/>
            <a:ext cx="7058025" cy="1439862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e-IL" sz="4000">
              <a:solidFill>
                <a:schemeClr val="tx2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040" y="3989262"/>
            <a:ext cx="1419225" cy="1192212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00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79563"/>
            <a:ext cx="6172200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551363" y="2308225"/>
            <a:ext cx="31035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0">
                <a:solidFill>
                  <a:srgbClr val="458745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Isentropic surface</a:t>
            </a:r>
            <a:r>
              <a:rPr lang="en-US" sz="2800" b="0">
                <a:solidFill>
                  <a:schemeClr val="tx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349500"/>
            <a:ext cx="1857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924175"/>
            <a:ext cx="1857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7793038" y="2333625"/>
            <a:ext cx="1387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0">
                <a:solidFill>
                  <a:schemeClr val="tx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= const</a:t>
            </a:r>
          </a:p>
        </p:txBody>
      </p:sp>
      <p:grpSp>
        <p:nvGrpSpPr>
          <p:cNvPr id="17415" name="Group 7"/>
          <p:cNvGrpSpPr>
            <a:grpSpLocks/>
          </p:cNvGrpSpPr>
          <p:nvPr/>
        </p:nvGrpSpPr>
        <p:grpSpPr bwMode="auto">
          <a:xfrm>
            <a:off x="4284663" y="4221163"/>
            <a:ext cx="504825" cy="431800"/>
            <a:chOff x="567" y="1661"/>
            <a:chExt cx="317" cy="318"/>
          </a:xfrm>
        </p:grpSpPr>
        <p:sp>
          <p:nvSpPr>
            <p:cNvPr id="17417" name="Oval 8"/>
            <p:cNvSpPr>
              <a:spLocks noChangeArrowheads="1"/>
            </p:cNvSpPr>
            <p:nvPr/>
          </p:nvSpPr>
          <p:spPr bwMode="auto">
            <a:xfrm>
              <a:off x="567" y="1661"/>
              <a:ext cx="317" cy="31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e-IL" sz="4000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18" name="Text Box 9"/>
            <p:cNvSpPr txBox="1">
              <a:spLocks noChangeArrowheads="1"/>
            </p:cNvSpPr>
            <p:nvPr/>
          </p:nvSpPr>
          <p:spPr bwMode="auto">
            <a:xfrm>
              <a:off x="567" y="1663"/>
              <a:ext cx="299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000" b="0">
                  <a:solidFill>
                    <a:srgbClr val="FF0000"/>
                  </a:solidFill>
                  <a:latin typeface="Tahoma" panose="020B0604030504040204" pitchFamily="34" charset="0"/>
                  <a:cs typeface="Times New Roman" panose="02020603050405020304" pitchFamily="18" charset="0"/>
                </a:rPr>
                <a:t>PV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6207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79563"/>
            <a:ext cx="6172200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551363" y="2308225"/>
            <a:ext cx="31035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0">
                <a:solidFill>
                  <a:srgbClr val="458745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Isentropic surface</a:t>
            </a:r>
            <a:r>
              <a:rPr lang="en-US" sz="2800" b="0">
                <a:solidFill>
                  <a:schemeClr val="tx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349500"/>
            <a:ext cx="1857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924175"/>
            <a:ext cx="1857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7793038" y="2333625"/>
            <a:ext cx="1387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0">
                <a:solidFill>
                  <a:schemeClr val="tx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= const</a:t>
            </a:r>
          </a:p>
        </p:txBody>
      </p:sp>
      <p:grpSp>
        <p:nvGrpSpPr>
          <p:cNvPr id="18439" name="Group 7"/>
          <p:cNvGrpSpPr>
            <a:grpSpLocks/>
          </p:cNvGrpSpPr>
          <p:nvPr/>
        </p:nvGrpSpPr>
        <p:grpSpPr bwMode="auto">
          <a:xfrm>
            <a:off x="4427538" y="4797425"/>
            <a:ext cx="504825" cy="431800"/>
            <a:chOff x="567" y="1661"/>
            <a:chExt cx="317" cy="318"/>
          </a:xfrm>
        </p:grpSpPr>
        <p:sp>
          <p:nvSpPr>
            <p:cNvPr id="18441" name="Oval 8"/>
            <p:cNvSpPr>
              <a:spLocks noChangeArrowheads="1"/>
            </p:cNvSpPr>
            <p:nvPr/>
          </p:nvSpPr>
          <p:spPr bwMode="auto">
            <a:xfrm>
              <a:off x="567" y="1661"/>
              <a:ext cx="317" cy="31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e-IL" sz="4000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42" name="Text Box 9"/>
            <p:cNvSpPr txBox="1">
              <a:spLocks noChangeArrowheads="1"/>
            </p:cNvSpPr>
            <p:nvPr/>
          </p:nvSpPr>
          <p:spPr bwMode="auto">
            <a:xfrm>
              <a:off x="567" y="1663"/>
              <a:ext cx="299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000" b="0">
                  <a:solidFill>
                    <a:srgbClr val="FF0000"/>
                  </a:solidFill>
                  <a:latin typeface="Tahoma" panose="020B0604030504040204" pitchFamily="34" charset="0"/>
                  <a:cs typeface="Times New Roman" panose="02020603050405020304" pitchFamily="18" charset="0"/>
                </a:rPr>
                <a:t>PV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6546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79563"/>
            <a:ext cx="6172200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551363" y="2308225"/>
            <a:ext cx="31035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0">
                <a:solidFill>
                  <a:srgbClr val="458745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Isentropic surface</a:t>
            </a:r>
            <a:r>
              <a:rPr lang="en-US" sz="2800" b="0">
                <a:solidFill>
                  <a:schemeClr val="tx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349500"/>
            <a:ext cx="1857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924175"/>
            <a:ext cx="1857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7793038" y="2333625"/>
            <a:ext cx="1387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0">
                <a:solidFill>
                  <a:schemeClr val="tx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= const</a:t>
            </a:r>
          </a:p>
        </p:txBody>
      </p:sp>
      <p:grpSp>
        <p:nvGrpSpPr>
          <p:cNvPr id="19463" name="Group 7"/>
          <p:cNvGrpSpPr>
            <a:grpSpLocks/>
          </p:cNvGrpSpPr>
          <p:nvPr/>
        </p:nvGrpSpPr>
        <p:grpSpPr bwMode="auto">
          <a:xfrm>
            <a:off x="3635375" y="5229225"/>
            <a:ext cx="504825" cy="431800"/>
            <a:chOff x="567" y="1661"/>
            <a:chExt cx="317" cy="318"/>
          </a:xfrm>
        </p:grpSpPr>
        <p:sp>
          <p:nvSpPr>
            <p:cNvPr id="19465" name="Oval 8"/>
            <p:cNvSpPr>
              <a:spLocks noChangeArrowheads="1"/>
            </p:cNvSpPr>
            <p:nvPr/>
          </p:nvSpPr>
          <p:spPr bwMode="auto">
            <a:xfrm>
              <a:off x="567" y="1661"/>
              <a:ext cx="317" cy="31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e-IL" sz="4000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66" name="Text Box 9"/>
            <p:cNvSpPr txBox="1">
              <a:spLocks noChangeArrowheads="1"/>
            </p:cNvSpPr>
            <p:nvPr/>
          </p:nvSpPr>
          <p:spPr bwMode="auto">
            <a:xfrm>
              <a:off x="567" y="1663"/>
              <a:ext cx="299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000" b="0">
                  <a:solidFill>
                    <a:srgbClr val="FF0000"/>
                  </a:solidFill>
                  <a:latin typeface="Tahoma" panose="020B0604030504040204" pitchFamily="34" charset="0"/>
                  <a:cs typeface="Times New Roman" panose="02020603050405020304" pitchFamily="18" charset="0"/>
                </a:rPr>
                <a:t>PV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8684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5"/>
          <p:cNvGrpSpPr>
            <a:grpSpLocks/>
          </p:cNvGrpSpPr>
          <p:nvPr/>
        </p:nvGrpSpPr>
        <p:grpSpPr bwMode="auto">
          <a:xfrm>
            <a:off x="-36513" y="4241800"/>
            <a:ext cx="6097588" cy="2451100"/>
            <a:chOff x="1792" y="2736"/>
            <a:chExt cx="3104" cy="973"/>
          </a:xfrm>
        </p:grpSpPr>
        <p:sp>
          <p:nvSpPr>
            <p:cNvPr id="48164" name="Text Box 6"/>
            <p:cNvSpPr txBox="1">
              <a:spLocks noChangeArrowheads="1"/>
            </p:cNvSpPr>
            <p:nvPr/>
          </p:nvSpPr>
          <p:spPr bwMode="auto">
            <a:xfrm>
              <a:off x="3359" y="3553"/>
              <a:ext cx="193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>
                <a:defRPr/>
              </a:pPr>
              <a:r>
                <a:rPr lang="en-US" sz="1200">
                  <a:solidFill>
                    <a:schemeClr val="tx1"/>
                  </a:solidFill>
                  <a:latin typeface="Times New Roman" pitchFamily="18" charset="0"/>
                </a:rPr>
                <a:t>km</a:t>
              </a:r>
            </a:p>
          </p:txBody>
        </p:sp>
        <p:grpSp>
          <p:nvGrpSpPr>
            <p:cNvPr id="18495" name="Group 7"/>
            <p:cNvGrpSpPr>
              <a:grpSpLocks/>
            </p:cNvGrpSpPr>
            <p:nvPr/>
          </p:nvGrpSpPr>
          <p:grpSpPr bwMode="auto">
            <a:xfrm>
              <a:off x="1792" y="2761"/>
              <a:ext cx="1290" cy="948"/>
              <a:chOff x="2128" y="2761"/>
              <a:chExt cx="1290" cy="948"/>
            </a:xfrm>
          </p:grpSpPr>
          <p:grpSp>
            <p:nvGrpSpPr>
              <p:cNvPr id="18553" name="Group 8"/>
              <p:cNvGrpSpPr>
                <a:grpSpLocks/>
              </p:cNvGrpSpPr>
              <p:nvPr/>
            </p:nvGrpSpPr>
            <p:grpSpPr bwMode="auto">
              <a:xfrm>
                <a:off x="2307" y="3404"/>
                <a:ext cx="969" cy="196"/>
                <a:chOff x="2304" y="3404"/>
                <a:chExt cx="1325" cy="196"/>
              </a:xfrm>
            </p:grpSpPr>
            <p:grpSp>
              <p:nvGrpSpPr>
                <p:cNvPr id="18566" name="Group 9"/>
                <p:cNvGrpSpPr>
                  <a:grpSpLocks/>
                </p:cNvGrpSpPr>
                <p:nvPr/>
              </p:nvGrpSpPr>
              <p:grpSpPr bwMode="auto">
                <a:xfrm>
                  <a:off x="2304" y="3552"/>
                  <a:ext cx="1248" cy="48"/>
                  <a:chOff x="2304" y="3552"/>
                  <a:chExt cx="1248" cy="48"/>
                </a:xfrm>
              </p:grpSpPr>
              <p:sp>
                <p:nvSpPr>
                  <p:cNvPr id="48242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2351" y="3552"/>
                    <a:ext cx="51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43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2400" y="3552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44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2445" y="3552"/>
                    <a:ext cx="52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45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2497" y="3552"/>
                    <a:ext cx="49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46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2541" y="3552"/>
                    <a:ext cx="51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47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2592" y="3552"/>
                    <a:ext cx="50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48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2637" y="3552"/>
                    <a:ext cx="49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49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2686" y="3552"/>
                    <a:ext cx="50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50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736" y="3552"/>
                    <a:ext cx="50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51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2781" y="3552"/>
                    <a:ext cx="51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52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552"/>
                    <a:ext cx="50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53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877" y="3552"/>
                    <a:ext cx="51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54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3552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55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2971" y="3552"/>
                    <a:ext cx="51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56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022" y="3552"/>
                    <a:ext cx="50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57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3069" y="3552"/>
                    <a:ext cx="49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58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3117" y="3552"/>
                    <a:ext cx="51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59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3168" y="3552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60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3211" y="3552"/>
                    <a:ext cx="52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61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3263" y="3552"/>
                    <a:ext cx="49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62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3309" y="3552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6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3357" y="3552"/>
                    <a:ext cx="51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64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3405" y="3552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65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3452" y="3552"/>
                    <a:ext cx="52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66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301" y="3552"/>
                    <a:ext cx="124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</p:grpSp>
            <p:sp>
              <p:nvSpPr>
                <p:cNvPr id="48237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2338" y="3404"/>
                  <a:ext cx="1291" cy="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he-IL"/>
                </a:p>
              </p:txBody>
            </p:sp>
          </p:grpSp>
          <p:sp>
            <p:nvSpPr>
              <p:cNvPr id="48224" name="Text Box 40"/>
              <p:cNvSpPr txBox="1">
                <a:spLocks noChangeArrowheads="1"/>
              </p:cNvSpPr>
              <p:nvPr/>
            </p:nvSpPr>
            <p:spPr bwMode="auto">
              <a:xfrm>
                <a:off x="2155" y="3331"/>
                <a:ext cx="179" cy="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he-IL" sz="1200">
                    <a:solidFill>
                      <a:schemeClr val="tx1"/>
                    </a:solidFill>
                    <a:latin typeface="Times New Roman" pitchFamily="18" charset="0"/>
                  </a:rPr>
                  <a:t>10</a:t>
                </a:r>
                <a:endParaRPr lang="en-US" sz="12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225" name="Text Box 41"/>
              <p:cNvSpPr txBox="1">
                <a:spLocks noChangeArrowheads="1"/>
              </p:cNvSpPr>
              <p:nvPr/>
            </p:nvSpPr>
            <p:spPr bwMode="auto">
              <a:xfrm>
                <a:off x="2198" y="3186"/>
                <a:ext cx="136" cy="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he-IL" sz="1200">
                    <a:solidFill>
                      <a:schemeClr val="tx1"/>
                    </a:solidFill>
                    <a:latin typeface="Times New Roman" pitchFamily="18" charset="0"/>
                  </a:rPr>
                  <a:t>4</a:t>
                </a:r>
                <a:endParaRPr lang="en-US" sz="12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226" name="Text Box 42"/>
              <p:cNvSpPr txBox="1">
                <a:spLocks noChangeArrowheads="1"/>
              </p:cNvSpPr>
              <p:nvPr/>
            </p:nvSpPr>
            <p:spPr bwMode="auto">
              <a:xfrm>
                <a:off x="2172" y="3043"/>
                <a:ext cx="162" cy="1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he-IL" sz="1200">
                    <a:solidFill>
                      <a:schemeClr val="tx1"/>
                    </a:solidFill>
                    <a:latin typeface="Times New Roman" pitchFamily="18" charset="0"/>
                  </a:rPr>
                  <a:t>2-</a:t>
                </a:r>
                <a:endParaRPr lang="en-US" sz="12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227" name="Text Box 43"/>
              <p:cNvSpPr txBox="1">
                <a:spLocks noChangeArrowheads="1"/>
              </p:cNvSpPr>
              <p:nvPr/>
            </p:nvSpPr>
            <p:spPr bwMode="auto">
              <a:xfrm>
                <a:off x="2172" y="2898"/>
                <a:ext cx="162" cy="1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he-IL" sz="1200">
                    <a:solidFill>
                      <a:schemeClr val="tx1"/>
                    </a:solidFill>
                    <a:latin typeface="Times New Roman" pitchFamily="18" charset="0"/>
                  </a:rPr>
                  <a:t>8-</a:t>
                </a:r>
                <a:endParaRPr lang="en-US" sz="12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228" name="Text Box 44"/>
              <p:cNvSpPr txBox="1">
                <a:spLocks noChangeArrowheads="1"/>
              </p:cNvSpPr>
              <p:nvPr/>
            </p:nvSpPr>
            <p:spPr bwMode="auto">
              <a:xfrm>
                <a:off x="2128" y="2766"/>
                <a:ext cx="206" cy="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he-IL" sz="1200" dirty="0">
                    <a:solidFill>
                      <a:schemeClr val="tx1"/>
                    </a:solidFill>
                    <a:latin typeface="Times New Roman" pitchFamily="18" charset="0"/>
                  </a:rPr>
                  <a:t>14-</a:t>
                </a:r>
                <a:endParaRPr lang="en-US" sz="1200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229" name="Text Box 45"/>
              <p:cNvSpPr txBox="1">
                <a:spLocks noChangeArrowheads="1"/>
              </p:cNvSpPr>
              <p:nvPr/>
            </p:nvSpPr>
            <p:spPr bwMode="auto">
              <a:xfrm>
                <a:off x="3239" y="3356"/>
                <a:ext cx="179" cy="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he-IL" sz="1200" dirty="0">
                    <a:solidFill>
                      <a:schemeClr val="tx1"/>
                    </a:solidFill>
                    <a:latin typeface="Times New Roman" pitchFamily="18" charset="0"/>
                  </a:rPr>
                  <a:t>14</a:t>
                </a:r>
                <a:endParaRPr lang="en-US" sz="1200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230" name="Text Box 46"/>
              <p:cNvSpPr txBox="1">
                <a:spLocks noChangeArrowheads="1"/>
              </p:cNvSpPr>
              <p:nvPr/>
            </p:nvSpPr>
            <p:spPr bwMode="auto">
              <a:xfrm>
                <a:off x="3271" y="3204"/>
                <a:ext cx="137" cy="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he-IL" sz="1200" dirty="0">
                    <a:solidFill>
                      <a:schemeClr val="tx1"/>
                    </a:solidFill>
                    <a:latin typeface="Times New Roman" pitchFamily="18" charset="0"/>
                  </a:rPr>
                  <a:t>8</a:t>
                </a:r>
                <a:endParaRPr lang="en-US" sz="1200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231" name="Text Box 47"/>
              <p:cNvSpPr txBox="1">
                <a:spLocks noChangeArrowheads="1"/>
              </p:cNvSpPr>
              <p:nvPr/>
            </p:nvSpPr>
            <p:spPr bwMode="auto">
              <a:xfrm>
                <a:off x="3271" y="3051"/>
                <a:ext cx="137" cy="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he-IL" sz="1200" dirty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endParaRPr lang="en-US" sz="1200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232" name="Text Box 48"/>
              <p:cNvSpPr txBox="1">
                <a:spLocks noChangeArrowheads="1"/>
              </p:cNvSpPr>
              <p:nvPr/>
            </p:nvSpPr>
            <p:spPr bwMode="auto">
              <a:xfrm>
                <a:off x="3246" y="2899"/>
                <a:ext cx="162" cy="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he-IL" sz="1200" dirty="0">
                    <a:solidFill>
                      <a:schemeClr val="tx1"/>
                    </a:solidFill>
                    <a:latin typeface="Times New Roman" pitchFamily="18" charset="0"/>
                  </a:rPr>
                  <a:t>4-</a:t>
                </a:r>
                <a:endParaRPr lang="en-US" sz="1200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233" name="Text Box 49"/>
              <p:cNvSpPr txBox="1">
                <a:spLocks noChangeArrowheads="1"/>
              </p:cNvSpPr>
              <p:nvPr/>
            </p:nvSpPr>
            <p:spPr bwMode="auto">
              <a:xfrm>
                <a:off x="3203" y="2761"/>
                <a:ext cx="205" cy="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he-IL" sz="1200" dirty="0">
                    <a:solidFill>
                      <a:schemeClr val="tx1"/>
                    </a:solidFill>
                    <a:latin typeface="Times New Roman" pitchFamily="18" charset="0"/>
                  </a:rPr>
                  <a:t>10-</a:t>
                </a:r>
                <a:endParaRPr lang="en-US" sz="1200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234" name="Text Box 50"/>
              <p:cNvSpPr txBox="1">
                <a:spLocks noChangeArrowheads="1"/>
              </p:cNvSpPr>
              <p:nvPr/>
            </p:nvSpPr>
            <p:spPr bwMode="auto">
              <a:xfrm>
                <a:off x="2269" y="3600"/>
                <a:ext cx="179" cy="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he-IL" sz="1200">
                    <a:solidFill>
                      <a:schemeClr val="tx1"/>
                    </a:solidFill>
                    <a:latin typeface="Times New Roman" pitchFamily="18" charset="0"/>
                  </a:rPr>
                  <a:t>16</a:t>
                </a:r>
                <a:endParaRPr lang="en-US" sz="12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235" name="Text Box 51"/>
              <p:cNvSpPr txBox="1">
                <a:spLocks noChangeArrowheads="1"/>
              </p:cNvSpPr>
              <p:nvPr/>
            </p:nvSpPr>
            <p:spPr bwMode="auto">
              <a:xfrm>
                <a:off x="3097" y="3600"/>
                <a:ext cx="179" cy="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he-IL" sz="1200">
                    <a:solidFill>
                      <a:schemeClr val="tx1"/>
                    </a:solidFill>
                    <a:latin typeface="Times New Roman" pitchFamily="18" charset="0"/>
                  </a:rPr>
                  <a:t>20</a:t>
                </a:r>
                <a:endParaRPr lang="en-US" sz="12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8496" name="Group 52"/>
            <p:cNvGrpSpPr>
              <a:grpSpLocks/>
            </p:cNvGrpSpPr>
            <p:nvPr/>
          </p:nvGrpSpPr>
          <p:grpSpPr bwMode="auto">
            <a:xfrm>
              <a:off x="3595" y="2766"/>
              <a:ext cx="1301" cy="943"/>
              <a:chOff x="3595" y="2766"/>
              <a:chExt cx="1301" cy="943"/>
            </a:xfrm>
          </p:grpSpPr>
          <p:grpSp>
            <p:nvGrpSpPr>
              <p:cNvPr id="18509" name="Group 53"/>
              <p:cNvGrpSpPr>
                <a:grpSpLocks/>
              </p:cNvGrpSpPr>
              <p:nvPr/>
            </p:nvGrpSpPr>
            <p:grpSpPr bwMode="auto">
              <a:xfrm flipH="1">
                <a:off x="3743" y="2818"/>
                <a:ext cx="1001" cy="782"/>
                <a:chOff x="2251" y="2818"/>
                <a:chExt cx="1301" cy="782"/>
              </a:xfrm>
            </p:grpSpPr>
            <p:grpSp>
              <p:nvGrpSpPr>
                <p:cNvPr id="18522" name="Group 54"/>
                <p:cNvGrpSpPr>
                  <a:grpSpLocks/>
                </p:cNvGrpSpPr>
                <p:nvPr/>
              </p:nvGrpSpPr>
              <p:grpSpPr bwMode="auto">
                <a:xfrm>
                  <a:off x="2304" y="3552"/>
                  <a:ext cx="1248" cy="48"/>
                  <a:chOff x="2304" y="3552"/>
                  <a:chExt cx="1248" cy="48"/>
                </a:xfrm>
              </p:grpSpPr>
              <p:sp>
                <p:nvSpPr>
                  <p:cNvPr id="48198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2354" y="3552"/>
                    <a:ext cx="45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199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2399" y="3552"/>
                    <a:ext cx="46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00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2445" y="3552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01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2498" y="3552"/>
                    <a:ext cx="46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02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2544" y="3552"/>
                    <a:ext cx="45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03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2589" y="3552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04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2642" y="3552"/>
                    <a:ext cx="47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05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2689" y="3552"/>
                    <a:ext cx="47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06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2736" y="3552"/>
                    <a:ext cx="45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07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2786" y="3552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08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2834" y="3552"/>
                    <a:ext cx="46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09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3552"/>
                    <a:ext cx="47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10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2927" y="3552"/>
                    <a:ext cx="46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11" name="Line 68"/>
                  <p:cNvSpPr>
                    <a:spLocks noChangeShapeType="1"/>
                  </p:cNvSpPr>
                  <p:nvPr/>
                </p:nvSpPr>
                <p:spPr bwMode="auto">
                  <a:xfrm>
                    <a:off x="2978" y="3552"/>
                    <a:ext cx="46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12" name="Line 69"/>
                  <p:cNvSpPr>
                    <a:spLocks noChangeShapeType="1"/>
                  </p:cNvSpPr>
                  <p:nvPr/>
                </p:nvSpPr>
                <p:spPr bwMode="auto">
                  <a:xfrm>
                    <a:off x="3024" y="3552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13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3072" y="3552"/>
                    <a:ext cx="46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14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3122" y="3552"/>
                    <a:ext cx="46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15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3168" y="3552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16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3552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17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3267" y="3552"/>
                    <a:ext cx="46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18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3313" y="3552"/>
                    <a:ext cx="47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19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3360" y="3552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20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3410" y="3552"/>
                    <a:ext cx="46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21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3458" y="3552"/>
                    <a:ext cx="46" cy="48"/>
                  </a:xfrm>
                  <a:prstGeom prst="line">
                    <a:avLst/>
                  </a:prstGeom>
                  <a:noFill/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  <p:sp>
                <p:nvSpPr>
                  <p:cNvPr id="48222" name="Line 79"/>
                  <p:cNvSpPr>
                    <a:spLocks noChangeShapeType="1"/>
                  </p:cNvSpPr>
                  <p:nvPr/>
                </p:nvSpPr>
                <p:spPr bwMode="auto">
                  <a:xfrm>
                    <a:off x="2301" y="3552"/>
                    <a:ext cx="1251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he-IL"/>
                  </a:p>
                </p:txBody>
              </p:sp>
            </p:grpSp>
            <p:sp>
              <p:nvSpPr>
                <p:cNvPr id="48193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2303" y="3408"/>
                  <a:ext cx="1249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he-IL"/>
                </a:p>
              </p:txBody>
            </p:sp>
            <p:sp>
              <p:nvSpPr>
                <p:cNvPr id="48194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2303" y="3264"/>
                  <a:ext cx="1249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he-IL"/>
                </a:p>
              </p:txBody>
            </p:sp>
            <p:sp>
              <p:nvSpPr>
                <p:cNvPr id="48195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2303" y="3120"/>
                  <a:ext cx="1249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he-IL"/>
                </a:p>
              </p:txBody>
            </p:sp>
            <p:sp>
              <p:nvSpPr>
                <p:cNvPr id="48196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2303" y="2976"/>
                  <a:ext cx="1249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he-IL"/>
                </a:p>
              </p:txBody>
            </p:sp>
            <p:sp>
              <p:nvSpPr>
                <p:cNvPr id="48197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2251" y="2818"/>
                  <a:ext cx="1249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he-IL"/>
                </a:p>
              </p:txBody>
            </p:sp>
          </p:grpSp>
          <p:sp>
            <p:nvSpPr>
              <p:cNvPr id="48180" name="Text Box 85"/>
              <p:cNvSpPr txBox="1">
                <a:spLocks noChangeArrowheads="1"/>
              </p:cNvSpPr>
              <p:nvPr/>
            </p:nvSpPr>
            <p:spPr bwMode="auto">
              <a:xfrm>
                <a:off x="3595" y="3331"/>
                <a:ext cx="179" cy="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he-IL" sz="1200">
                    <a:solidFill>
                      <a:schemeClr val="tx1"/>
                    </a:solidFill>
                    <a:latin typeface="Times New Roman" pitchFamily="18" charset="0"/>
                  </a:rPr>
                  <a:t>20</a:t>
                </a:r>
                <a:endParaRPr lang="en-US" sz="12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181" name="Text Box 86"/>
              <p:cNvSpPr txBox="1">
                <a:spLocks noChangeArrowheads="1"/>
              </p:cNvSpPr>
              <p:nvPr/>
            </p:nvSpPr>
            <p:spPr bwMode="auto">
              <a:xfrm>
                <a:off x="3595" y="3186"/>
                <a:ext cx="179" cy="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he-IL" sz="1200">
                    <a:solidFill>
                      <a:schemeClr val="tx1"/>
                    </a:solidFill>
                    <a:latin typeface="Times New Roman" pitchFamily="18" charset="0"/>
                  </a:rPr>
                  <a:t>24</a:t>
                </a:r>
                <a:endParaRPr lang="en-US" sz="12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182" name="Text Box 87"/>
              <p:cNvSpPr txBox="1">
                <a:spLocks noChangeArrowheads="1"/>
              </p:cNvSpPr>
              <p:nvPr/>
            </p:nvSpPr>
            <p:spPr bwMode="auto">
              <a:xfrm>
                <a:off x="3595" y="3043"/>
                <a:ext cx="179" cy="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he-IL" sz="1200">
                    <a:solidFill>
                      <a:schemeClr val="tx1"/>
                    </a:solidFill>
                    <a:latin typeface="Times New Roman" pitchFamily="18" charset="0"/>
                  </a:rPr>
                  <a:t>28</a:t>
                </a:r>
                <a:endParaRPr lang="en-US" sz="12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183" name="Text Box 88"/>
              <p:cNvSpPr txBox="1">
                <a:spLocks noChangeArrowheads="1"/>
              </p:cNvSpPr>
              <p:nvPr/>
            </p:nvSpPr>
            <p:spPr bwMode="auto">
              <a:xfrm>
                <a:off x="3595" y="2898"/>
                <a:ext cx="179" cy="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he-IL" sz="1200">
                    <a:solidFill>
                      <a:schemeClr val="tx1"/>
                    </a:solidFill>
                    <a:latin typeface="Times New Roman" pitchFamily="18" charset="0"/>
                  </a:rPr>
                  <a:t>32</a:t>
                </a:r>
                <a:endParaRPr lang="en-US" sz="12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184" name="Text Box 89"/>
              <p:cNvSpPr txBox="1">
                <a:spLocks noChangeArrowheads="1"/>
              </p:cNvSpPr>
              <p:nvPr/>
            </p:nvSpPr>
            <p:spPr bwMode="auto">
              <a:xfrm>
                <a:off x="3595" y="2766"/>
                <a:ext cx="179" cy="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he-IL" sz="1200" dirty="0">
                    <a:solidFill>
                      <a:schemeClr val="tx1"/>
                    </a:solidFill>
                    <a:latin typeface="Times New Roman" pitchFamily="18" charset="0"/>
                  </a:rPr>
                  <a:t>36</a:t>
                </a:r>
                <a:endParaRPr lang="en-US" sz="1200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185" name="Text Box 90"/>
              <p:cNvSpPr txBox="1">
                <a:spLocks noChangeArrowheads="1"/>
              </p:cNvSpPr>
              <p:nvPr/>
            </p:nvSpPr>
            <p:spPr bwMode="auto">
              <a:xfrm>
                <a:off x="4717" y="3349"/>
                <a:ext cx="179" cy="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he-IL" sz="1200">
                    <a:solidFill>
                      <a:schemeClr val="tx1"/>
                    </a:solidFill>
                    <a:latin typeface="Times New Roman" pitchFamily="18" charset="0"/>
                  </a:rPr>
                  <a:t>24</a:t>
                </a:r>
                <a:endParaRPr lang="en-US" sz="12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186" name="Text Box 91"/>
              <p:cNvSpPr txBox="1">
                <a:spLocks noChangeArrowheads="1"/>
              </p:cNvSpPr>
              <p:nvPr/>
            </p:nvSpPr>
            <p:spPr bwMode="auto">
              <a:xfrm>
                <a:off x="4717" y="3204"/>
                <a:ext cx="179" cy="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he-IL" sz="1200">
                    <a:solidFill>
                      <a:schemeClr val="tx1"/>
                    </a:solidFill>
                    <a:latin typeface="Times New Roman" pitchFamily="18" charset="0"/>
                  </a:rPr>
                  <a:t>28</a:t>
                </a:r>
                <a:endParaRPr lang="en-US" sz="12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187" name="Text Box 92"/>
              <p:cNvSpPr txBox="1">
                <a:spLocks noChangeArrowheads="1"/>
              </p:cNvSpPr>
              <p:nvPr/>
            </p:nvSpPr>
            <p:spPr bwMode="auto">
              <a:xfrm>
                <a:off x="4717" y="3061"/>
                <a:ext cx="179" cy="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he-IL" sz="1200">
                    <a:solidFill>
                      <a:schemeClr val="tx1"/>
                    </a:solidFill>
                    <a:latin typeface="Times New Roman" pitchFamily="18" charset="0"/>
                  </a:rPr>
                  <a:t>32</a:t>
                </a:r>
                <a:endParaRPr lang="en-US" sz="12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188" name="Text Box 93"/>
              <p:cNvSpPr txBox="1">
                <a:spLocks noChangeArrowheads="1"/>
              </p:cNvSpPr>
              <p:nvPr/>
            </p:nvSpPr>
            <p:spPr bwMode="auto">
              <a:xfrm>
                <a:off x="4717" y="2916"/>
                <a:ext cx="179" cy="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he-IL" sz="1200">
                    <a:solidFill>
                      <a:schemeClr val="tx1"/>
                    </a:solidFill>
                    <a:latin typeface="Times New Roman" pitchFamily="18" charset="0"/>
                  </a:rPr>
                  <a:t>36</a:t>
                </a:r>
                <a:endParaRPr lang="en-US" sz="12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189" name="Text Box 94"/>
              <p:cNvSpPr txBox="1">
                <a:spLocks noChangeArrowheads="1"/>
              </p:cNvSpPr>
              <p:nvPr/>
            </p:nvSpPr>
            <p:spPr bwMode="auto">
              <a:xfrm>
                <a:off x="4717" y="2785"/>
                <a:ext cx="179" cy="1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he-IL" sz="1200" dirty="0">
                    <a:solidFill>
                      <a:schemeClr val="tx1"/>
                    </a:solidFill>
                    <a:latin typeface="Times New Roman" pitchFamily="18" charset="0"/>
                  </a:rPr>
                  <a:t>40</a:t>
                </a:r>
                <a:endParaRPr lang="en-US" sz="1200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190" name="Text Box 95"/>
              <p:cNvSpPr txBox="1">
                <a:spLocks noChangeArrowheads="1"/>
              </p:cNvSpPr>
              <p:nvPr/>
            </p:nvSpPr>
            <p:spPr bwMode="auto">
              <a:xfrm>
                <a:off x="3709" y="3600"/>
                <a:ext cx="179" cy="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he-IL" sz="1200">
                    <a:solidFill>
                      <a:schemeClr val="tx1"/>
                    </a:solidFill>
                    <a:latin typeface="Times New Roman" pitchFamily="18" charset="0"/>
                  </a:rPr>
                  <a:t>16</a:t>
                </a:r>
                <a:endParaRPr lang="en-US" sz="12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191" name="Text Box 96"/>
              <p:cNvSpPr txBox="1">
                <a:spLocks noChangeArrowheads="1"/>
              </p:cNvSpPr>
              <p:nvPr/>
            </p:nvSpPr>
            <p:spPr bwMode="auto">
              <a:xfrm>
                <a:off x="4536" y="3600"/>
                <a:ext cx="180" cy="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he-IL" sz="1200">
                    <a:solidFill>
                      <a:schemeClr val="tx1"/>
                    </a:solidFill>
                    <a:latin typeface="Times New Roman" pitchFamily="18" charset="0"/>
                  </a:rPr>
                  <a:t>20</a:t>
                </a:r>
                <a:endParaRPr lang="en-US" sz="12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8167" name="Line 97"/>
            <p:cNvSpPr>
              <a:spLocks noChangeShapeType="1"/>
            </p:cNvSpPr>
            <p:nvPr/>
          </p:nvSpPr>
          <p:spPr bwMode="auto">
            <a:xfrm>
              <a:off x="3216" y="3552"/>
              <a:ext cx="240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48168" name="Line 98"/>
            <p:cNvSpPr>
              <a:spLocks noChangeShapeType="1"/>
            </p:cNvSpPr>
            <p:nvPr/>
          </p:nvSpPr>
          <p:spPr bwMode="auto">
            <a:xfrm flipV="1">
              <a:off x="3264" y="2784"/>
              <a:ext cx="0" cy="768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48169" name="Line 99"/>
            <p:cNvSpPr>
              <a:spLocks noChangeShapeType="1"/>
            </p:cNvSpPr>
            <p:nvPr/>
          </p:nvSpPr>
          <p:spPr bwMode="auto">
            <a:xfrm>
              <a:off x="3264" y="3408"/>
              <a:ext cx="95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48170" name="Line 100"/>
            <p:cNvSpPr>
              <a:spLocks noChangeShapeType="1"/>
            </p:cNvSpPr>
            <p:nvPr/>
          </p:nvSpPr>
          <p:spPr bwMode="auto">
            <a:xfrm>
              <a:off x="3264" y="3264"/>
              <a:ext cx="95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48171" name="Line 101"/>
            <p:cNvSpPr>
              <a:spLocks noChangeShapeType="1"/>
            </p:cNvSpPr>
            <p:nvPr/>
          </p:nvSpPr>
          <p:spPr bwMode="auto">
            <a:xfrm>
              <a:off x="3264" y="3120"/>
              <a:ext cx="95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48172" name="Line 102"/>
            <p:cNvSpPr>
              <a:spLocks noChangeShapeType="1"/>
            </p:cNvSpPr>
            <p:nvPr/>
          </p:nvSpPr>
          <p:spPr bwMode="auto">
            <a:xfrm>
              <a:off x="3264" y="2976"/>
              <a:ext cx="95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48173" name="Line 103"/>
            <p:cNvSpPr>
              <a:spLocks noChangeShapeType="1"/>
            </p:cNvSpPr>
            <p:nvPr/>
          </p:nvSpPr>
          <p:spPr bwMode="auto">
            <a:xfrm>
              <a:off x="3264" y="2832"/>
              <a:ext cx="95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48174" name="Text Box 104"/>
            <p:cNvSpPr txBox="1">
              <a:spLocks noChangeArrowheads="1"/>
            </p:cNvSpPr>
            <p:nvPr/>
          </p:nvSpPr>
          <p:spPr bwMode="auto">
            <a:xfrm>
              <a:off x="3312" y="3312"/>
              <a:ext cx="192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he-IL" sz="1400">
                  <a:solidFill>
                    <a:srgbClr val="CC3300"/>
                  </a:solidFill>
                  <a:latin typeface="Arial" pitchFamily="34" charset="0"/>
                </a:rPr>
                <a:t>1</a:t>
              </a:r>
              <a:endParaRPr lang="en-US" sz="1400">
                <a:solidFill>
                  <a:srgbClr val="CC3300"/>
                </a:solidFill>
                <a:latin typeface="Arial" pitchFamily="34" charset="0"/>
              </a:endParaRPr>
            </a:p>
          </p:txBody>
        </p:sp>
        <p:sp>
          <p:nvSpPr>
            <p:cNvPr id="48175" name="Text Box 105"/>
            <p:cNvSpPr txBox="1">
              <a:spLocks noChangeArrowheads="1"/>
            </p:cNvSpPr>
            <p:nvPr/>
          </p:nvSpPr>
          <p:spPr bwMode="auto">
            <a:xfrm>
              <a:off x="3312" y="3168"/>
              <a:ext cx="192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he-IL" sz="1400">
                  <a:solidFill>
                    <a:srgbClr val="CC3300"/>
                  </a:solidFill>
                  <a:latin typeface="Arial" pitchFamily="34" charset="0"/>
                </a:rPr>
                <a:t>2</a:t>
              </a:r>
              <a:endParaRPr lang="en-US" sz="1400">
                <a:solidFill>
                  <a:srgbClr val="CC3300"/>
                </a:solidFill>
                <a:latin typeface="Arial" pitchFamily="34" charset="0"/>
              </a:endParaRPr>
            </a:p>
          </p:txBody>
        </p:sp>
        <p:sp>
          <p:nvSpPr>
            <p:cNvPr id="48176" name="Text Box 106"/>
            <p:cNvSpPr txBox="1">
              <a:spLocks noChangeArrowheads="1"/>
            </p:cNvSpPr>
            <p:nvPr/>
          </p:nvSpPr>
          <p:spPr bwMode="auto">
            <a:xfrm>
              <a:off x="3312" y="3024"/>
              <a:ext cx="192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he-IL" sz="1400">
                  <a:solidFill>
                    <a:srgbClr val="CC3300"/>
                  </a:solidFill>
                  <a:latin typeface="Arial" pitchFamily="34" charset="0"/>
                </a:rPr>
                <a:t>3</a:t>
              </a:r>
              <a:endParaRPr lang="en-US" sz="1400">
                <a:solidFill>
                  <a:srgbClr val="CC3300"/>
                </a:solidFill>
                <a:latin typeface="Arial" pitchFamily="34" charset="0"/>
              </a:endParaRPr>
            </a:p>
          </p:txBody>
        </p:sp>
        <p:sp>
          <p:nvSpPr>
            <p:cNvPr id="48177" name="Text Box 107"/>
            <p:cNvSpPr txBox="1">
              <a:spLocks noChangeArrowheads="1"/>
            </p:cNvSpPr>
            <p:nvPr/>
          </p:nvSpPr>
          <p:spPr bwMode="auto">
            <a:xfrm>
              <a:off x="3312" y="2880"/>
              <a:ext cx="192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he-IL" sz="1400" dirty="0">
                  <a:solidFill>
                    <a:srgbClr val="CC3300"/>
                  </a:solidFill>
                  <a:latin typeface="Arial" pitchFamily="34" charset="0"/>
                </a:rPr>
                <a:t>4</a:t>
              </a:r>
              <a:endParaRPr lang="en-US" sz="1400" dirty="0">
                <a:solidFill>
                  <a:srgbClr val="CC3300"/>
                </a:solidFill>
                <a:latin typeface="Arial" pitchFamily="34" charset="0"/>
              </a:endParaRPr>
            </a:p>
          </p:txBody>
        </p:sp>
        <p:sp>
          <p:nvSpPr>
            <p:cNvPr id="48178" name="Text Box 108"/>
            <p:cNvSpPr txBox="1">
              <a:spLocks noChangeArrowheads="1"/>
            </p:cNvSpPr>
            <p:nvPr/>
          </p:nvSpPr>
          <p:spPr bwMode="auto">
            <a:xfrm>
              <a:off x="3312" y="2736"/>
              <a:ext cx="192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he-IL" sz="1400" dirty="0">
                  <a:solidFill>
                    <a:srgbClr val="CC3300"/>
                  </a:solidFill>
                  <a:latin typeface="Arial" pitchFamily="34" charset="0"/>
                </a:rPr>
                <a:t>5</a:t>
              </a:r>
              <a:endParaRPr lang="en-US" sz="1400" dirty="0">
                <a:solidFill>
                  <a:srgbClr val="CC3300"/>
                </a:solidFill>
                <a:latin typeface="Arial" pitchFamily="34" charset="0"/>
              </a:endParaRPr>
            </a:p>
          </p:txBody>
        </p:sp>
      </p:grpSp>
      <p:sp>
        <p:nvSpPr>
          <p:cNvPr id="48131" name="Text Box 109"/>
          <p:cNvSpPr txBox="1">
            <a:spLocks noChangeArrowheads="1"/>
          </p:cNvSpPr>
          <p:nvPr/>
        </p:nvSpPr>
        <p:spPr bwMode="auto">
          <a:xfrm>
            <a:off x="4284663" y="3006725"/>
            <a:ext cx="56673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CC3300"/>
                </a:solidFill>
                <a:latin typeface="Symbol" pitchFamily="18" charset="2"/>
              </a:rPr>
              <a:t>J</a:t>
            </a:r>
          </a:p>
        </p:txBody>
      </p:sp>
      <p:sp>
        <p:nvSpPr>
          <p:cNvPr id="48132" name="Text Box 110"/>
          <p:cNvSpPr txBox="1">
            <a:spLocks noChangeArrowheads="1"/>
          </p:cNvSpPr>
          <p:nvPr/>
        </p:nvSpPr>
        <p:spPr bwMode="auto">
          <a:xfrm>
            <a:off x="611188" y="3006725"/>
            <a:ext cx="566737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en-US" sz="2000" dirty="0">
                <a:solidFill>
                  <a:srgbClr val="CC3300"/>
                </a:solidFill>
                <a:latin typeface="Arial" pitchFamily="34" charset="0"/>
              </a:rPr>
              <a:t>T</a:t>
            </a:r>
          </a:p>
        </p:txBody>
      </p:sp>
      <p:grpSp>
        <p:nvGrpSpPr>
          <p:cNvPr id="18437" name="Group 112"/>
          <p:cNvGrpSpPr>
            <a:grpSpLocks/>
          </p:cNvGrpSpPr>
          <p:nvPr/>
        </p:nvGrpSpPr>
        <p:grpSpPr bwMode="auto">
          <a:xfrm>
            <a:off x="6413500" y="277813"/>
            <a:ext cx="2695575" cy="2143125"/>
            <a:chOff x="96" y="2832"/>
            <a:chExt cx="1698" cy="1350"/>
          </a:xfrm>
        </p:grpSpPr>
        <p:grpSp>
          <p:nvGrpSpPr>
            <p:cNvPr id="18468" name="Group 113"/>
            <p:cNvGrpSpPr>
              <a:grpSpLocks/>
            </p:cNvGrpSpPr>
            <p:nvPr/>
          </p:nvGrpSpPr>
          <p:grpSpPr bwMode="auto">
            <a:xfrm>
              <a:off x="96" y="2832"/>
              <a:ext cx="1541" cy="1261"/>
              <a:chOff x="96" y="2832"/>
              <a:chExt cx="1541" cy="1261"/>
            </a:xfrm>
          </p:grpSpPr>
          <p:sp>
            <p:nvSpPr>
              <p:cNvPr id="48144" name="Line 114"/>
              <p:cNvSpPr>
                <a:spLocks noChangeShapeType="1"/>
              </p:cNvSpPr>
              <p:nvPr/>
            </p:nvSpPr>
            <p:spPr bwMode="auto">
              <a:xfrm flipV="1">
                <a:off x="417" y="2832"/>
                <a:ext cx="0" cy="122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48145" name="Line 115"/>
              <p:cNvSpPr>
                <a:spLocks noChangeShapeType="1"/>
              </p:cNvSpPr>
              <p:nvPr/>
            </p:nvSpPr>
            <p:spPr bwMode="auto">
              <a:xfrm>
                <a:off x="417" y="4052"/>
                <a:ext cx="12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48146" name="Line 116"/>
              <p:cNvSpPr>
                <a:spLocks noChangeShapeType="1"/>
              </p:cNvSpPr>
              <p:nvPr/>
            </p:nvSpPr>
            <p:spPr bwMode="auto">
              <a:xfrm flipH="1" flipV="1">
                <a:off x="498" y="3157"/>
                <a:ext cx="1017" cy="895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48147" name="Line 117"/>
              <p:cNvSpPr>
                <a:spLocks noChangeShapeType="1"/>
              </p:cNvSpPr>
              <p:nvPr/>
            </p:nvSpPr>
            <p:spPr bwMode="auto">
              <a:xfrm flipH="1" flipV="1">
                <a:off x="661" y="2954"/>
                <a:ext cx="610" cy="1139"/>
              </a:xfrm>
              <a:prstGeom prst="line">
                <a:avLst/>
              </a:pr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48148" name="Oval 118"/>
              <p:cNvSpPr>
                <a:spLocks noChangeArrowheads="1"/>
              </p:cNvSpPr>
              <p:nvPr/>
            </p:nvSpPr>
            <p:spPr bwMode="auto">
              <a:xfrm>
                <a:off x="946" y="3524"/>
                <a:ext cx="162" cy="162"/>
              </a:xfrm>
              <a:prstGeom prst="ellipse">
                <a:avLst/>
              </a:prstGeom>
              <a:gradFill rotWithShape="0">
                <a:gsLst>
                  <a:gs pos="0">
                    <a:srgbClr val="CC66FF"/>
                  </a:gs>
                  <a:gs pos="100000">
                    <a:srgbClr val="5E2F7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48149" name="Oval 119"/>
              <p:cNvSpPr>
                <a:spLocks noChangeArrowheads="1"/>
              </p:cNvSpPr>
              <p:nvPr/>
            </p:nvSpPr>
            <p:spPr bwMode="auto">
              <a:xfrm>
                <a:off x="1312" y="3849"/>
                <a:ext cx="81" cy="81"/>
              </a:xfrm>
              <a:prstGeom prst="ellipse">
                <a:avLst/>
              </a:prstGeom>
              <a:gradFill rotWithShape="0">
                <a:gsLst>
                  <a:gs pos="0">
                    <a:srgbClr val="CC66FF"/>
                  </a:gs>
                  <a:gs pos="100000">
                    <a:srgbClr val="5E2F7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48150" name="Oval 120"/>
              <p:cNvSpPr>
                <a:spLocks noChangeArrowheads="1"/>
              </p:cNvSpPr>
              <p:nvPr/>
            </p:nvSpPr>
            <p:spPr bwMode="auto">
              <a:xfrm>
                <a:off x="498" y="3157"/>
                <a:ext cx="244" cy="244"/>
              </a:xfrm>
              <a:prstGeom prst="ellipse">
                <a:avLst/>
              </a:prstGeom>
              <a:gradFill rotWithShape="0">
                <a:gsLst>
                  <a:gs pos="0">
                    <a:srgbClr val="CC66FF"/>
                  </a:gs>
                  <a:gs pos="100000">
                    <a:srgbClr val="5E2F7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48151" name="Text Box 121"/>
              <p:cNvSpPr txBox="1">
                <a:spLocks noChangeArrowheads="1"/>
              </p:cNvSpPr>
              <p:nvPr/>
            </p:nvSpPr>
            <p:spPr bwMode="auto">
              <a:xfrm>
                <a:off x="96" y="2859"/>
                <a:ext cx="20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>
                    <a:solidFill>
                      <a:schemeClr val="tx1"/>
                    </a:solidFill>
                    <a:latin typeface="Times New Roman" pitchFamily="18" charset="0"/>
                  </a:rPr>
                  <a:t>Z</a:t>
                </a:r>
              </a:p>
            </p:txBody>
          </p:sp>
          <p:grpSp>
            <p:nvGrpSpPr>
              <p:cNvPr id="18482" name="Group 122"/>
              <p:cNvGrpSpPr>
                <a:grpSpLocks/>
              </p:cNvGrpSpPr>
              <p:nvPr/>
            </p:nvGrpSpPr>
            <p:grpSpPr bwMode="auto">
              <a:xfrm>
                <a:off x="773" y="3396"/>
                <a:ext cx="81" cy="82"/>
                <a:chOff x="2292" y="2874"/>
                <a:chExt cx="96" cy="96"/>
              </a:xfrm>
            </p:grpSpPr>
            <p:sp>
              <p:nvSpPr>
                <p:cNvPr id="48162" name="Line 123"/>
                <p:cNvSpPr>
                  <a:spLocks noChangeShapeType="1"/>
                </p:cNvSpPr>
                <p:nvPr/>
              </p:nvSpPr>
              <p:spPr bwMode="auto">
                <a:xfrm>
                  <a:off x="2292" y="2874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he-IL"/>
                </a:p>
              </p:txBody>
            </p:sp>
            <p:sp>
              <p:nvSpPr>
                <p:cNvPr id="48163" name="Line 124"/>
                <p:cNvSpPr>
                  <a:spLocks noChangeShapeType="1"/>
                </p:cNvSpPr>
                <p:nvPr/>
              </p:nvSpPr>
              <p:spPr bwMode="auto">
                <a:xfrm>
                  <a:off x="2292" y="287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he-IL"/>
                </a:p>
              </p:txBody>
            </p:sp>
          </p:grpSp>
          <p:grpSp>
            <p:nvGrpSpPr>
              <p:cNvPr id="18483" name="Group 125"/>
              <p:cNvGrpSpPr>
                <a:grpSpLocks/>
              </p:cNvGrpSpPr>
              <p:nvPr/>
            </p:nvGrpSpPr>
            <p:grpSpPr bwMode="auto">
              <a:xfrm>
                <a:off x="1144" y="3722"/>
                <a:ext cx="81" cy="81"/>
                <a:chOff x="2292" y="2874"/>
                <a:chExt cx="96" cy="96"/>
              </a:xfrm>
            </p:grpSpPr>
            <p:sp>
              <p:nvSpPr>
                <p:cNvPr id="48160" name="Line 126"/>
                <p:cNvSpPr>
                  <a:spLocks noChangeShapeType="1"/>
                </p:cNvSpPr>
                <p:nvPr/>
              </p:nvSpPr>
              <p:spPr bwMode="auto">
                <a:xfrm>
                  <a:off x="2292" y="2874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he-IL"/>
                </a:p>
              </p:txBody>
            </p:sp>
            <p:sp>
              <p:nvSpPr>
                <p:cNvPr id="48161" name="Line 127"/>
                <p:cNvSpPr>
                  <a:spLocks noChangeShapeType="1"/>
                </p:cNvSpPr>
                <p:nvPr/>
              </p:nvSpPr>
              <p:spPr bwMode="auto">
                <a:xfrm>
                  <a:off x="2292" y="287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he-IL"/>
                </a:p>
              </p:txBody>
            </p:sp>
          </p:grpSp>
          <p:grpSp>
            <p:nvGrpSpPr>
              <p:cNvPr id="18484" name="Group 128"/>
              <p:cNvGrpSpPr>
                <a:grpSpLocks/>
              </p:cNvGrpSpPr>
              <p:nvPr/>
            </p:nvGrpSpPr>
            <p:grpSpPr bwMode="auto">
              <a:xfrm rot="10656844">
                <a:off x="839" y="3452"/>
                <a:ext cx="81" cy="82"/>
                <a:chOff x="2292" y="2874"/>
                <a:chExt cx="96" cy="96"/>
              </a:xfrm>
            </p:grpSpPr>
            <p:sp>
              <p:nvSpPr>
                <p:cNvPr id="48158" name="Line 129"/>
                <p:cNvSpPr>
                  <a:spLocks noChangeShapeType="1"/>
                </p:cNvSpPr>
                <p:nvPr/>
              </p:nvSpPr>
              <p:spPr bwMode="auto">
                <a:xfrm>
                  <a:off x="2292" y="2874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he-IL"/>
                </a:p>
              </p:txBody>
            </p:sp>
            <p:sp>
              <p:nvSpPr>
                <p:cNvPr id="48159" name="Line 130"/>
                <p:cNvSpPr>
                  <a:spLocks noChangeShapeType="1"/>
                </p:cNvSpPr>
                <p:nvPr/>
              </p:nvSpPr>
              <p:spPr bwMode="auto">
                <a:xfrm>
                  <a:off x="2296" y="2875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he-IL"/>
                </a:p>
              </p:txBody>
            </p:sp>
          </p:grpSp>
          <p:grpSp>
            <p:nvGrpSpPr>
              <p:cNvPr id="18485" name="Group 131"/>
              <p:cNvGrpSpPr>
                <a:grpSpLocks/>
              </p:cNvGrpSpPr>
              <p:nvPr/>
            </p:nvGrpSpPr>
            <p:grpSpPr bwMode="auto">
              <a:xfrm rot="10656844">
                <a:off x="1205" y="3768"/>
                <a:ext cx="81" cy="81"/>
                <a:chOff x="2292" y="2874"/>
                <a:chExt cx="96" cy="96"/>
              </a:xfrm>
            </p:grpSpPr>
            <p:sp>
              <p:nvSpPr>
                <p:cNvPr id="48156" name="Line 132"/>
                <p:cNvSpPr>
                  <a:spLocks noChangeShapeType="1"/>
                </p:cNvSpPr>
                <p:nvPr/>
              </p:nvSpPr>
              <p:spPr bwMode="auto">
                <a:xfrm>
                  <a:off x="2292" y="2874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he-IL"/>
                </a:p>
              </p:txBody>
            </p:sp>
            <p:sp>
              <p:nvSpPr>
                <p:cNvPr id="48157" name="Line 133"/>
                <p:cNvSpPr>
                  <a:spLocks noChangeShapeType="1"/>
                </p:cNvSpPr>
                <p:nvPr/>
              </p:nvSpPr>
              <p:spPr bwMode="auto">
                <a:xfrm>
                  <a:off x="2298" y="2869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he-IL"/>
                </a:p>
              </p:txBody>
            </p:sp>
          </p:grpSp>
        </p:grpSp>
        <p:sp>
          <p:nvSpPr>
            <p:cNvPr id="48139" name="Text Box 134"/>
            <p:cNvSpPr txBox="1">
              <a:spLocks noChangeArrowheads="1"/>
            </p:cNvSpPr>
            <p:nvPr/>
          </p:nvSpPr>
          <p:spPr bwMode="auto">
            <a:xfrm>
              <a:off x="1554" y="3932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latin typeface="Symbol" pitchFamily="18" charset="2"/>
                </a:rPr>
                <a:t>T</a:t>
              </a:r>
            </a:p>
          </p:txBody>
        </p:sp>
        <p:sp>
          <p:nvSpPr>
            <p:cNvPr id="48140" name="Text Box 135"/>
            <p:cNvSpPr txBox="1">
              <a:spLocks noChangeArrowheads="1"/>
            </p:cNvSpPr>
            <p:nvPr/>
          </p:nvSpPr>
          <p:spPr bwMode="auto">
            <a:xfrm>
              <a:off x="354" y="2948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48141" name="Text Box 136"/>
            <p:cNvSpPr txBox="1">
              <a:spLocks noChangeArrowheads="1"/>
            </p:cNvSpPr>
            <p:nvPr/>
          </p:nvSpPr>
          <p:spPr bwMode="auto">
            <a:xfrm>
              <a:off x="474" y="3018"/>
              <a:ext cx="1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en-US" sz="1200" dirty="0">
                  <a:solidFill>
                    <a:schemeClr val="tx1"/>
                  </a:solidFill>
                  <a:latin typeface="Arial" pitchFamily="34" charset="0"/>
                </a:rPr>
                <a:t>d</a:t>
              </a:r>
            </a:p>
          </p:txBody>
        </p:sp>
        <p:sp>
          <p:nvSpPr>
            <p:cNvPr id="48142" name="Text Box 137"/>
            <p:cNvSpPr txBox="1">
              <a:spLocks noChangeArrowheads="1"/>
            </p:cNvSpPr>
            <p:nvPr/>
          </p:nvSpPr>
          <p:spPr bwMode="auto">
            <a:xfrm>
              <a:off x="726" y="3075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chemeClr val="tx1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48143" name="Text Box 138"/>
            <p:cNvSpPr txBox="1">
              <a:spLocks noChangeArrowheads="1"/>
            </p:cNvSpPr>
            <p:nvPr/>
          </p:nvSpPr>
          <p:spPr bwMode="auto">
            <a:xfrm>
              <a:off x="970" y="3144"/>
              <a:ext cx="2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  <a:latin typeface="Arial" pitchFamily="34" charset="0"/>
              </a:endParaRPr>
            </a:p>
          </p:txBody>
        </p:sp>
      </p:grpSp>
      <p:pic>
        <p:nvPicPr>
          <p:cNvPr id="18438" name="Picture 1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1113"/>
            <a:ext cx="6265862" cy="1382712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Text Box 108"/>
          <p:cNvSpPr txBox="1">
            <a:spLocks noChangeArrowheads="1"/>
          </p:cNvSpPr>
          <p:nvPr/>
        </p:nvSpPr>
        <p:spPr bwMode="auto">
          <a:xfrm>
            <a:off x="2965450" y="3967163"/>
            <a:ext cx="377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he-IL" sz="1400" dirty="0">
                <a:solidFill>
                  <a:srgbClr val="CC3300"/>
                </a:solidFill>
                <a:latin typeface="Arial" pitchFamily="34" charset="0"/>
              </a:rPr>
              <a:t>6</a:t>
            </a:r>
            <a:endParaRPr lang="en-US" sz="1400" dirty="0">
              <a:solidFill>
                <a:srgbClr val="CC3300"/>
              </a:solidFill>
              <a:latin typeface="Arial" pitchFamily="34" charset="0"/>
            </a:endParaRPr>
          </a:p>
        </p:txBody>
      </p:sp>
      <p:sp>
        <p:nvSpPr>
          <p:cNvPr id="140" name="Text Box 44"/>
          <p:cNvSpPr txBox="1">
            <a:spLocks noChangeArrowheads="1"/>
          </p:cNvSpPr>
          <p:nvPr/>
        </p:nvSpPr>
        <p:spPr bwMode="auto">
          <a:xfrm>
            <a:off x="0" y="4005263"/>
            <a:ext cx="406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he-IL" sz="1200" dirty="0">
                <a:solidFill>
                  <a:schemeClr val="tx1"/>
                </a:solidFill>
                <a:latin typeface="Times New Roman" pitchFamily="18" charset="0"/>
              </a:rPr>
              <a:t>12-</a:t>
            </a:r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1" name="Text Box 49"/>
          <p:cNvSpPr txBox="1">
            <a:spLocks noChangeArrowheads="1"/>
          </p:cNvSpPr>
          <p:nvPr/>
        </p:nvSpPr>
        <p:spPr bwMode="auto">
          <a:xfrm>
            <a:off x="2057400" y="3998913"/>
            <a:ext cx="4016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he-IL" sz="1200" dirty="0">
                <a:solidFill>
                  <a:schemeClr val="tx1"/>
                </a:solidFill>
                <a:latin typeface="Times New Roman" pitchFamily="18" charset="0"/>
              </a:rPr>
              <a:t>16-</a:t>
            </a:r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2" name="Text Box 94"/>
          <p:cNvSpPr txBox="1">
            <a:spLocks noChangeArrowheads="1"/>
          </p:cNvSpPr>
          <p:nvPr/>
        </p:nvSpPr>
        <p:spPr bwMode="auto">
          <a:xfrm>
            <a:off x="5683250" y="4005263"/>
            <a:ext cx="3540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he-IL" sz="1200" dirty="0">
                <a:solidFill>
                  <a:schemeClr val="tx1"/>
                </a:solidFill>
                <a:latin typeface="Times New Roman" pitchFamily="18" charset="0"/>
              </a:rPr>
              <a:t>44</a:t>
            </a:r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" name="Text Box 89"/>
          <p:cNvSpPr txBox="1">
            <a:spLocks noChangeArrowheads="1"/>
          </p:cNvSpPr>
          <p:nvPr/>
        </p:nvSpPr>
        <p:spPr bwMode="auto">
          <a:xfrm>
            <a:off x="3532188" y="4005263"/>
            <a:ext cx="3540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he-IL" sz="1200" dirty="0">
                <a:solidFill>
                  <a:schemeClr val="tx1"/>
                </a:solidFill>
                <a:latin typeface="Times New Roman" pitchFamily="18" charset="0"/>
              </a:rPr>
              <a:t>48</a:t>
            </a:r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4" name="Text Box 108"/>
          <p:cNvSpPr txBox="1">
            <a:spLocks noChangeArrowheads="1"/>
          </p:cNvSpPr>
          <p:nvPr/>
        </p:nvSpPr>
        <p:spPr bwMode="auto">
          <a:xfrm>
            <a:off x="2952750" y="3613150"/>
            <a:ext cx="377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he-IL" sz="1400" dirty="0">
                <a:solidFill>
                  <a:srgbClr val="CC3300"/>
                </a:solidFill>
                <a:latin typeface="Arial" pitchFamily="34" charset="0"/>
              </a:rPr>
              <a:t>7</a:t>
            </a:r>
            <a:endParaRPr lang="en-US" sz="1400" dirty="0">
              <a:solidFill>
                <a:srgbClr val="CC3300"/>
              </a:solidFill>
              <a:latin typeface="Arial" pitchFamily="34" charset="0"/>
            </a:endParaRPr>
          </a:p>
        </p:txBody>
      </p:sp>
      <p:sp>
        <p:nvSpPr>
          <p:cNvPr id="145" name="Text Box 44"/>
          <p:cNvSpPr txBox="1">
            <a:spLocks noChangeArrowheads="1"/>
          </p:cNvSpPr>
          <p:nvPr/>
        </p:nvSpPr>
        <p:spPr bwMode="auto">
          <a:xfrm>
            <a:off x="33338" y="3651250"/>
            <a:ext cx="4048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he-IL" sz="1200" dirty="0">
                <a:solidFill>
                  <a:schemeClr val="tx1"/>
                </a:solidFill>
                <a:latin typeface="Times New Roman" pitchFamily="18" charset="0"/>
              </a:rPr>
              <a:t>10-</a:t>
            </a:r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6" name="Text Box 49"/>
          <p:cNvSpPr txBox="1">
            <a:spLocks noChangeArrowheads="1"/>
          </p:cNvSpPr>
          <p:nvPr/>
        </p:nvSpPr>
        <p:spPr bwMode="auto">
          <a:xfrm>
            <a:off x="2085975" y="3644900"/>
            <a:ext cx="4064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he-IL" sz="1200" dirty="0">
                <a:solidFill>
                  <a:schemeClr val="tx1"/>
                </a:solidFill>
                <a:latin typeface="Times New Roman" pitchFamily="18" charset="0"/>
              </a:rPr>
              <a:t>22-</a:t>
            </a:r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7" name="Text Box 94"/>
          <p:cNvSpPr txBox="1">
            <a:spLocks noChangeArrowheads="1"/>
          </p:cNvSpPr>
          <p:nvPr/>
        </p:nvSpPr>
        <p:spPr bwMode="auto">
          <a:xfrm>
            <a:off x="5686425" y="3651250"/>
            <a:ext cx="3540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he-IL" sz="1200" dirty="0">
                <a:solidFill>
                  <a:schemeClr val="tx1"/>
                </a:solidFill>
                <a:latin typeface="Times New Roman" pitchFamily="18" charset="0"/>
              </a:rPr>
              <a:t>48</a:t>
            </a:r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8" name="Text Box 89"/>
          <p:cNvSpPr txBox="1">
            <a:spLocks noChangeArrowheads="1"/>
          </p:cNvSpPr>
          <p:nvPr/>
        </p:nvSpPr>
        <p:spPr bwMode="auto">
          <a:xfrm>
            <a:off x="3525838" y="3651250"/>
            <a:ext cx="35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he-IL" sz="1200" dirty="0">
                <a:solidFill>
                  <a:schemeClr val="tx1"/>
                </a:solidFill>
                <a:latin typeface="Times New Roman" pitchFamily="18" charset="0"/>
              </a:rPr>
              <a:t>60</a:t>
            </a:r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9" name="Line 39"/>
          <p:cNvSpPr>
            <a:spLocks noChangeShapeType="1"/>
          </p:cNvSpPr>
          <p:nvPr/>
        </p:nvSpPr>
        <p:spPr bwMode="auto">
          <a:xfrm>
            <a:off x="447675" y="3813175"/>
            <a:ext cx="1781175" cy="511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e-IL"/>
          </a:p>
        </p:txBody>
      </p:sp>
      <p:sp>
        <p:nvSpPr>
          <p:cNvPr id="150" name="Line 39"/>
          <p:cNvSpPr>
            <a:spLocks noChangeShapeType="1"/>
          </p:cNvSpPr>
          <p:nvPr/>
        </p:nvSpPr>
        <p:spPr bwMode="auto">
          <a:xfrm flipV="1">
            <a:off x="3881438" y="3851275"/>
            <a:ext cx="1827212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e-IL"/>
          </a:p>
        </p:txBody>
      </p:sp>
      <p:sp>
        <p:nvSpPr>
          <p:cNvPr id="155" name="Line 35"/>
          <p:cNvSpPr>
            <a:spLocks noChangeShapeType="1"/>
          </p:cNvSpPr>
          <p:nvPr/>
        </p:nvSpPr>
        <p:spPr bwMode="auto">
          <a:xfrm flipV="1">
            <a:off x="347663" y="5580063"/>
            <a:ext cx="185420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e-IL"/>
          </a:p>
        </p:txBody>
      </p:sp>
      <p:sp>
        <p:nvSpPr>
          <p:cNvPr id="156" name="Line 35"/>
          <p:cNvSpPr>
            <a:spLocks noChangeShapeType="1"/>
          </p:cNvSpPr>
          <p:nvPr/>
        </p:nvSpPr>
        <p:spPr bwMode="auto">
          <a:xfrm flipV="1">
            <a:off x="374650" y="5195888"/>
            <a:ext cx="185420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e-IL"/>
          </a:p>
        </p:txBody>
      </p:sp>
      <p:sp>
        <p:nvSpPr>
          <p:cNvPr id="157" name="Line 35"/>
          <p:cNvSpPr>
            <a:spLocks noChangeShapeType="1"/>
          </p:cNvSpPr>
          <p:nvPr/>
        </p:nvSpPr>
        <p:spPr bwMode="auto">
          <a:xfrm flipV="1">
            <a:off x="309563" y="4832350"/>
            <a:ext cx="1854200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e-IL"/>
          </a:p>
        </p:txBody>
      </p:sp>
      <p:sp>
        <p:nvSpPr>
          <p:cNvPr id="158" name="Line 35"/>
          <p:cNvSpPr>
            <a:spLocks noChangeShapeType="1"/>
          </p:cNvSpPr>
          <p:nvPr/>
        </p:nvSpPr>
        <p:spPr bwMode="auto">
          <a:xfrm flipV="1">
            <a:off x="309563" y="4487863"/>
            <a:ext cx="185420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e-IL"/>
          </a:p>
        </p:txBody>
      </p:sp>
      <p:sp>
        <p:nvSpPr>
          <p:cNvPr id="159" name="Line 117"/>
          <p:cNvSpPr>
            <a:spLocks noChangeShapeType="1"/>
          </p:cNvSpPr>
          <p:nvPr/>
        </p:nvSpPr>
        <p:spPr bwMode="auto">
          <a:xfrm flipH="1">
            <a:off x="7310438" y="-946150"/>
            <a:ext cx="382587" cy="14176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e-IL"/>
          </a:p>
        </p:txBody>
      </p:sp>
      <p:sp>
        <p:nvSpPr>
          <p:cNvPr id="160" name="Text Box 137"/>
          <p:cNvSpPr txBox="1">
            <a:spLocks noChangeArrowheads="1"/>
          </p:cNvSpPr>
          <p:nvPr/>
        </p:nvSpPr>
        <p:spPr bwMode="auto">
          <a:xfrm>
            <a:off x="7299325" y="-1588"/>
            <a:ext cx="3810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161" name="Text Box 136"/>
          <p:cNvSpPr txBox="1">
            <a:spLocks noChangeArrowheads="1"/>
          </p:cNvSpPr>
          <p:nvPr/>
        </p:nvSpPr>
        <p:spPr bwMode="auto">
          <a:xfrm>
            <a:off x="7493000" y="165100"/>
            <a:ext cx="228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s</a:t>
            </a:r>
          </a:p>
        </p:txBody>
      </p:sp>
      <p:sp>
        <p:nvSpPr>
          <p:cNvPr id="162" name="Text Box 136"/>
          <p:cNvSpPr txBox="1">
            <a:spLocks noChangeArrowheads="1"/>
          </p:cNvSpPr>
          <p:nvPr/>
        </p:nvSpPr>
        <p:spPr bwMode="auto">
          <a:xfrm>
            <a:off x="7569200" y="817563"/>
            <a:ext cx="228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T</a:t>
            </a:r>
          </a:p>
        </p:txBody>
      </p:sp>
      <p:sp>
        <p:nvSpPr>
          <p:cNvPr id="163" name="Text Box 136"/>
          <p:cNvSpPr txBox="1">
            <a:spLocks noChangeArrowheads="1"/>
          </p:cNvSpPr>
          <p:nvPr/>
        </p:nvSpPr>
        <p:spPr bwMode="auto">
          <a:xfrm>
            <a:off x="2266950" y="701675"/>
            <a:ext cx="228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T</a:t>
            </a:r>
          </a:p>
        </p:txBody>
      </p:sp>
      <p:sp>
        <p:nvSpPr>
          <p:cNvPr id="164" name="Text Box 136"/>
          <p:cNvSpPr txBox="1">
            <a:spLocks noChangeArrowheads="1"/>
          </p:cNvSpPr>
          <p:nvPr/>
        </p:nvSpPr>
        <p:spPr bwMode="auto">
          <a:xfrm>
            <a:off x="3841750" y="701675"/>
            <a:ext cx="228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T</a:t>
            </a:r>
          </a:p>
        </p:txBody>
      </p:sp>
      <p:pic>
        <p:nvPicPr>
          <p:cNvPr id="18462" name="Picture 1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431925"/>
            <a:ext cx="6265862" cy="1382713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Text Box 136"/>
          <p:cNvSpPr txBox="1">
            <a:spLocks noChangeArrowheads="1"/>
          </p:cNvSpPr>
          <p:nvPr/>
        </p:nvSpPr>
        <p:spPr bwMode="auto">
          <a:xfrm>
            <a:off x="2266950" y="2122488"/>
            <a:ext cx="228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s</a:t>
            </a:r>
          </a:p>
        </p:txBody>
      </p:sp>
      <p:sp>
        <p:nvSpPr>
          <p:cNvPr id="167" name="Text Box 136"/>
          <p:cNvSpPr txBox="1">
            <a:spLocks noChangeArrowheads="1"/>
          </p:cNvSpPr>
          <p:nvPr/>
        </p:nvSpPr>
        <p:spPr bwMode="auto">
          <a:xfrm>
            <a:off x="3841750" y="2122488"/>
            <a:ext cx="228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s</a:t>
            </a:r>
          </a:p>
        </p:txBody>
      </p:sp>
      <p:sp>
        <p:nvSpPr>
          <p:cNvPr id="18465" name="TextBox 167"/>
          <p:cNvSpPr txBox="1">
            <a:spLocks noChangeArrowheads="1"/>
          </p:cNvSpPr>
          <p:nvPr/>
        </p:nvSpPr>
        <p:spPr bwMode="auto">
          <a:xfrm>
            <a:off x="5262563" y="1438275"/>
            <a:ext cx="569912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>
                <a:effectLst/>
                <a:latin typeface="Times" panose="02020603050405020304" pitchFamily="18" charset="0"/>
                <a:cs typeface="Times" panose="02020603050405020304" pitchFamily="18" charset="0"/>
              </a:rPr>
              <a:t>-2</a:t>
            </a:r>
            <a:endParaRPr lang="he-IL" sz="3600"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29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3" y="-171450"/>
            <a:ext cx="9180513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accent2"/>
                </a:solidFill>
              </a:rPr>
              <a:t>Jet maxima and </a:t>
            </a:r>
            <a:r>
              <a:rPr lang="en-US" sz="4000" b="1" dirty="0" err="1" smtClean="0">
                <a:solidFill>
                  <a:schemeClr val="accent2"/>
                </a:solidFill>
              </a:rPr>
              <a:t>tropopause</a:t>
            </a:r>
            <a:r>
              <a:rPr lang="en-US" sz="4000" b="1" dirty="0" smtClean="0">
                <a:solidFill>
                  <a:schemeClr val="accent2"/>
                </a:solidFill>
              </a:rPr>
              <a:t> slope</a:t>
            </a:r>
          </a:p>
        </p:txBody>
      </p:sp>
      <p:grpSp>
        <p:nvGrpSpPr>
          <p:cNvPr id="17411" name="Group 24"/>
          <p:cNvGrpSpPr>
            <a:grpSpLocks/>
          </p:cNvGrpSpPr>
          <p:nvPr/>
        </p:nvGrpSpPr>
        <p:grpSpPr bwMode="auto">
          <a:xfrm>
            <a:off x="4665663" y="2129557"/>
            <a:ext cx="4478337" cy="2936875"/>
            <a:chOff x="22" y="2442"/>
            <a:chExt cx="2821" cy="1850"/>
          </a:xfrm>
        </p:grpSpPr>
        <p:pic>
          <p:nvPicPr>
            <p:cNvPr id="17419" name="Picture 10" descr="PAGE3(B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2455"/>
              <a:ext cx="2821" cy="1837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11" name="Rectangle 11"/>
            <p:cNvSpPr>
              <a:spLocks noChangeArrowheads="1"/>
            </p:cNvSpPr>
            <p:nvPr/>
          </p:nvSpPr>
          <p:spPr bwMode="auto">
            <a:xfrm>
              <a:off x="22" y="2442"/>
              <a:ext cx="2821" cy="1850"/>
            </a:xfrm>
            <a:prstGeom prst="rect">
              <a:avLst/>
            </a:prstGeom>
            <a:noFill/>
            <a:ln w="57150" cmpd="thickThin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51212" name="Text Box 22"/>
            <p:cNvSpPr txBox="1">
              <a:spLocks noChangeArrowheads="1"/>
            </p:cNvSpPr>
            <p:nvPr/>
          </p:nvSpPr>
          <p:spPr bwMode="auto">
            <a:xfrm>
              <a:off x="2501" y="2699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en-US" sz="3200">
                  <a:solidFill>
                    <a:srgbClr val="FF3300"/>
                  </a:solidFill>
                  <a:latin typeface="Symbol" pitchFamily="18" charset="2"/>
                </a:rPr>
                <a:t>J</a:t>
              </a:r>
            </a:p>
          </p:txBody>
        </p:sp>
      </p:grpSp>
      <p:grpSp>
        <p:nvGrpSpPr>
          <p:cNvPr id="17412" name="Group 25"/>
          <p:cNvGrpSpPr>
            <a:grpSpLocks/>
          </p:cNvGrpSpPr>
          <p:nvPr/>
        </p:nvGrpSpPr>
        <p:grpSpPr bwMode="auto">
          <a:xfrm>
            <a:off x="-36513" y="2129557"/>
            <a:ext cx="4551363" cy="2989263"/>
            <a:chOff x="2925" y="2432"/>
            <a:chExt cx="2867" cy="1883"/>
          </a:xfrm>
        </p:grpSpPr>
        <p:pic>
          <p:nvPicPr>
            <p:cNvPr id="17416" name="Picture 13" descr="PAGE3(A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2432"/>
              <a:ext cx="2821" cy="1883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08" name="Rectangle 14"/>
            <p:cNvSpPr>
              <a:spLocks noChangeArrowheads="1"/>
            </p:cNvSpPr>
            <p:nvPr/>
          </p:nvSpPr>
          <p:spPr bwMode="auto">
            <a:xfrm>
              <a:off x="2971" y="2442"/>
              <a:ext cx="2821" cy="1850"/>
            </a:xfrm>
            <a:prstGeom prst="rect">
              <a:avLst/>
            </a:prstGeom>
            <a:noFill/>
            <a:ln w="57150" cmpd="thickThin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51209" name="Text Box 23"/>
            <p:cNvSpPr txBox="1">
              <a:spLocks noChangeArrowheads="1"/>
            </p:cNvSpPr>
            <p:nvPr/>
          </p:nvSpPr>
          <p:spPr bwMode="auto">
            <a:xfrm>
              <a:off x="5465" y="2659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en-US" sz="3200">
                  <a:solidFill>
                    <a:srgbClr val="FF3300"/>
                  </a:solidFill>
                  <a:latin typeface="Symbol" pitchFamily="18" charset="2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154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850901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Ertel PV (1942)</a:t>
            </a:r>
            <a:r>
              <a:rPr lang="en-US" smtClean="0"/>
              <a:t> </a:t>
            </a:r>
          </a:p>
        </p:txBody>
      </p:sp>
      <p:grpSp>
        <p:nvGrpSpPr>
          <p:cNvPr id="14339" name="Group 3"/>
          <p:cNvGrpSpPr>
            <a:grpSpLocks/>
          </p:cNvGrpSpPr>
          <p:nvPr/>
        </p:nvGrpSpPr>
        <p:grpSpPr bwMode="auto">
          <a:xfrm>
            <a:off x="107950" y="1052513"/>
            <a:ext cx="8928100" cy="3816350"/>
            <a:chOff x="68" y="572"/>
            <a:chExt cx="5624" cy="2404"/>
          </a:xfrm>
        </p:grpSpPr>
        <p:pic>
          <p:nvPicPr>
            <p:cNvPr id="1434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" y="572"/>
              <a:ext cx="5179" cy="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5" name="Line 5"/>
            <p:cNvSpPr>
              <a:spLocks noChangeShapeType="1"/>
            </p:cNvSpPr>
            <p:nvPr/>
          </p:nvSpPr>
          <p:spPr bwMode="auto">
            <a:xfrm>
              <a:off x="2835" y="572"/>
              <a:ext cx="545" cy="95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he-IL"/>
            </a:p>
          </p:txBody>
        </p:sp>
        <p:sp>
          <p:nvSpPr>
            <p:cNvPr id="14346" name="Text Box 6"/>
            <p:cNvSpPr txBox="1">
              <a:spLocks noChangeArrowheads="1"/>
            </p:cNvSpPr>
            <p:nvPr/>
          </p:nvSpPr>
          <p:spPr bwMode="auto">
            <a:xfrm>
              <a:off x="3368" y="1379"/>
              <a:ext cx="23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b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800" b="0">
                  <a:solidFill>
                    <a:schemeClr val="tx2"/>
                  </a:solidFill>
                  <a:latin typeface="Tahoma" panose="020B0604030504040204" pitchFamily="34" charset="0"/>
                  <a:cs typeface="Times New Roman" panose="02020603050405020304" pitchFamily="18" charset="0"/>
                </a:rPr>
                <a:t>0</a:t>
              </a:r>
            </a:p>
          </p:txBody>
        </p:sp>
        <p:pic>
          <p:nvPicPr>
            <p:cNvPr id="1434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" y="1933"/>
              <a:ext cx="5455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8" name="Text Box 8"/>
            <p:cNvSpPr txBox="1">
              <a:spLocks noChangeArrowheads="1"/>
            </p:cNvSpPr>
            <p:nvPr/>
          </p:nvSpPr>
          <p:spPr bwMode="auto">
            <a:xfrm>
              <a:off x="68" y="1570"/>
              <a:ext cx="27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b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800" b="0">
                  <a:solidFill>
                    <a:schemeClr val="tx2"/>
                  </a:solidFill>
                  <a:latin typeface="Tahoma" panose="020B0604030504040204" pitchFamily="34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4349" name="Line 9"/>
            <p:cNvSpPr>
              <a:spLocks noChangeShapeType="1"/>
            </p:cNvSpPr>
            <p:nvPr/>
          </p:nvSpPr>
          <p:spPr bwMode="auto">
            <a:xfrm>
              <a:off x="4286" y="1797"/>
              <a:ext cx="545" cy="95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he-IL"/>
            </a:p>
          </p:txBody>
        </p:sp>
        <p:sp>
          <p:nvSpPr>
            <p:cNvPr id="14350" name="Text Box 10"/>
            <p:cNvSpPr txBox="1">
              <a:spLocks noChangeArrowheads="1"/>
            </p:cNvSpPr>
            <p:nvPr/>
          </p:nvSpPr>
          <p:spPr bwMode="auto">
            <a:xfrm>
              <a:off x="4785" y="2649"/>
              <a:ext cx="23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b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800" b="0">
                  <a:solidFill>
                    <a:schemeClr val="tx2"/>
                  </a:solidFill>
                  <a:latin typeface="Tahoma" panose="020B0604030504040204" pitchFamily="34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14340" name="Line 11"/>
          <p:cNvSpPr>
            <a:spLocks noChangeShapeType="1"/>
          </p:cNvSpPr>
          <p:nvPr/>
        </p:nvSpPr>
        <p:spPr bwMode="auto">
          <a:xfrm>
            <a:off x="250825" y="4941888"/>
            <a:ext cx="87137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he-IL"/>
          </a:p>
        </p:txBody>
      </p:sp>
      <p:pic>
        <p:nvPicPr>
          <p:cNvPr id="1434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5297488"/>
            <a:ext cx="3313113" cy="1300162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Text Box 13"/>
          <p:cNvSpPr txBox="1">
            <a:spLocks noChangeArrowheads="1"/>
          </p:cNvSpPr>
          <p:nvPr/>
        </p:nvSpPr>
        <p:spPr bwMode="auto">
          <a:xfrm>
            <a:off x="179388" y="5416550"/>
            <a:ext cx="1951037" cy="974725"/>
          </a:xfrm>
          <a:prstGeom prst="rect">
            <a:avLst/>
          </a:prstGeom>
          <a:noFill/>
          <a:ln w="28575" algn="ctr">
            <a:solidFill>
              <a:srgbClr val="4587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0">
                <a:solidFill>
                  <a:srgbClr val="458745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Vorticity 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0">
                <a:solidFill>
                  <a:srgbClr val="458745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a vector</a:t>
            </a:r>
          </a:p>
        </p:txBody>
      </p:sp>
      <p:sp>
        <p:nvSpPr>
          <p:cNvPr id="14343" name="Text Box 14"/>
          <p:cNvSpPr txBox="1">
            <a:spLocks noChangeArrowheads="1"/>
          </p:cNvSpPr>
          <p:nvPr/>
        </p:nvSpPr>
        <p:spPr bwMode="auto">
          <a:xfrm>
            <a:off x="6754813" y="5407025"/>
            <a:ext cx="1417637" cy="974725"/>
          </a:xfrm>
          <a:prstGeom prst="rect">
            <a:avLst/>
          </a:prstGeom>
          <a:noFill/>
          <a:ln w="28575" algn="ctr">
            <a:solidFill>
              <a:srgbClr val="4587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0">
                <a:solidFill>
                  <a:srgbClr val="458745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PV 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0">
                <a:solidFill>
                  <a:srgbClr val="458745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a scalar</a:t>
            </a:r>
          </a:p>
        </p:txBody>
      </p:sp>
    </p:spTree>
    <p:extLst>
      <p:ext uri="{BB962C8B-B14F-4D97-AF65-F5344CB8AC3E}">
        <p14:creationId xmlns:p14="http://schemas.microsoft.com/office/powerpoint/2010/main" val="23190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412875"/>
            <a:ext cx="6675438" cy="74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667375"/>
            <a:ext cx="2982913" cy="93027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1692275" y="-458788"/>
            <a:ext cx="5759450" cy="180022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0">
                <a:solidFill>
                  <a:schemeClr val="accent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PV </a:t>
            </a:r>
            <a:r>
              <a:rPr lang="en-US" sz="4000" b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4000" b="0">
                <a:solidFill>
                  <a:schemeClr val="accent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physical meaning</a:t>
            </a:r>
          </a:p>
        </p:txBody>
      </p:sp>
    </p:spTree>
    <p:extLst>
      <p:ext uri="{BB962C8B-B14F-4D97-AF65-F5344CB8AC3E}">
        <p14:creationId xmlns:p14="http://schemas.microsoft.com/office/powerpoint/2010/main" val="89456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accent2"/>
                </a:solidFill>
              </a:rPr>
              <a:t>In a rotating frame like the Earth :</a:t>
            </a:r>
          </a:p>
        </p:txBody>
      </p:sp>
      <p:grpSp>
        <p:nvGrpSpPr>
          <p:cNvPr id="15363" name="Group 41"/>
          <p:cNvGrpSpPr>
            <a:grpSpLocks/>
          </p:cNvGrpSpPr>
          <p:nvPr/>
        </p:nvGrpSpPr>
        <p:grpSpPr bwMode="auto">
          <a:xfrm>
            <a:off x="-542925" y="836613"/>
            <a:ext cx="9363075" cy="3611562"/>
            <a:chOff x="-342" y="754"/>
            <a:chExt cx="5898" cy="2275"/>
          </a:xfrm>
        </p:grpSpPr>
        <p:grpSp>
          <p:nvGrpSpPr>
            <p:cNvPr id="15372" name="Group 11"/>
            <p:cNvGrpSpPr>
              <a:grpSpLocks/>
            </p:cNvGrpSpPr>
            <p:nvPr/>
          </p:nvGrpSpPr>
          <p:grpSpPr bwMode="auto">
            <a:xfrm>
              <a:off x="-342" y="1026"/>
              <a:ext cx="2269" cy="1911"/>
              <a:chOff x="3787" y="385"/>
              <a:chExt cx="2269" cy="1911"/>
            </a:xfrm>
          </p:grpSpPr>
          <p:grpSp>
            <p:nvGrpSpPr>
              <p:cNvPr id="15392" name="Group 12"/>
              <p:cNvGrpSpPr>
                <a:grpSpLocks/>
              </p:cNvGrpSpPr>
              <p:nvPr/>
            </p:nvGrpSpPr>
            <p:grpSpPr bwMode="auto">
              <a:xfrm>
                <a:off x="3787" y="385"/>
                <a:ext cx="2269" cy="1911"/>
                <a:chOff x="930" y="1333"/>
                <a:chExt cx="2269" cy="1911"/>
              </a:xfrm>
            </p:grpSpPr>
            <p:pic>
              <p:nvPicPr>
                <p:cNvPr id="15397" name="Picture 13" descr="f_plane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36" y="1344"/>
                  <a:ext cx="1768" cy="18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398" name="Rectangle 14"/>
                <p:cNvSpPr>
                  <a:spLocks noChangeAspect="1" noChangeArrowheads="1"/>
                </p:cNvSpPr>
                <p:nvPr/>
              </p:nvSpPr>
              <p:spPr bwMode="auto">
                <a:xfrm>
                  <a:off x="1328" y="2459"/>
                  <a:ext cx="1871" cy="7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he-IL" sz="4000">
                    <a:solidFill>
                      <a:schemeClr val="tx2"/>
                    </a:solidFill>
                    <a:latin typeface="Bookman Old Style" panose="0205060405050502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399" name="Rectangle 15"/>
                <p:cNvSpPr>
                  <a:spLocks noChangeAspect="1" noChangeArrowheads="1"/>
                </p:cNvSpPr>
                <p:nvPr/>
              </p:nvSpPr>
              <p:spPr bwMode="auto">
                <a:xfrm rot="-2339172">
                  <a:off x="930" y="1504"/>
                  <a:ext cx="1110" cy="57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he-IL" sz="4000">
                    <a:solidFill>
                      <a:schemeClr val="tx2"/>
                    </a:solidFill>
                    <a:latin typeface="Bookman Old Style" panose="0205060405050502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400" name="Rectangle 16"/>
                <p:cNvSpPr>
                  <a:spLocks noChangeAspect="1" noChangeArrowheads="1"/>
                </p:cNvSpPr>
                <p:nvPr/>
              </p:nvSpPr>
              <p:spPr bwMode="auto">
                <a:xfrm rot="-3334673">
                  <a:off x="873" y="1559"/>
                  <a:ext cx="1054" cy="6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he-IL" sz="4000">
                    <a:solidFill>
                      <a:schemeClr val="tx2"/>
                    </a:solidFill>
                    <a:latin typeface="Bookman Old Style" panose="0205060405050502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401" name="Oval 17"/>
                <p:cNvSpPr>
                  <a:spLocks noChangeArrowheads="1"/>
                </p:cNvSpPr>
                <p:nvPr/>
              </p:nvSpPr>
              <p:spPr bwMode="auto">
                <a:xfrm>
                  <a:off x="1474" y="1797"/>
                  <a:ext cx="1360" cy="1361"/>
                </a:xfrm>
                <a:prstGeom prst="ellipse">
                  <a:avLst/>
                </a:prstGeom>
                <a:noFill/>
                <a:ln w="254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he-IL" sz="4000">
                    <a:solidFill>
                      <a:schemeClr val="tx2"/>
                    </a:solidFill>
                    <a:latin typeface="Bookman Old Style" panose="02050604050505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393" name="Rectangle 18"/>
              <p:cNvSpPr>
                <a:spLocks noChangeArrowheads="1"/>
              </p:cNvSpPr>
              <p:nvPr/>
            </p:nvSpPr>
            <p:spPr bwMode="auto">
              <a:xfrm>
                <a:off x="4422" y="1344"/>
                <a:ext cx="408" cy="1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e-IL" sz="4000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94" name="Oval 19"/>
              <p:cNvSpPr>
                <a:spLocks noChangeArrowheads="1"/>
              </p:cNvSpPr>
              <p:nvPr/>
            </p:nvSpPr>
            <p:spPr bwMode="auto">
              <a:xfrm>
                <a:off x="4649" y="890"/>
                <a:ext cx="680" cy="31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e-IL" sz="4000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95" name="Text Box 20"/>
              <p:cNvSpPr txBox="1">
                <a:spLocks noChangeArrowheads="1"/>
              </p:cNvSpPr>
              <p:nvPr/>
            </p:nvSpPr>
            <p:spPr bwMode="auto">
              <a:xfrm>
                <a:off x="4831" y="814"/>
                <a:ext cx="40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600">
                    <a:solidFill>
                      <a:schemeClr val="tx2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pole</a:t>
                </a:r>
              </a:p>
            </p:txBody>
          </p:sp>
          <p:sp>
            <p:nvSpPr>
              <p:cNvPr id="15396" name="Text Box 21"/>
              <p:cNvSpPr txBox="1">
                <a:spLocks noChangeArrowheads="1"/>
              </p:cNvSpPr>
              <p:nvPr/>
            </p:nvSpPr>
            <p:spPr bwMode="auto">
              <a:xfrm>
                <a:off x="4377" y="1344"/>
                <a:ext cx="545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>
                    <a:solidFill>
                      <a:schemeClr val="tx2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equator</a:t>
                </a:r>
              </a:p>
            </p:txBody>
          </p:sp>
        </p:grpSp>
        <p:grpSp>
          <p:nvGrpSpPr>
            <p:cNvPr id="15373" name="Group 40"/>
            <p:cNvGrpSpPr>
              <a:grpSpLocks/>
            </p:cNvGrpSpPr>
            <p:nvPr/>
          </p:nvGrpSpPr>
          <p:grpSpPr bwMode="auto">
            <a:xfrm>
              <a:off x="1974" y="754"/>
              <a:ext cx="3582" cy="2275"/>
              <a:chOff x="1974" y="754"/>
              <a:chExt cx="3582" cy="2275"/>
            </a:xfrm>
          </p:grpSpPr>
          <p:pic>
            <p:nvPicPr>
              <p:cNvPr id="1537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7" y="754"/>
                <a:ext cx="1599" cy="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375" name="Group 23"/>
              <p:cNvGrpSpPr>
                <a:grpSpLocks/>
              </p:cNvGrpSpPr>
              <p:nvPr/>
            </p:nvGrpSpPr>
            <p:grpSpPr bwMode="auto">
              <a:xfrm>
                <a:off x="1974" y="1376"/>
                <a:ext cx="1632" cy="1464"/>
                <a:chOff x="2064" y="1464"/>
                <a:chExt cx="1632" cy="1464"/>
              </a:xfrm>
            </p:grpSpPr>
            <p:sp>
              <p:nvSpPr>
                <p:cNvPr id="15376" name="AutoShape 24"/>
                <p:cNvSpPr>
                  <a:spLocks noChangeArrowheads="1"/>
                </p:cNvSpPr>
                <p:nvPr/>
              </p:nvSpPr>
              <p:spPr bwMode="auto">
                <a:xfrm>
                  <a:off x="2064" y="1584"/>
                  <a:ext cx="1632" cy="13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1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821" y="10800"/>
                      </a:moveTo>
                      <a:cubicBezTo>
                        <a:pt x="821" y="5288"/>
                        <a:pt x="5288" y="821"/>
                        <a:pt x="10800" y="821"/>
                      </a:cubicBezTo>
                      <a:cubicBezTo>
                        <a:pt x="16311" y="820"/>
                        <a:pt x="20778" y="5288"/>
                        <a:pt x="20779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lnTo>
                        <a:pt x="821" y="108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8080"/>
                    </a:gs>
                    <a:gs pos="100000">
                      <a:srgbClr val="003B3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he-IL"/>
                </a:p>
              </p:txBody>
            </p:sp>
            <p:sp>
              <p:nvSpPr>
                <p:cNvPr id="15377" name="Line 25"/>
                <p:cNvSpPr>
                  <a:spLocks noChangeShapeType="1"/>
                </p:cNvSpPr>
                <p:nvPr/>
              </p:nvSpPr>
              <p:spPr bwMode="auto">
                <a:xfrm>
                  <a:off x="2112" y="2244"/>
                  <a:ext cx="15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15378" name="Line 26"/>
                <p:cNvSpPr>
                  <a:spLocks noChangeShapeType="1"/>
                </p:cNvSpPr>
                <p:nvPr/>
              </p:nvSpPr>
              <p:spPr bwMode="auto">
                <a:xfrm>
                  <a:off x="2148" y="2154"/>
                  <a:ext cx="147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15379" name="Line 27"/>
                <p:cNvSpPr>
                  <a:spLocks noChangeShapeType="1"/>
                </p:cNvSpPr>
                <p:nvPr/>
              </p:nvSpPr>
              <p:spPr bwMode="auto">
                <a:xfrm>
                  <a:off x="2160" y="2064"/>
                  <a:ext cx="143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15380" name="Line 28"/>
                <p:cNvSpPr>
                  <a:spLocks noChangeShapeType="1"/>
                </p:cNvSpPr>
                <p:nvPr/>
              </p:nvSpPr>
              <p:spPr bwMode="auto">
                <a:xfrm>
                  <a:off x="2244" y="1968"/>
                  <a:ext cx="12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15381" name="Line 29"/>
                <p:cNvSpPr>
                  <a:spLocks noChangeShapeType="1"/>
                </p:cNvSpPr>
                <p:nvPr/>
              </p:nvSpPr>
              <p:spPr bwMode="auto">
                <a:xfrm>
                  <a:off x="2304" y="187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15382" name="Line 30"/>
                <p:cNvSpPr>
                  <a:spLocks noChangeShapeType="1"/>
                </p:cNvSpPr>
                <p:nvPr/>
              </p:nvSpPr>
              <p:spPr bwMode="auto">
                <a:xfrm>
                  <a:off x="2430" y="1776"/>
                  <a:ext cx="9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15383" name="Line 31"/>
                <p:cNvSpPr>
                  <a:spLocks noChangeShapeType="1"/>
                </p:cNvSpPr>
                <p:nvPr/>
              </p:nvSpPr>
              <p:spPr bwMode="auto">
                <a:xfrm>
                  <a:off x="2640" y="1686"/>
                  <a:ext cx="48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15384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2880" y="1935"/>
                  <a:ext cx="720" cy="3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15385" name="Line 33"/>
                <p:cNvSpPr>
                  <a:spLocks noChangeShapeType="1"/>
                </p:cNvSpPr>
                <p:nvPr/>
              </p:nvSpPr>
              <p:spPr bwMode="auto">
                <a:xfrm>
                  <a:off x="2880" y="1464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15386" name="AutoShape 34"/>
                <p:cNvSpPr>
                  <a:spLocks noChangeArrowheads="1"/>
                </p:cNvSpPr>
                <p:nvPr/>
              </p:nvSpPr>
              <p:spPr bwMode="auto">
                <a:xfrm rot="11879029" flipH="1">
                  <a:off x="2796" y="1472"/>
                  <a:ext cx="192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3150 w 21600"/>
                    <a:gd name="T19" fmla="*/ 3150 h 21600"/>
                    <a:gd name="T20" fmla="*/ 18450 w 21600"/>
                    <a:gd name="T21" fmla="*/ 18450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15621" y="17805"/>
                      </a:moveTo>
                      <a:cubicBezTo>
                        <a:pt x="17927" y="16218"/>
                        <a:pt x="19305" y="13599"/>
                        <a:pt x="19305" y="10800"/>
                      </a:cubicBezTo>
                      <a:cubicBezTo>
                        <a:pt x="19305" y="6102"/>
                        <a:pt x="15497" y="2295"/>
                        <a:pt x="10800" y="2295"/>
                      </a:cubicBezTo>
                      <a:cubicBezTo>
                        <a:pt x="6102" y="2295"/>
                        <a:pt x="2295" y="6102"/>
                        <a:pt x="2295" y="10800"/>
                      </a:cubicBezTo>
                      <a:cubicBezTo>
                        <a:pt x="2294" y="12545"/>
                        <a:pt x="2832" y="14248"/>
                        <a:pt x="3833" y="15678"/>
                      </a:cubicBezTo>
                      <a:lnTo>
                        <a:pt x="1953" y="16994"/>
                      </a:lnTo>
                      <a:cubicBezTo>
                        <a:pt x="681" y="15179"/>
                        <a:pt x="0" y="13016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4" y="0"/>
                        <a:pt x="21600" y="4835"/>
                        <a:pt x="21600" y="10800"/>
                      </a:cubicBezTo>
                      <a:cubicBezTo>
                        <a:pt x="21600" y="14354"/>
                        <a:pt x="19851" y="17681"/>
                        <a:pt x="16923" y="19696"/>
                      </a:cubicBezTo>
                      <a:lnTo>
                        <a:pt x="18453" y="21920"/>
                      </a:lnTo>
                      <a:lnTo>
                        <a:pt x="13102" y="20932"/>
                      </a:lnTo>
                      <a:lnTo>
                        <a:pt x="14091" y="15581"/>
                      </a:lnTo>
                      <a:lnTo>
                        <a:pt x="15621" y="17805"/>
                      </a:lnTo>
                      <a:close/>
                    </a:path>
                  </a:pathLst>
                </a:custGeom>
                <a:solidFill>
                  <a:srgbClr val="CC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he-IL"/>
                </a:p>
              </p:txBody>
            </p:sp>
            <p:sp>
              <p:nvSpPr>
                <p:cNvPr id="15387" name="AutoShape 35"/>
                <p:cNvSpPr>
                  <a:spLocks noChangeArrowheads="1"/>
                </p:cNvSpPr>
                <p:nvPr/>
              </p:nvSpPr>
              <p:spPr bwMode="auto">
                <a:xfrm rot="6550638" flipH="1">
                  <a:off x="2815" y="1790"/>
                  <a:ext cx="144" cy="15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3150 w 21600"/>
                    <a:gd name="T19" fmla="*/ 3185 h 21600"/>
                    <a:gd name="T20" fmla="*/ 18450 w 21600"/>
                    <a:gd name="T21" fmla="*/ 18415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9538" y="19449"/>
                      </a:moveTo>
                      <a:cubicBezTo>
                        <a:pt x="9955" y="19510"/>
                        <a:pt x="10377" y="19541"/>
                        <a:pt x="10800" y="19541"/>
                      </a:cubicBezTo>
                      <a:cubicBezTo>
                        <a:pt x="15627" y="19541"/>
                        <a:pt x="19541" y="15627"/>
                        <a:pt x="19541" y="10800"/>
                      </a:cubicBezTo>
                      <a:cubicBezTo>
                        <a:pt x="19541" y="5972"/>
                        <a:pt x="15627" y="2059"/>
                        <a:pt x="10800" y="2059"/>
                      </a:cubicBezTo>
                      <a:cubicBezTo>
                        <a:pt x="5972" y="2059"/>
                        <a:pt x="2059" y="5972"/>
                        <a:pt x="2059" y="10800"/>
                      </a:cubicBezTo>
                      <a:cubicBezTo>
                        <a:pt x="2058" y="11063"/>
                        <a:pt x="2070" y="11326"/>
                        <a:pt x="2094" y="11589"/>
                      </a:cubicBezTo>
                      <a:lnTo>
                        <a:pt x="44" y="11775"/>
                      </a:lnTo>
                      <a:cubicBezTo>
                        <a:pt x="14" y="11450"/>
                        <a:pt x="0" y="1112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4" y="0"/>
                        <a:pt x="21600" y="4835"/>
                        <a:pt x="21600" y="10800"/>
                      </a:cubicBezTo>
                      <a:cubicBezTo>
                        <a:pt x="21600" y="16764"/>
                        <a:pt x="16764" y="21600"/>
                        <a:pt x="10800" y="21600"/>
                      </a:cubicBezTo>
                      <a:cubicBezTo>
                        <a:pt x="10278" y="21600"/>
                        <a:pt x="9757" y="21562"/>
                        <a:pt x="9240" y="21486"/>
                      </a:cubicBezTo>
                      <a:lnTo>
                        <a:pt x="8851" y="24158"/>
                      </a:lnTo>
                      <a:lnTo>
                        <a:pt x="5698" y="19930"/>
                      </a:lnTo>
                      <a:lnTo>
                        <a:pt x="9927" y="16777"/>
                      </a:lnTo>
                      <a:lnTo>
                        <a:pt x="9538" y="19449"/>
                      </a:lnTo>
                      <a:close/>
                    </a:path>
                  </a:pathLst>
                </a:custGeom>
                <a:solidFill>
                  <a:srgbClr val="CC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he-IL"/>
                </a:p>
              </p:txBody>
            </p:sp>
            <p:sp>
              <p:nvSpPr>
                <p:cNvPr id="15388" name="AutoShape 36"/>
                <p:cNvSpPr>
                  <a:spLocks noChangeArrowheads="1"/>
                </p:cNvSpPr>
                <p:nvPr/>
              </p:nvSpPr>
              <p:spPr bwMode="auto">
                <a:xfrm rot="6550638" flipH="1">
                  <a:off x="2817" y="2084"/>
                  <a:ext cx="122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3187 w 21600"/>
                    <a:gd name="T19" fmla="*/ 3109 h 21600"/>
                    <a:gd name="T20" fmla="*/ 18413 w 21600"/>
                    <a:gd name="T21" fmla="*/ 18491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9538" y="19449"/>
                      </a:moveTo>
                      <a:cubicBezTo>
                        <a:pt x="9955" y="19510"/>
                        <a:pt x="10377" y="19541"/>
                        <a:pt x="10800" y="19541"/>
                      </a:cubicBezTo>
                      <a:cubicBezTo>
                        <a:pt x="15627" y="19541"/>
                        <a:pt x="19541" y="15627"/>
                        <a:pt x="19541" y="10800"/>
                      </a:cubicBezTo>
                      <a:cubicBezTo>
                        <a:pt x="19541" y="5972"/>
                        <a:pt x="15627" y="2059"/>
                        <a:pt x="10800" y="2059"/>
                      </a:cubicBezTo>
                      <a:cubicBezTo>
                        <a:pt x="5972" y="2059"/>
                        <a:pt x="2059" y="5972"/>
                        <a:pt x="2059" y="10800"/>
                      </a:cubicBezTo>
                      <a:cubicBezTo>
                        <a:pt x="2058" y="11063"/>
                        <a:pt x="2070" y="11326"/>
                        <a:pt x="2094" y="11589"/>
                      </a:cubicBezTo>
                      <a:lnTo>
                        <a:pt x="44" y="11775"/>
                      </a:lnTo>
                      <a:cubicBezTo>
                        <a:pt x="14" y="11450"/>
                        <a:pt x="0" y="1112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4" y="0"/>
                        <a:pt x="21600" y="4835"/>
                        <a:pt x="21600" y="10800"/>
                      </a:cubicBezTo>
                      <a:cubicBezTo>
                        <a:pt x="21600" y="16764"/>
                        <a:pt x="16764" y="21600"/>
                        <a:pt x="10800" y="21600"/>
                      </a:cubicBezTo>
                      <a:cubicBezTo>
                        <a:pt x="10278" y="21600"/>
                        <a:pt x="9757" y="21562"/>
                        <a:pt x="9240" y="21486"/>
                      </a:cubicBezTo>
                      <a:lnTo>
                        <a:pt x="8851" y="24158"/>
                      </a:lnTo>
                      <a:lnTo>
                        <a:pt x="5698" y="19930"/>
                      </a:lnTo>
                      <a:lnTo>
                        <a:pt x="9927" y="16777"/>
                      </a:lnTo>
                      <a:lnTo>
                        <a:pt x="9538" y="19449"/>
                      </a:lnTo>
                      <a:close/>
                    </a:path>
                  </a:pathLst>
                </a:custGeom>
                <a:solidFill>
                  <a:srgbClr val="CC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he-IL"/>
                </a:p>
              </p:txBody>
            </p:sp>
            <p:sp>
              <p:nvSpPr>
                <p:cNvPr id="15389" name="Freeform 37"/>
                <p:cNvSpPr>
                  <a:spLocks/>
                </p:cNvSpPr>
                <p:nvPr/>
              </p:nvSpPr>
              <p:spPr bwMode="auto">
                <a:xfrm>
                  <a:off x="3132" y="2148"/>
                  <a:ext cx="92" cy="100"/>
                </a:xfrm>
                <a:custGeom>
                  <a:avLst/>
                  <a:gdLst>
                    <a:gd name="T0" fmla="*/ 0 w 84"/>
                    <a:gd name="T1" fmla="*/ 0 h 84"/>
                    <a:gd name="T2" fmla="*/ 647 w 84"/>
                    <a:gd name="T3" fmla="*/ 3430 h 84"/>
                    <a:gd name="T4" fmla="*/ 907 w 84"/>
                    <a:gd name="T5" fmla="*/ 7833 h 84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84"/>
                    <a:gd name="T11" fmla="*/ 84 w 84"/>
                    <a:gd name="T12" fmla="*/ 84 h 8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84">
                      <a:moveTo>
                        <a:pt x="0" y="0"/>
                      </a:moveTo>
                      <a:cubicBezTo>
                        <a:pt x="25" y="8"/>
                        <a:pt x="47" y="10"/>
                        <a:pt x="60" y="36"/>
                      </a:cubicBezTo>
                      <a:cubicBezTo>
                        <a:pt x="68" y="52"/>
                        <a:pt x="84" y="84"/>
                        <a:pt x="84" y="8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15390" name="Oval 38"/>
                <p:cNvSpPr>
                  <a:spLocks noChangeArrowheads="1"/>
                </p:cNvSpPr>
                <p:nvPr/>
              </p:nvSpPr>
              <p:spPr bwMode="auto">
                <a:xfrm>
                  <a:off x="3096" y="2184"/>
                  <a:ext cx="48" cy="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he-IL" sz="4000">
                    <a:solidFill>
                      <a:schemeClr val="tx2"/>
                    </a:solidFill>
                    <a:latin typeface="Bookman Old Style" panose="0205060405050502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391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3092" y="2160"/>
                  <a:ext cx="48" cy="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</p:grpSp>
        </p:grpSp>
      </p:grpSp>
      <p:pic>
        <p:nvPicPr>
          <p:cNvPr id="15364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1341438"/>
            <a:ext cx="157163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284538"/>
            <a:ext cx="2022475" cy="509587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868488"/>
            <a:ext cx="212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21163"/>
            <a:ext cx="2654300" cy="723900"/>
          </a:xfrm>
          <a:prstGeom prst="rect">
            <a:avLst/>
          </a:prstGeom>
          <a:noFill/>
          <a:ln w="28575" algn="ctr">
            <a:solidFill>
              <a:srgbClr val="4587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4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3" y="3981450"/>
            <a:ext cx="5780087" cy="1176338"/>
          </a:xfrm>
          <a:prstGeom prst="rect">
            <a:avLst/>
          </a:prstGeom>
          <a:noFill/>
          <a:ln w="28575" algn="ctr">
            <a:solidFill>
              <a:srgbClr val="4587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4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81075"/>
            <a:ext cx="2462213" cy="798513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5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5516563"/>
            <a:ext cx="5422900" cy="129222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1" name="AutoShape 51"/>
          <p:cNvSpPr>
            <a:spLocks noChangeArrowheads="1"/>
          </p:cNvSpPr>
          <p:nvPr/>
        </p:nvSpPr>
        <p:spPr bwMode="auto">
          <a:xfrm>
            <a:off x="539750" y="5876925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e-IL" sz="4000">
              <a:solidFill>
                <a:schemeClr val="tx2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47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1050042" y="-636985"/>
            <a:ext cx="704391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endParaRPr lang="en-US" sz="2800" dirty="0">
              <a:solidFill>
                <a:srgbClr val="990000"/>
              </a:solidFill>
            </a:endParaRPr>
          </a:p>
          <a:p>
            <a:endParaRPr lang="en-US" sz="2800" dirty="0">
              <a:solidFill>
                <a:srgbClr val="990000"/>
              </a:solidFill>
            </a:endParaRPr>
          </a:p>
          <a:p>
            <a:r>
              <a:rPr lang="en-US" b="1" dirty="0" smtClean="0">
                <a:solidFill>
                  <a:srgbClr val="000099"/>
                </a:solidFill>
              </a:rPr>
              <a:t>GFD: </a:t>
            </a:r>
            <a:r>
              <a:rPr lang="en-US" b="1" dirty="0" err="1" smtClean="0">
                <a:solidFill>
                  <a:srgbClr val="000099"/>
                </a:solidFill>
              </a:rPr>
              <a:t>Baroclinic</a:t>
            </a:r>
            <a:r>
              <a:rPr lang="en-US" b="1" dirty="0" smtClean="0">
                <a:solidFill>
                  <a:srgbClr val="000099"/>
                </a:solidFill>
              </a:rPr>
              <a:t> Instability </a:t>
            </a:r>
            <a:endParaRPr lang="en-US" b="1" dirty="0">
              <a:solidFill>
                <a:srgbClr val="000099"/>
              </a:solidFill>
            </a:endParaRPr>
          </a:p>
        </p:txBody>
      </p:sp>
      <p:grpSp>
        <p:nvGrpSpPr>
          <p:cNvPr id="34820" name="Group 2"/>
          <p:cNvGrpSpPr>
            <a:grpSpLocks/>
          </p:cNvGrpSpPr>
          <p:nvPr/>
        </p:nvGrpSpPr>
        <p:grpSpPr bwMode="auto">
          <a:xfrm>
            <a:off x="6253163" y="1105433"/>
            <a:ext cx="2870200" cy="3967013"/>
            <a:chOff x="6289977" y="1343618"/>
            <a:chExt cx="4242710" cy="4825117"/>
          </a:xfrm>
        </p:grpSpPr>
        <p:pic>
          <p:nvPicPr>
            <p:cNvPr id="34821" name="Picture 2" descr="LC2_wig_T341thetasurf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911" y="3749384"/>
              <a:ext cx="3024188" cy="2419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2" name="Picture 3" descr="LC2_wig_T341pv300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9977" y="1343618"/>
              <a:ext cx="3381375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6897754" y="1382236"/>
              <a:ext cx="2187061" cy="486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000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Upper (PV)</a:t>
              </a:r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7552465" y="3655959"/>
              <a:ext cx="2980222" cy="486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000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Surface (temp)</a:t>
              </a:r>
            </a:p>
          </p:txBody>
        </p:sp>
      </p:grpSp>
      <p:pic>
        <p:nvPicPr>
          <p:cNvPr id="13" name="Picture 2" descr="http://www.nceo.ac.uk/images/ead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372" y="3121760"/>
            <a:ext cx="3943251" cy="200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19" name="Group 17"/>
          <p:cNvGrpSpPr>
            <a:grpSpLocks/>
          </p:cNvGrpSpPr>
          <p:nvPr/>
        </p:nvGrpSpPr>
        <p:grpSpPr bwMode="auto">
          <a:xfrm>
            <a:off x="39688" y="957872"/>
            <a:ext cx="9102507" cy="5950904"/>
            <a:chOff x="0" y="2093975"/>
            <a:chExt cx="10537808" cy="6678545"/>
          </a:xfrm>
        </p:grpSpPr>
        <p:pic>
          <p:nvPicPr>
            <p:cNvPr id="34825" name="Picture 4" descr="j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710" y="2613593"/>
              <a:ext cx="3081345" cy="1967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6" name="Picture 2" descr="http://i.space.com/images/i/000/015/980/i02/earth-rossby-waves.jpg?133215787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79511"/>
              <a:ext cx="3621238" cy="2034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4"/>
            <p:cNvSpPr txBox="1">
              <a:spLocks noChangeArrowheads="1"/>
            </p:cNvSpPr>
            <p:nvPr/>
          </p:nvSpPr>
          <p:spPr bwMode="auto">
            <a:xfrm>
              <a:off x="2958890" y="2093975"/>
              <a:ext cx="5223085" cy="1143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defRPr/>
              </a:pPr>
              <a:r>
                <a:rPr lang="en-US" sz="2400" b="1" kern="0" dirty="0">
                  <a:solidFill>
                    <a:srgbClr val="FF0000"/>
                  </a:solidFill>
                  <a:latin typeface="Arial" panose="020B0604020202020204" pitchFamily="34" charset="0"/>
                </a:rPr>
                <a:t>Rossby waves</a:t>
              </a:r>
            </a:p>
          </p:txBody>
        </p:sp>
        <p:pic>
          <p:nvPicPr>
            <p:cNvPr id="34828" name="Picture 4" descr="http://apollo.lsc.vsc.edu/classes/met130/notes/chapter12/graphics/baroclinic_instability_schem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533" y="6591295"/>
              <a:ext cx="6391275" cy="218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3"/>
          <p:cNvPicPr>
            <a:picLocks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426" y="5157225"/>
            <a:ext cx="2712873" cy="1907907"/>
          </a:xfrm>
          <a:noFill/>
        </p:spPr>
      </p:pic>
      <p:grpSp>
        <p:nvGrpSpPr>
          <p:cNvPr id="15" name="Group 47"/>
          <p:cNvGrpSpPr>
            <a:grpSpLocks/>
          </p:cNvGrpSpPr>
          <p:nvPr/>
        </p:nvGrpSpPr>
        <p:grpSpPr bwMode="auto">
          <a:xfrm>
            <a:off x="4241810" y="3135478"/>
            <a:ext cx="2575637" cy="1903923"/>
            <a:chOff x="4684712" y="1543049"/>
            <a:chExt cx="4799631" cy="3767795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712" y="1543049"/>
              <a:ext cx="4799631" cy="3767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46"/>
            <p:cNvGrpSpPr>
              <a:grpSpLocks/>
            </p:cNvGrpSpPr>
            <p:nvPr/>
          </p:nvGrpSpPr>
          <p:grpSpPr bwMode="auto">
            <a:xfrm>
              <a:off x="5229922" y="2442949"/>
              <a:ext cx="3891776" cy="2522251"/>
              <a:chOff x="5229922" y="2442949"/>
              <a:chExt cx="3891776" cy="2522251"/>
            </a:xfrm>
          </p:grpSpPr>
          <p:sp>
            <p:nvSpPr>
              <p:cNvPr id="19" name="Flowchart: Magnetic Disk 22"/>
              <p:cNvSpPr>
                <a:spLocks noChangeArrowheads="1"/>
              </p:cNvSpPr>
              <p:nvPr/>
            </p:nvSpPr>
            <p:spPr bwMode="auto">
              <a:xfrm>
                <a:off x="5492853" y="2892659"/>
                <a:ext cx="569987" cy="420761"/>
              </a:xfrm>
              <a:prstGeom prst="flowChartMagneticDisk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b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20" name="Freeform 36"/>
              <p:cNvSpPr>
                <a:spLocks/>
              </p:cNvSpPr>
              <p:nvPr/>
            </p:nvSpPr>
            <p:spPr bwMode="auto">
              <a:xfrm>
                <a:off x="5253110" y="2443319"/>
                <a:ext cx="3045218" cy="493798"/>
              </a:xfrm>
              <a:custGeom>
                <a:avLst/>
                <a:gdLst>
                  <a:gd name="T0" fmla="*/ 0 w 3043451"/>
                  <a:gd name="T1" fmla="*/ 436910 h 493594"/>
                  <a:gd name="T2" fmla="*/ 1065144 w 3043451"/>
                  <a:gd name="T3" fmla="*/ 464216 h 493594"/>
                  <a:gd name="T4" fmla="*/ 1761584 w 3043451"/>
                  <a:gd name="T5" fmla="*/ 259415 h 493594"/>
                  <a:gd name="T6" fmla="*/ 2498991 w 3043451"/>
                  <a:gd name="T7" fmla="*/ 122881 h 493594"/>
                  <a:gd name="T8" fmla="*/ 3045218 w 3043451"/>
                  <a:gd name="T9" fmla="*/ 0 h 493594"/>
                  <a:gd name="T10" fmla="*/ 3045218 w 3043451"/>
                  <a:gd name="T11" fmla="*/ 0 h 493594"/>
                  <a:gd name="T12" fmla="*/ 2690170 w 3043451"/>
                  <a:gd name="T13" fmla="*/ 81921 h 493594"/>
                  <a:gd name="T14" fmla="*/ 2690170 w 3043451"/>
                  <a:gd name="T15" fmla="*/ 81921 h 49359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43451" h="493594">
                    <a:moveTo>
                      <a:pt x="0" y="436729"/>
                    </a:moveTo>
                    <a:cubicBezTo>
                      <a:pt x="385549" y="465161"/>
                      <a:pt x="771098" y="493594"/>
                      <a:pt x="1064525" y="464024"/>
                    </a:cubicBezTo>
                    <a:cubicBezTo>
                      <a:pt x="1357952" y="434454"/>
                      <a:pt x="1521725" y="316174"/>
                      <a:pt x="1760561" y="259308"/>
                    </a:cubicBezTo>
                    <a:cubicBezTo>
                      <a:pt x="1999397" y="202442"/>
                      <a:pt x="2283725" y="166048"/>
                      <a:pt x="2497540" y="122830"/>
                    </a:cubicBezTo>
                    <a:cubicBezTo>
                      <a:pt x="2711355" y="79612"/>
                      <a:pt x="3043451" y="0"/>
                      <a:pt x="3043451" y="0"/>
                    </a:cubicBezTo>
                    <a:lnTo>
                      <a:pt x="2688609" y="81887"/>
                    </a:lnTo>
                  </a:path>
                </a:pathLst>
              </a:cu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b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21" name="Freeform 38"/>
              <p:cNvSpPr>
                <a:spLocks/>
              </p:cNvSpPr>
              <p:nvPr/>
            </p:nvSpPr>
            <p:spPr bwMode="auto">
              <a:xfrm>
                <a:off x="5229294" y="3256261"/>
                <a:ext cx="3034104" cy="658927"/>
              </a:xfrm>
              <a:custGeom>
                <a:avLst/>
                <a:gdLst>
                  <a:gd name="T0" fmla="*/ 0 w 3033132"/>
                  <a:gd name="T1" fmla="*/ 0 h 659781"/>
                  <a:gd name="T2" fmla="*/ 1115479 w 3033132"/>
                  <a:gd name="T3" fmla="*/ 200462 h 659781"/>
                  <a:gd name="T4" fmla="*/ 2074791 w 3033132"/>
                  <a:gd name="T5" fmla="*/ 556839 h 659781"/>
                  <a:gd name="T6" fmla="*/ 2532137 w 3033132"/>
                  <a:gd name="T7" fmla="*/ 645934 h 659781"/>
                  <a:gd name="T8" fmla="*/ 3034104 w 3033132"/>
                  <a:gd name="T9" fmla="*/ 634797 h 659781"/>
                  <a:gd name="T10" fmla="*/ 3034104 w 3033132"/>
                  <a:gd name="T11" fmla="*/ 634797 h 659781"/>
                  <a:gd name="T12" fmla="*/ 3034104 w 3033132"/>
                  <a:gd name="T13" fmla="*/ 601387 h 6597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33132" h="659781">
                    <a:moveTo>
                      <a:pt x="0" y="0"/>
                    </a:moveTo>
                    <a:cubicBezTo>
                      <a:pt x="384717" y="53897"/>
                      <a:pt x="769434" y="107795"/>
                      <a:pt x="1115122" y="200722"/>
                    </a:cubicBezTo>
                    <a:cubicBezTo>
                      <a:pt x="1460810" y="293649"/>
                      <a:pt x="1838093" y="483220"/>
                      <a:pt x="2074127" y="557561"/>
                    </a:cubicBezTo>
                    <a:cubicBezTo>
                      <a:pt x="2310161" y="631902"/>
                      <a:pt x="2371493" y="633761"/>
                      <a:pt x="2531327" y="646771"/>
                    </a:cubicBezTo>
                    <a:cubicBezTo>
                      <a:pt x="2691161" y="659781"/>
                      <a:pt x="3033132" y="635620"/>
                      <a:pt x="3033132" y="635620"/>
                    </a:cubicBezTo>
                    <a:lnTo>
                      <a:pt x="3033132" y="602166"/>
                    </a:lnTo>
                  </a:path>
                </a:pathLst>
              </a:cu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b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22" name="Flowchart: Magnetic Disk 26"/>
              <p:cNvSpPr>
                <a:spLocks noChangeArrowheads="1"/>
              </p:cNvSpPr>
              <p:nvPr/>
            </p:nvSpPr>
            <p:spPr bwMode="auto">
              <a:xfrm>
                <a:off x="7995076" y="2522708"/>
                <a:ext cx="268323" cy="1341671"/>
              </a:xfrm>
              <a:prstGeom prst="flowChartMagneticDisk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b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23" name="Curved Right Arrow 39"/>
              <p:cNvSpPr>
                <a:spLocks noChangeArrowheads="1"/>
              </p:cNvSpPr>
              <p:nvPr/>
            </p:nvSpPr>
            <p:spPr bwMode="auto">
              <a:xfrm>
                <a:off x="7763271" y="3114948"/>
                <a:ext cx="500128" cy="369953"/>
              </a:xfrm>
              <a:prstGeom prst="curvedRightArrow">
                <a:avLst>
                  <a:gd name="adj1" fmla="val 0"/>
                  <a:gd name="adj2" fmla="val 50000"/>
                  <a:gd name="adj3" fmla="val 24997"/>
                </a:avLst>
              </a:prstGeom>
              <a:solidFill>
                <a:schemeClr val="accent1"/>
              </a:solidFill>
              <a:ln w="381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b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24" name="Right Arrow 40"/>
              <p:cNvSpPr>
                <a:spLocks noChangeArrowheads="1"/>
              </p:cNvSpPr>
              <p:nvPr/>
            </p:nvSpPr>
            <p:spPr bwMode="auto">
              <a:xfrm>
                <a:off x="6491520" y="2891072"/>
                <a:ext cx="1152674" cy="484271"/>
              </a:xfrm>
              <a:prstGeom prst="rightArrow">
                <a:avLst>
                  <a:gd name="adj1" fmla="val 50000"/>
                  <a:gd name="adj2" fmla="val 49996"/>
                </a:avLst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b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25" name="Flowchart: Magnetic Disk 41"/>
              <p:cNvSpPr>
                <a:spLocks noChangeArrowheads="1"/>
              </p:cNvSpPr>
              <p:nvPr/>
            </p:nvSpPr>
            <p:spPr bwMode="auto">
              <a:xfrm>
                <a:off x="8534895" y="4543948"/>
                <a:ext cx="569987" cy="420761"/>
              </a:xfrm>
              <a:prstGeom prst="flowChartMagneticDisk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b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26" name="Freeform 42"/>
              <p:cNvSpPr>
                <a:spLocks/>
              </p:cNvSpPr>
              <p:nvPr/>
            </p:nvSpPr>
            <p:spPr bwMode="auto">
              <a:xfrm>
                <a:off x="6183505" y="3821509"/>
                <a:ext cx="2938841" cy="747842"/>
              </a:xfrm>
              <a:custGeom>
                <a:avLst/>
                <a:gdLst>
                  <a:gd name="T0" fmla="*/ 2938841 w 2938347"/>
                  <a:gd name="T1" fmla="*/ 716294 h 748990"/>
                  <a:gd name="T2" fmla="*/ 2303114 w 2938347"/>
                  <a:gd name="T3" fmla="*/ 727429 h 748990"/>
                  <a:gd name="T4" fmla="*/ 1756613 w 2938347"/>
                  <a:gd name="T5" fmla="*/ 593819 h 748990"/>
                  <a:gd name="T6" fmla="*/ 1321643 w 2938347"/>
                  <a:gd name="T7" fmla="*/ 415673 h 748990"/>
                  <a:gd name="T8" fmla="*/ 920131 w 2938347"/>
                  <a:gd name="T9" fmla="*/ 259795 h 748990"/>
                  <a:gd name="T10" fmla="*/ 429394 w 2938347"/>
                  <a:gd name="T11" fmla="*/ 92784 h 748990"/>
                  <a:gd name="T12" fmla="*/ 61342 w 2938347"/>
                  <a:gd name="T13" fmla="*/ 14845 h 748990"/>
                  <a:gd name="T14" fmla="*/ 61342 w 2938347"/>
                  <a:gd name="T15" fmla="*/ 3710 h 74899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938347" h="748990">
                    <a:moveTo>
                      <a:pt x="2938347" y="717394"/>
                    </a:moveTo>
                    <a:cubicBezTo>
                      <a:pt x="2719039" y="733192"/>
                      <a:pt x="2499732" y="748990"/>
                      <a:pt x="2302727" y="728546"/>
                    </a:cubicBezTo>
                    <a:cubicBezTo>
                      <a:pt x="2105722" y="708102"/>
                      <a:pt x="1919868" y="646770"/>
                      <a:pt x="1756317" y="594731"/>
                    </a:cubicBezTo>
                    <a:cubicBezTo>
                      <a:pt x="1592766" y="542692"/>
                      <a:pt x="1460810" y="472067"/>
                      <a:pt x="1321420" y="416311"/>
                    </a:cubicBezTo>
                    <a:cubicBezTo>
                      <a:pt x="1182030" y="360555"/>
                      <a:pt x="1068659" y="314092"/>
                      <a:pt x="919976" y="260194"/>
                    </a:cubicBezTo>
                    <a:cubicBezTo>
                      <a:pt x="771293" y="206297"/>
                      <a:pt x="572429" y="133814"/>
                      <a:pt x="429322" y="92926"/>
                    </a:cubicBezTo>
                    <a:cubicBezTo>
                      <a:pt x="286215" y="52038"/>
                      <a:pt x="122664" y="29736"/>
                      <a:pt x="61332" y="14868"/>
                    </a:cubicBezTo>
                    <a:cubicBezTo>
                      <a:pt x="0" y="0"/>
                      <a:pt x="30666" y="1858"/>
                      <a:pt x="61332" y="3716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b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27" name="Flowchart: Magnetic Disk 43"/>
              <p:cNvSpPr>
                <a:spLocks noChangeArrowheads="1"/>
              </p:cNvSpPr>
              <p:nvPr/>
            </p:nvSpPr>
            <p:spPr bwMode="auto">
              <a:xfrm>
                <a:off x="6183505" y="3864379"/>
                <a:ext cx="231805" cy="1100330"/>
              </a:xfrm>
              <a:prstGeom prst="flowChartMagneticDisk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b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28" name="Curved Right Arrow 44"/>
              <p:cNvSpPr>
                <a:spLocks noChangeArrowheads="1"/>
              </p:cNvSpPr>
              <p:nvPr/>
            </p:nvSpPr>
            <p:spPr bwMode="auto">
              <a:xfrm>
                <a:off x="6031085" y="4312132"/>
                <a:ext cx="500127" cy="369953"/>
              </a:xfrm>
              <a:prstGeom prst="curvedRightArrow">
                <a:avLst>
                  <a:gd name="adj1" fmla="val 0"/>
                  <a:gd name="adj2" fmla="val 50000"/>
                  <a:gd name="adj3" fmla="val 24997"/>
                </a:avLst>
              </a:prstGeom>
              <a:solidFill>
                <a:schemeClr val="accent1"/>
              </a:solidFill>
              <a:ln w="381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b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29" name="Right Arrow 45"/>
              <p:cNvSpPr>
                <a:spLocks noChangeArrowheads="1"/>
              </p:cNvSpPr>
              <p:nvPr/>
            </p:nvSpPr>
            <p:spPr bwMode="auto">
              <a:xfrm rot="10800000">
                <a:off x="7044041" y="4439154"/>
                <a:ext cx="1152674" cy="484272"/>
              </a:xfrm>
              <a:prstGeom prst="rightArrow">
                <a:avLst>
                  <a:gd name="adj1" fmla="val 50000"/>
                  <a:gd name="adj2" fmla="val 49996"/>
                </a:avLst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b"/>
              <a:lstStyle/>
              <a:p>
                <a:pPr>
                  <a:defRPr/>
                </a:pPr>
                <a:endParaRPr lang="he-I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245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38" y="1357313"/>
            <a:ext cx="20224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0" y="115888"/>
            <a:ext cx="88931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b="0">
                <a:solidFill>
                  <a:srgbClr val="458745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Since in the synoptic scale the main circulation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b="0">
                <a:solidFill>
                  <a:srgbClr val="458745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is  Horizontal (the vorticity is vertical)</a:t>
            </a:r>
          </a:p>
        </p:txBody>
      </p:sp>
      <p:sp>
        <p:nvSpPr>
          <p:cNvPr id="21508" name="AutoShape 5"/>
          <p:cNvSpPr>
            <a:spLocks noChangeArrowheads="1"/>
          </p:cNvSpPr>
          <p:nvPr/>
        </p:nvSpPr>
        <p:spPr bwMode="auto">
          <a:xfrm>
            <a:off x="7308850" y="69215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e-IL" sz="4000">
              <a:solidFill>
                <a:schemeClr val="tx2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9" name="Text Box 9"/>
          <p:cNvSpPr txBox="1">
            <a:spLocks noChangeArrowheads="1"/>
          </p:cNvSpPr>
          <p:nvPr/>
        </p:nvSpPr>
        <p:spPr bwMode="auto">
          <a:xfrm>
            <a:off x="3779838" y="1628775"/>
            <a:ext cx="30559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0">
                <a:solidFill>
                  <a:schemeClr val="accent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The stratification :</a:t>
            </a:r>
          </a:p>
        </p:txBody>
      </p:sp>
      <p:sp>
        <p:nvSpPr>
          <p:cNvPr id="21510" name="Text Box 34"/>
          <p:cNvSpPr txBox="1">
            <a:spLocks noChangeArrowheads="1"/>
          </p:cNvSpPr>
          <p:nvPr/>
        </p:nvSpPr>
        <p:spPr bwMode="auto">
          <a:xfrm>
            <a:off x="5394325" y="6524625"/>
            <a:ext cx="546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="0">
                <a:latin typeface="Symbol" panose="05050102010706020507" pitchFamily="18" charset="2"/>
              </a:rPr>
              <a:t>J</a:t>
            </a:r>
            <a:r>
              <a:rPr lang="en-US" sz="1800" b="0" baseline="-25000"/>
              <a:t>o</a:t>
            </a:r>
            <a:endParaRPr lang="en-US" sz="1800" b="0">
              <a:latin typeface="Symbol" panose="05050102010706020507" pitchFamily="18" charset="2"/>
            </a:endParaRPr>
          </a:p>
        </p:txBody>
      </p:sp>
      <p:sp>
        <p:nvSpPr>
          <p:cNvPr id="21511" name="AutoShape 24"/>
          <p:cNvSpPr>
            <a:spLocks noChangeArrowheads="1"/>
          </p:cNvSpPr>
          <p:nvPr/>
        </p:nvSpPr>
        <p:spPr bwMode="auto">
          <a:xfrm rot="5400000">
            <a:off x="2197100" y="3956050"/>
            <a:ext cx="2219325" cy="312737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451 w 21600"/>
              <a:gd name="T13" fmla="*/ 5451 h 21600"/>
              <a:gd name="T14" fmla="*/ 16149 w 21600"/>
              <a:gd name="T15" fmla="*/ 1614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302" y="21600"/>
                </a:lnTo>
                <a:lnTo>
                  <a:pt x="14298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66"/>
              </a:gs>
              <a:gs pos="100000">
                <a:srgbClr val="FF9900"/>
              </a:gs>
            </a:gsLst>
            <a:lin ang="0" scaled="1"/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e-IL"/>
          </a:p>
        </p:txBody>
      </p:sp>
      <p:sp>
        <p:nvSpPr>
          <p:cNvPr id="21512" name="AutoShape 25"/>
          <p:cNvSpPr>
            <a:spLocks noChangeArrowheads="1"/>
          </p:cNvSpPr>
          <p:nvPr/>
        </p:nvSpPr>
        <p:spPr bwMode="auto">
          <a:xfrm>
            <a:off x="1409700" y="5014913"/>
            <a:ext cx="862013" cy="957262"/>
          </a:xfrm>
          <a:prstGeom prst="can">
            <a:avLst>
              <a:gd name="adj" fmla="val 27762"/>
            </a:avLst>
          </a:prstGeom>
          <a:gradFill rotWithShape="0">
            <a:gsLst>
              <a:gs pos="0">
                <a:srgbClr val="5E2F76"/>
              </a:gs>
              <a:gs pos="50000">
                <a:srgbClr val="CC66FF"/>
              </a:gs>
              <a:gs pos="100000">
                <a:srgbClr val="5E2F7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e-IL" sz="4000">
              <a:solidFill>
                <a:schemeClr val="tx2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3" name="AutoShape 26"/>
          <p:cNvSpPr>
            <a:spLocks noChangeArrowheads="1"/>
          </p:cNvSpPr>
          <p:nvPr/>
        </p:nvSpPr>
        <p:spPr bwMode="auto">
          <a:xfrm>
            <a:off x="4529138" y="4410075"/>
            <a:ext cx="476250" cy="2219325"/>
          </a:xfrm>
          <a:prstGeom prst="can">
            <a:avLst>
              <a:gd name="adj" fmla="val 50634"/>
            </a:avLst>
          </a:prstGeom>
          <a:gradFill rotWithShape="0">
            <a:gsLst>
              <a:gs pos="0">
                <a:srgbClr val="5E2F76"/>
              </a:gs>
              <a:gs pos="50000">
                <a:srgbClr val="CC66FF"/>
              </a:gs>
              <a:gs pos="100000">
                <a:srgbClr val="5E2F7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e-IL" sz="4000">
              <a:solidFill>
                <a:schemeClr val="tx2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4" name="Line 27"/>
          <p:cNvSpPr>
            <a:spLocks noChangeShapeType="1"/>
          </p:cNvSpPr>
          <p:nvPr/>
        </p:nvSpPr>
        <p:spPr bwMode="auto">
          <a:xfrm flipV="1">
            <a:off x="2559050" y="5014913"/>
            <a:ext cx="0" cy="360362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515" name="Line 28"/>
          <p:cNvSpPr>
            <a:spLocks noChangeShapeType="1"/>
          </p:cNvSpPr>
          <p:nvPr/>
        </p:nvSpPr>
        <p:spPr bwMode="auto">
          <a:xfrm>
            <a:off x="2559050" y="5614988"/>
            <a:ext cx="0" cy="360362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516" name="Text Box 29"/>
          <p:cNvSpPr txBox="1">
            <a:spLocks noChangeArrowheads="1"/>
          </p:cNvSpPr>
          <p:nvPr/>
        </p:nvSpPr>
        <p:spPr bwMode="auto">
          <a:xfrm>
            <a:off x="1912938" y="5373688"/>
            <a:ext cx="814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50000"/>
              </a:spcBef>
              <a:buFontTx/>
              <a:buNone/>
            </a:pPr>
            <a:r>
              <a:rPr lang="en-US" sz="1400" b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1400"/>
              <a:t>Z</a:t>
            </a:r>
          </a:p>
        </p:txBody>
      </p:sp>
      <p:sp>
        <p:nvSpPr>
          <p:cNvPr id="21517" name="Line 30"/>
          <p:cNvSpPr>
            <a:spLocks noChangeShapeType="1"/>
          </p:cNvSpPr>
          <p:nvPr/>
        </p:nvSpPr>
        <p:spPr bwMode="auto">
          <a:xfrm flipV="1">
            <a:off x="5549900" y="4470400"/>
            <a:ext cx="0" cy="78105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518" name="Line 31"/>
          <p:cNvSpPr>
            <a:spLocks noChangeShapeType="1"/>
          </p:cNvSpPr>
          <p:nvPr/>
        </p:nvSpPr>
        <p:spPr bwMode="auto">
          <a:xfrm>
            <a:off x="5549900" y="5549900"/>
            <a:ext cx="0" cy="10795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519" name="Text Box 32"/>
          <p:cNvSpPr txBox="1">
            <a:spLocks noChangeArrowheads="1"/>
          </p:cNvSpPr>
          <p:nvPr/>
        </p:nvSpPr>
        <p:spPr bwMode="auto">
          <a:xfrm>
            <a:off x="5278438" y="5257800"/>
            <a:ext cx="474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50000"/>
              </a:spcBef>
              <a:buFontTx/>
              <a:buNone/>
            </a:pPr>
            <a:r>
              <a:rPr lang="en-US" sz="1400" b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1400"/>
              <a:t>Z</a:t>
            </a:r>
          </a:p>
        </p:txBody>
      </p:sp>
      <p:sp>
        <p:nvSpPr>
          <p:cNvPr id="21520" name="Text Box 33"/>
          <p:cNvSpPr txBox="1">
            <a:spLocks noChangeArrowheads="1"/>
          </p:cNvSpPr>
          <p:nvPr/>
        </p:nvSpPr>
        <p:spPr bwMode="auto">
          <a:xfrm>
            <a:off x="3675063" y="5257800"/>
            <a:ext cx="706437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50000"/>
              </a:spcBef>
              <a:buFontTx/>
              <a:buNone/>
            </a:pPr>
            <a:r>
              <a:rPr lang="he-IL" sz="2000"/>
              <a:t>&lt;=</a:t>
            </a:r>
            <a:endParaRPr lang="en-US" sz="2000"/>
          </a:p>
        </p:txBody>
      </p:sp>
      <p:sp>
        <p:nvSpPr>
          <p:cNvPr id="21521" name="Text Box 35"/>
          <p:cNvSpPr txBox="1">
            <a:spLocks noChangeArrowheads="1"/>
          </p:cNvSpPr>
          <p:nvPr/>
        </p:nvSpPr>
        <p:spPr bwMode="auto">
          <a:xfrm>
            <a:off x="1403350" y="6015038"/>
            <a:ext cx="546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="0">
                <a:latin typeface="Symbol" panose="05050102010706020507" pitchFamily="18" charset="2"/>
              </a:rPr>
              <a:t>J</a:t>
            </a:r>
            <a:r>
              <a:rPr lang="en-US" sz="1800" b="0" baseline="-25000"/>
              <a:t>o</a:t>
            </a:r>
            <a:endParaRPr lang="en-US" sz="1800" b="0">
              <a:latin typeface="Symbol" panose="05050102010706020507" pitchFamily="18" charset="2"/>
            </a:endParaRPr>
          </a:p>
        </p:txBody>
      </p:sp>
      <p:sp>
        <p:nvSpPr>
          <p:cNvPr id="21522" name="Text Box 37"/>
          <p:cNvSpPr txBox="1">
            <a:spLocks noChangeArrowheads="1"/>
          </p:cNvSpPr>
          <p:nvPr/>
        </p:nvSpPr>
        <p:spPr bwMode="auto">
          <a:xfrm>
            <a:off x="1144588" y="4575175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="0">
                <a:latin typeface="Symbol" panose="05050102010706020507" pitchFamily="18" charset="2"/>
              </a:rPr>
              <a:t>J</a:t>
            </a:r>
            <a:r>
              <a:rPr lang="en-US" sz="1800" b="0" baseline="-25000"/>
              <a:t>o</a:t>
            </a:r>
            <a:r>
              <a:rPr lang="en-US" sz="1800" b="0"/>
              <a:t>+</a:t>
            </a:r>
            <a:r>
              <a:rPr lang="en-US" sz="1800" b="0">
                <a:latin typeface="Symbol" panose="05050102010706020507" pitchFamily="18" charset="2"/>
              </a:rPr>
              <a:t>DJ</a:t>
            </a:r>
          </a:p>
        </p:txBody>
      </p:sp>
      <p:sp>
        <p:nvSpPr>
          <p:cNvPr id="21523" name="Text Box 38"/>
          <p:cNvSpPr txBox="1">
            <a:spLocks noChangeArrowheads="1"/>
          </p:cNvSpPr>
          <p:nvPr/>
        </p:nvSpPr>
        <p:spPr bwMode="auto">
          <a:xfrm>
            <a:off x="5170488" y="4029075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="0">
                <a:latin typeface="Symbol" panose="05050102010706020507" pitchFamily="18" charset="2"/>
              </a:rPr>
              <a:t>J</a:t>
            </a:r>
            <a:r>
              <a:rPr lang="en-US" sz="1800" b="0" baseline="-25000"/>
              <a:t>o</a:t>
            </a:r>
            <a:r>
              <a:rPr lang="en-US" sz="1800" b="0"/>
              <a:t>+</a:t>
            </a:r>
            <a:r>
              <a:rPr lang="en-US" sz="1800" b="0">
                <a:latin typeface="Symbol" panose="05050102010706020507" pitchFamily="18" charset="2"/>
              </a:rPr>
              <a:t>DJ</a:t>
            </a:r>
          </a:p>
        </p:txBody>
      </p:sp>
      <p:sp>
        <p:nvSpPr>
          <p:cNvPr id="21524" name="Text Box 40"/>
          <p:cNvSpPr txBox="1">
            <a:spLocks noChangeArrowheads="1"/>
          </p:cNvSpPr>
          <p:nvPr/>
        </p:nvSpPr>
        <p:spPr bwMode="auto">
          <a:xfrm>
            <a:off x="0" y="5157788"/>
            <a:ext cx="13874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0">
                <a:solidFill>
                  <a:srgbClr val="458745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(stable)</a:t>
            </a:r>
          </a:p>
        </p:txBody>
      </p:sp>
      <p:sp>
        <p:nvSpPr>
          <p:cNvPr id="21525" name="Text Box 41"/>
          <p:cNvSpPr txBox="1">
            <a:spLocks noChangeArrowheads="1"/>
          </p:cNvSpPr>
          <p:nvPr/>
        </p:nvSpPr>
        <p:spPr bwMode="auto">
          <a:xfrm>
            <a:off x="5795963" y="5157788"/>
            <a:ext cx="20843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0">
                <a:solidFill>
                  <a:srgbClr val="458745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(less stable)</a:t>
            </a:r>
          </a:p>
        </p:txBody>
      </p:sp>
      <p:sp>
        <p:nvSpPr>
          <p:cNvPr id="21526" name="Rectangle 43"/>
          <p:cNvSpPr>
            <a:spLocks noChangeArrowheads="1"/>
          </p:cNvSpPr>
          <p:nvPr/>
        </p:nvSpPr>
        <p:spPr bwMode="auto">
          <a:xfrm>
            <a:off x="3563938" y="1341438"/>
            <a:ext cx="5400675" cy="1295400"/>
          </a:xfrm>
          <a:prstGeom prst="rect">
            <a:avLst/>
          </a:prstGeom>
          <a:noFill/>
          <a:ln w="28575" algn="ctr">
            <a:solidFill>
              <a:srgbClr val="4587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e-IL" sz="4000">
              <a:solidFill>
                <a:schemeClr val="tx2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27" name="AutoShape 44"/>
          <p:cNvSpPr>
            <a:spLocks noChangeArrowheads="1"/>
          </p:cNvSpPr>
          <p:nvPr/>
        </p:nvSpPr>
        <p:spPr bwMode="auto">
          <a:xfrm rot="10391245" flipH="1">
            <a:off x="1331913" y="5516563"/>
            <a:ext cx="922337" cy="27146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621" y="17805"/>
                </a:moveTo>
                <a:cubicBezTo>
                  <a:pt x="17927" y="16218"/>
                  <a:pt x="19305" y="13599"/>
                  <a:pt x="19305" y="10800"/>
                </a:cubicBezTo>
                <a:cubicBezTo>
                  <a:pt x="19305" y="6102"/>
                  <a:pt x="15497" y="2295"/>
                  <a:pt x="10800" y="2295"/>
                </a:cubicBezTo>
                <a:cubicBezTo>
                  <a:pt x="6102" y="2295"/>
                  <a:pt x="2295" y="6102"/>
                  <a:pt x="2295" y="10800"/>
                </a:cubicBezTo>
                <a:cubicBezTo>
                  <a:pt x="2294" y="12545"/>
                  <a:pt x="2832" y="14248"/>
                  <a:pt x="3833" y="15678"/>
                </a:cubicBezTo>
                <a:lnTo>
                  <a:pt x="1953" y="16994"/>
                </a:lnTo>
                <a:cubicBezTo>
                  <a:pt x="681" y="15179"/>
                  <a:pt x="0" y="13016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4354"/>
                  <a:pt x="19851" y="17681"/>
                  <a:pt x="16923" y="19696"/>
                </a:cubicBezTo>
                <a:lnTo>
                  <a:pt x="18453" y="21920"/>
                </a:lnTo>
                <a:lnTo>
                  <a:pt x="13102" y="20932"/>
                </a:lnTo>
                <a:lnTo>
                  <a:pt x="14091" y="15581"/>
                </a:lnTo>
                <a:lnTo>
                  <a:pt x="15621" y="17805"/>
                </a:lnTo>
                <a:close/>
              </a:path>
            </a:pathLst>
          </a:cu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1528" name="AutoShape 45"/>
          <p:cNvSpPr>
            <a:spLocks noChangeArrowheads="1"/>
          </p:cNvSpPr>
          <p:nvPr/>
        </p:nvSpPr>
        <p:spPr bwMode="auto">
          <a:xfrm rot="10391245" flipH="1">
            <a:off x="4479925" y="5300663"/>
            <a:ext cx="596900" cy="2730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621" y="17805"/>
                </a:moveTo>
                <a:cubicBezTo>
                  <a:pt x="17927" y="16218"/>
                  <a:pt x="19305" y="13599"/>
                  <a:pt x="19305" y="10800"/>
                </a:cubicBezTo>
                <a:cubicBezTo>
                  <a:pt x="19305" y="6102"/>
                  <a:pt x="15497" y="2295"/>
                  <a:pt x="10800" y="2295"/>
                </a:cubicBezTo>
                <a:cubicBezTo>
                  <a:pt x="6102" y="2295"/>
                  <a:pt x="2295" y="6102"/>
                  <a:pt x="2295" y="10800"/>
                </a:cubicBezTo>
                <a:cubicBezTo>
                  <a:pt x="2294" y="12545"/>
                  <a:pt x="2832" y="14248"/>
                  <a:pt x="3833" y="15678"/>
                </a:cubicBezTo>
                <a:lnTo>
                  <a:pt x="1953" y="16994"/>
                </a:lnTo>
                <a:cubicBezTo>
                  <a:pt x="681" y="15179"/>
                  <a:pt x="0" y="13016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4354"/>
                  <a:pt x="19851" y="17681"/>
                  <a:pt x="16923" y="19696"/>
                </a:cubicBezTo>
                <a:lnTo>
                  <a:pt x="18453" y="21920"/>
                </a:lnTo>
                <a:lnTo>
                  <a:pt x="13102" y="20932"/>
                </a:lnTo>
                <a:lnTo>
                  <a:pt x="14091" y="15581"/>
                </a:lnTo>
                <a:lnTo>
                  <a:pt x="15621" y="17805"/>
                </a:lnTo>
                <a:close/>
              </a:path>
            </a:pathLst>
          </a:cu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1529" name="AutoShape 46"/>
          <p:cNvSpPr>
            <a:spLocks noChangeArrowheads="1"/>
          </p:cNvSpPr>
          <p:nvPr/>
        </p:nvSpPr>
        <p:spPr bwMode="auto">
          <a:xfrm rot="10391245" flipH="1">
            <a:off x="4500563" y="5661025"/>
            <a:ext cx="596900" cy="2730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621" y="17805"/>
                </a:moveTo>
                <a:cubicBezTo>
                  <a:pt x="17927" y="16218"/>
                  <a:pt x="19305" y="13599"/>
                  <a:pt x="19305" y="10800"/>
                </a:cubicBezTo>
                <a:cubicBezTo>
                  <a:pt x="19305" y="6102"/>
                  <a:pt x="15497" y="2295"/>
                  <a:pt x="10800" y="2295"/>
                </a:cubicBezTo>
                <a:cubicBezTo>
                  <a:pt x="6102" y="2295"/>
                  <a:pt x="2295" y="6102"/>
                  <a:pt x="2295" y="10800"/>
                </a:cubicBezTo>
                <a:cubicBezTo>
                  <a:pt x="2294" y="12545"/>
                  <a:pt x="2832" y="14248"/>
                  <a:pt x="3833" y="15678"/>
                </a:cubicBezTo>
                <a:lnTo>
                  <a:pt x="1953" y="16994"/>
                </a:lnTo>
                <a:cubicBezTo>
                  <a:pt x="681" y="15179"/>
                  <a:pt x="0" y="13016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4354"/>
                  <a:pt x="19851" y="17681"/>
                  <a:pt x="16923" y="19696"/>
                </a:cubicBezTo>
                <a:lnTo>
                  <a:pt x="18453" y="21920"/>
                </a:lnTo>
                <a:lnTo>
                  <a:pt x="13102" y="20932"/>
                </a:lnTo>
                <a:lnTo>
                  <a:pt x="14091" y="15581"/>
                </a:lnTo>
                <a:lnTo>
                  <a:pt x="15621" y="17805"/>
                </a:lnTo>
                <a:close/>
              </a:path>
            </a:pathLst>
          </a:cu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e-IL"/>
          </a:p>
        </p:txBody>
      </p:sp>
      <p:pic>
        <p:nvPicPr>
          <p:cNvPr id="21530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3009900" cy="1243012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31" name="Line 7"/>
          <p:cNvSpPr>
            <a:spLocks noChangeShapeType="1"/>
          </p:cNvSpPr>
          <p:nvPr/>
        </p:nvSpPr>
        <p:spPr bwMode="auto">
          <a:xfrm>
            <a:off x="2770188" y="1916113"/>
            <a:ext cx="1081087" cy="0"/>
          </a:xfrm>
          <a:prstGeom prst="line">
            <a:avLst/>
          </a:prstGeom>
          <a:noFill/>
          <a:ln w="38100">
            <a:solidFill>
              <a:srgbClr val="45874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he-IL"/>
          </a:p>
        </p:txBody>
      </p:sp>
      <p:sp>
        <p:nvSpPr>
          <p:cNvPr id="21532" name="Text Box 52"/>
          <p:cNvSpPr txBox="1">
            <a:spLocks noChangeArrowheads="1"/>
          </p:cNvSpPr>
          <p:nvPr/>
        </p:nvSpPr>
        <p:spPr bwMode="auto">
          <a:xfrm>
            <a:off x="1166813" y="3354388"/>
            <a:ext cx="6556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>
                <a:solidFill>
                  <a:srgbClr val="FF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IPV</a:t>
            </a:r>
            <a:r>
              <a:rPr lang="en-US" b="0">
                <a:solidFill>
                  <a:schemeClr val="tx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b="0">
                <a:solidFill>
                  <a:schemeClr val="tx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rgbClr val="FF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en-US" b="0">
                <a:solidFill>
                  <a:schemeClr val="tx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sentropic </a:t>
            </a:r>
            <a:r>
              <a:rPr lang="en-US">
                <a:solidFill>
                  <a:srgbClr val="FF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P</a:t>
            </a:r>
            <a:r>
              <a:rPr lang="en-US" b="0">
                <a:solidFill>
                  <a:schemeClr val="tx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otential </a:t>
            </a:r>
            <a:r>
              <a:rPr lang="en-US">
                <a:solidFill>
                  <a:srgbClr val="FF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V</a:t>
            </a:r>
            <a:r>
              <a:rPr lang="en-US" b="0">
                <a:solidFill>
                  <a:schemeClr val="tx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orticity</a:t>
            </a:r>
          </a:p>
        </p:txBody>
      </p:sp>
    </p:spTree>
    <p:extLst>
      <p:ext uri="{BB962C8B-B14F-4D97-AF65-F5344CB8AC3E}">
        <p14:creationId xmlns:p14="http://schemas.microsoft.com/office/powerpoint/2010/main" val="357178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-18415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B0F0"/>
                </a:solidFill>
              </a:rPr>
              <a:t>Zonal mean PV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6"/>
          <a:stretch>
            <a:fillRect/>
          </a:stretch>
        </p:blipFill>
        <p:spPr bwMode="auto">
          <a:xfrm>
            <a:off x="457200" y="1390650"/>
            <a:ext cx="74168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2667000" y="1447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>
              <a:solidFill>
                <a:schemeClr val="tx1"/>
              </a:solidFill>
              <a:latin typeface="Times" pitchFamily="100" charset="0"/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2362200" y="1524000"/>
            <a:ext cx="2940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solidFill>
                  <a:schemeClr val="tx1"/>
                </a:solidFill>
                <a:latin typeface="Times" pitchFamily="100" charset="0"/>
              </a:rPr>
              <a:t>high </a:t>
            </a:r>
            <a:r>
              <a:rPr lang="en-US" sz="2400" i="1">
                <a:solidFill>
                  <a:schemeClr val="tx1"/>
                </a:solidFill>
                <a:latin typeface="Times" pitchFamily="100" charset="0"/>
              </a:rPr>
              <a:t>f</a:t>
            </a:r>
            <a:r>
              <a:rPr lang="en-US" sz="2400">
                <a:solidFill>
                  <a:schemeClr val="tx1"/>
                </a:solidFill>
                <a:latin typeface="Times" pitchFamily="100" charset="0"/>
              </a:rPr>
              <a:t>, high static stab.</a:t>
            </a:r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 flipH="1">
            <a:off x="2057400" y="1905000"/>
            <a:ext cx="838200" cy="914400"/>
          </a:xfrm>
          <a:prstGeom prst="line">
            <a:avLst/>
          </a:prstGeom>
          <a:noFill/>
          <a:ln w="38100">
            <a:solidFill>
              <a:srgbClr val="EC2613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he-IL"/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5638800" y="6172200"/>
            <a:ext cx="2771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solidFill>
                  <a:schemeClr val="tx1"/>
                </a:solidFill>
                <a:latin typeface="Times" pitchFamily="100" charset="0"/>
              </a:rPr>
              <a:t>low </a:t>
            </a:r>
            <a:r>
              <a:rPr lang="en-US" sz="2400" i="1">
                <a:solidFill>
                  <a:schemeClr val="tx1"/>
                </a:solidFill>
                <a:latin typeface="Times" pitchFamily="100" charset="0"/>
              </a:rPr>
              <a:t>f</a:t>
            </a:r>
            <a:r>
              <a:rPr lang="en-US" sz="2400">
                <a:solidFill>
                  <a:schemeClr val="tx1"/>
                </a:solidFill>
                <a:latin typeface="Times" pitchFamily="100" charset="0"/>
              </a:rPr>
              <a:t>, low static stab.</a:t>
            </a:r>
          </a:p>
        </p:txBody>
      </p:sp>
      <p:sp>
        <p:nvSpPr>
          <p:cNvPr id="54280" name="Line 8"/>
          <p:cNvSpPr>
            <a:spLocks noChangeShapeType="1"/>
          </p:cNvSpPr>
          <p:nvPr/>
        </p:nvSpPr>
        <p:spPr bwMode="auto">
          <a:xfrm>
            <a:off x="5715000" y="5181600"/>
            <a:ext cx="457200" cy="1066800"/>
          </a:xfrm>
          <a:prstGeom prst="line">
            <a:avLst/>
          </a:prstGeom>
          <a:noFill/>
          <a:ln w="38100">
            <a:solidFill>
              <a:srgbClr val="EC2613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he-IL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228600"/>
            <a:ext cx="4549775" cy="1084263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466" name="Straight Connector 10"/>
          <p:cNvCxnSpPr>
            <a:cxnSpLocks noChangeShapeType="1"/>
          </p:cNvCxnSpPr>
          <p:nvPr/>
        </p:nvCxnSpPr>
        <p:spPr bwMode="auto">
          <a:xfrm>
            <a:off x="7499350" y="249238"/>
            <a:ext cx="452438" cy="452437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7" name="Straight Connector 12"/>
          <p:cNvCxnSpPr>
            <a:cxnSpLocks noChangeShapeType="1"/>
          </p:cNvCxnSpPr>
          <p:nvPr/>
        </p:nvCxnSpPr>
        <p:spPr bwMode="auto">
          <a:xfrm rot="5400000">
            <a:off x="7499351" y="249237"/>
            <a:ext cx="450850" cy="4540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9412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686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chemeClr val="accent2"/>
                </a:solidFill>
                <a:latin typeface="+mn-lt"/>
              </a:rPr>
              <a:t>Thermal Rossby waves</a:t>
            </a:r>
          </a:p>
        </p:txBody>
      </p:sp>
      <p:pic>
        <p:nvPicPr>
          <p:cNvPr id="21507" name="Picture 6" descr="image2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58888"/>
            <a:ext cx="528478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7"/>
          <p:cNvSpPr txBox="1">
            <a:spLocks noChangeArrowheads="1"/>
          </p:cNvSpPr>
          <p:nvPr/>
        </p:nvSpPr>
        <p:spPr bwMode="auto">
          <a:xfrm>
            <a:off x="3324225" y="1744663"/>
            <a:ext cx="13081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upper </a:t>
            </a:r>
          </a:p>
          <a:p>
            <a:pPr algn="ctr">
              <a:defRPr/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world</a:t>
            </a:r>
          </a:p>
        </p:txBody>
      </p:sp>
      <p:sp>
        <p:nvSpPr>
          <p:cNvPr id="72709" name="Line 8"/>
          <p:cNvSpPr>
            <a:spLocks noChangeShapeType="1"/>
          </p:cNvSpPr>
          <p:nvPr/>
        </p:nvSpPr>
        <p:spPr bwMode="auto">
          <a:xfrm flipV="1">
            <a:off x="708025" y="3402013"/>
            <a:ext cx="574675" cy="492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e-IL"/>
          </a:p>
        </p:txBody>
      </p:sp>
      <p:sp>
        <p:nvSpPr>
          <p:cNvPr id="72710" name="Line 9"/>
          <p:cNvSpPr>
            <a:spLocks noChangeShapeType="1"/>
          </p:cNvSpPr>
          <p:nvPr/>
        </p:nvSpPr>
        <p:spPr bwMode="auto">
          <a:xfrm flipV="1">
            <a:off x="1282700" y="3300413"/>
            <a:ext cx="523875" cy="101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e-IL"/>
          </a:p>
        </p:txBody>
      </p:sp>
      <p:sp>
        <p:nvSpPr>
          <p:cNvPr id="72711" name="Line 10"/>
          <p:cNvSpPr>
            <a:spLocks noChangeShapeType="1"/>
          </p:cNvSpPr>
          <p:nvPr/>
        </p:nvSpPr>
        <p:spPr bwMode="auto">
          <a:xfrm flipV="1">
            <a:off x="1806575" y="2949575"/>
            <a:ext cx="209550" cy="3508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e-IL"/>
          </a:p>
        </p:txBody>
      </p:sp>
      <p:sp>
        <p:nvSpPr>
          <p:cNvPr id="72712" name="Line 11"/>
          <p:cNvSpPr>
            <a:spLocks noChangeShapeType="1"/>
          </p:cNvSpPr>
          <p:nvPr/>
        </p:nvSpPr>
        <p:spPr bwMode="auto">
          <a:xfrm flipV="1">
            <a:off x="2016125" y="1543050"/>
            <a:ext cx="312738" cy="1406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e-IL"/>
          </a:p>
        </p:txBody>
      </p:sp>
      <p:sp>
        <p:nvSpPr>
          <p:cNvPr id="72713" name="Line 12"/>
          <p:cNvSpPr>
            <a:spLocks noChangeShapeType="1"/>
          </p:cNvSpPr>
          <p:nvPr/>
        </p:nvSpPr>
        <p:spPr bwMode="auto">
          <a:xfrm>
            <a:off x="4003675" y="3451225"/>
            <a:ext cx="681038" cy="2016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e-IL"/>
          </a:p>
        </p:txBody>
      </p:sp>
      <p:sp>
        <p:nvSpPr>
          <p:cNvPr id="72714" name="Line 13"/>
          <p:cNvSpPr>
            <a:spLocks noChangeShapeType="1"/>
          </p:cNvSpPr>
          <p:nvPr/>
        </p:nvSpPr>
        <p:spPr bwMode="auto">
          <a:xfrm>
            <a:off x="3794125" y="3300413"/>
            <a:ext cx="209550" cy="1508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e-IL"/>
          </a:p>
        </p:txBody>
      </p:sp>
      <p:sp>
        <p:nvSpPr>
          <p:cNvPr id="72715" name="Line 14"/>
          <p:cNvSpPr>
            <a:spLocks noChangeShapeType="1"/>
          </p:cNvSpPr>
          <p:nvPr/>
        </p:nvSpPr>
        <p:spPr bwMode="auto">
          <a:xfrm>
            <a:off x="3062288" y="1593850"/>
            <a:ext cx="731837" cy="17065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e-IL"/>
          </a:p>
        </p:txBody>
      </p:sp>
      <p:sp>
        <p:nvSpPr>
          <p:cNvPr id="72716" name="Text Box 15"/>
          <p:cNvSpPr txBox="1">
            <a:spLocks noChangeArrowheads="1"/>
          </p:cNvSpPr>
          <p:nvPr/>
        </p:nvSpPr>
        <p:spPr bwMode="auto">
          <a:xfrm>
            <a:off x="811213" y="1744663"/>
            <a:ext cx="13081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upper</a:t>
            </a:r>
          </a:p>
          <a:p>
            <a:pPr algn="ctr">
              <a:defRPr/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world </a:t>
            </a:r>
          </a:p>
        </p:txBody>
      </p:sp>
      <p:sp>
        <p:nvSpPr>
          <p:cNvPr id="72717" name="Text Box 15"/>
          <p:cNvSpPr txBox="1">
            <a:spLocks noChangeArrowheads="1"/>
          </p:cNvSpPr>
          <p:nvPr/>
        </p:nvSpPr>
        <p:spPr bwMode="auto">
          <a:xfrm>
            <a:off x="2071688" y="3863975"/>
            <a:ext cx="13081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</a:rPr>
              <a:t>lower</a:t>
            </a:r>
          </a:p>
          <a:p>
            <a:pPr algn="ctr">
              <a:defRPr/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</a:rPr>
              <a:t>world 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230313" y="2392363"/>
            <a:ext cx="3143250" cy="500062"/>
            <a:chOff x="5543550" y="3160165"/>
            <a:chExt cx="3143250" cy="500063"/>
          </a:xfrm>
        </p:grpSpPr>
        <p:grpSp>
          <p:nvGrpSpPr>
            <p:cNvPr id="21537" name="Group 19"/>
            <p:cNvGrpSpPr>
              <a:grpSpLocks/>
            </p:cNvGrpSpPr>
            <p:nvPr/>
          </p:nvGrpSpPr>
          <p:grpSpPr bwMode="auto">
            <a:xfrm>
              <a:off x="5793993" y="3160165"/>
              <a:ext cx="2580102" cy="500063"/>
              <a:chOff x="5800960" y="3171031"/>
              <a:chExt cx="2580102" cy="500063"/>
            </a:xfrm>
          </p:grpSpPr>
          <p:sp>
            <p:nvSpPr>
              <p:cNvPr id="72739" name="Left-Right Arrow 17"/>
              <p:cNvSpPr>
                <a:spLocks noChangeArrowheads="1"/>
              </p:cNvSpPr>
              <p:nvPr/>
            </p:nvSpPr>
            <p:spPr bwMode="auto">
              <a:xfrm>
                <a:off x="5801342" y="3171031"/>
                <a:ext cx="1071562" cy="500063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b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72740" name="Left-Right Arrow 18"/>
              <p:cNvSpPr>
                <a:spLocks noChangeArrowheads="1"/>
              </p:cNvSpPr>
              <p:nvPr/>
            </p:nvSpPr>
            <p:spPr bwMode="auto">
              <a:xfrm>
                <a:off x="7452342" y="3171031"/>
                <a:ext cx="928687" cy="500063"/>
              </a:xfrm>
              <a:prstGeom prst="leftRightArrow">
                <a:avLst>
                  <a:gd name="adj1" fmla="val 50000"/>
                  <a:gd name="adj2" fmla="val 49997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b"/>
              <a:lstStyle/>
              <a:p>
                <a:pPr>
                  <a:defRPr/>
                </a:pPr>
                <a:endParaRPr lang="he-IL"/>
              </a:p>
            </p:txBody>
          </p:sp>
        </p:grpSp>
        <p:sp>
          <p:nvSpPr>
            <p:cNvPr id="72738" name="Text Box 15"/>
            <p:cNvSpPr txBox="1">
              <a:spLocks noChangeArrowheads="1"/>
            </p:cNvSpPr>
            <p:nvPr/>
          </p:nvSpPr>
          <p:spPr bwMode="auto">
            <a:xfrm>
              <a:off x="5543550" y="3171277"/>
              <a:ext cx="3143250" cy="46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>
                  <a:solidFill>
                    <a:srgbClr val="458745"/>
                  </a:solidFill>
                  <a:latin typeface="Times New Roman" pitchFamily="18" charset="0"/>
                </a:rPr>
                <a:t>middle</a:t>
              </a:r>
              <a:r>
                <a:rPr lang="en-US" sz="2400">
                  <a:solidFill>
                    <a:schemeClr val="tx1"/>
                  </a:solidFill>
                  <a:latin typeface="Times New Roman" pitchFamily="18" charset="0"/>
                </a:rPr>
                <a:t>          </a:t>
              </a:r>
              <a:r>
                <a:rPr lang="en-US" sz="2400">
                  <a:solidFill>
                    <a:srgbClr val="458745"/>
                  </a:solidFill>
                  <a:latin typeface="Times New Roman" pitchFamily="18" charset="0"/>
                </a:rPr>
                <a:t>world </a:t>
              </a:r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4684713" y="1543050"/>
            <a:ext cx="4799012" cy="3767138"/>
            <a:chOff x="4684712" y="1543049"/>
            <a:chExt cx="4799631" cy="3767795"/>
          </a:xfrm>
        </p:grpSpPr>
        <p:pic>
          <p:nvPicPr>
            <p:cNvPr id="2152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712" y="1543049"/>
              <a:ext cx="4799631" cy="3767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25" name="Group 46"/>
            <p:cNvGrpSpPr>
              <a:grpSpLocks/>
            </p:cNvGrpSpPr>
            <p:nvPr/>
          </p:nvGrpSpPr>
          <p:grpSpPr bwMode="auto">
            <a:xfrm>
              <a:off x="5229922" y="2442949"/>
              <a:ext cx="3891776" cy="2522251"/>
              <a:chOff x="5229922" y="2442949"/>
              <a:chExt cx="3891776" cy="2522251"/>
            </a:xfrm>
          </p:grpSpPr>
          <p:sp>
            <p:nvSpPr>
              <p:cNvPr id="72726" name="Flowchart: Magnetic Disk 22"/>
              <p:cNvSpPr>
                <a:spLocks noChangeArrowheads="1"/>
              </p:cNvSpPr>
              <p:nvPr/>
            </p:nvSpPr>
            <p:spPr bwMode="auto">
              <a:xfrm>
                <a:off x="5492853" y="2892659"/>
                <a:ext cx="569987" cy="420761"/>
              </a:xfrm>
              <a:prstGeom prst="flowChartMagneticDisk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b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72727" name="Freeform 36"/>
              <p:cNvSpPr>
                <a:spLocks/>
              </p:cNvSpPr>
              <p:nvPr/>
            </p:nvSpPr>
            <p:spPr bwMode="auto">
              <a:xfrm>
                <a:off x="5253110" y="2443319"/>
                <a:ext cx="3045218" cy="493798"/>
              </a:xfrm>
              <a:custGeom>
                <a:avLst/>
                <a:gdLst>
                  <a:gd name="T0" fmla="*/ 0 w 3043451"/>
                  <a:gd name="T1" fmla="*/ 436910 h 493594"/>
                  <a:gd name="T2" fmla="*/ 1065144 w 3043451"/>
                  <a:gd name="T3" fmla="*/ 464216 h 493594"/>
                  <a:gd name="T4" fmla="*/ 1761584 w 3043451"/>
                  <a:gd name="T5" fmla="*/ 259415 h 493594"/>
                  <a:gd name="T6" fmla="*/ 2498991 w 3043451"/>
                  <a:gd name="T7" fmla="*/ 122881 h 493594"/>
                  <a:gd name="T8" fmla="*/ 3045218 w 3043451"/>
                  <a:gd name="T9" fmla="*/ 0 h 493594"/>
                  <a:gd name="T10" fmla="*/ 3045218 w 3043451"/>
                  <a:gd name="T11" fmla="*/ 0 h 493594"/>
                  <a:gd name="T12" fmla="*/ 2690170 w 3043451"/>
                  <a:gd name="T13" fmla="*/ 81921 h 493594"/>
                  <a:gd name="T14" fmla="*/ 2690170 w 3043451"/>
                  <a:gd name="T15" fmla="*/ 81921 h 49359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43451" h="493594">
                    <a:moveTo>
                      <a:pt x="0" y="436729"/>
                    </a:moveTo>
                    <a:cubicBezTo>
                      <a:pt x="385549" y="465161"/>
                      <a:pt x="771098" y="493594"/>
                      <a:pt x="1064525" y="464024"/>
                    </a:cubicBezTo>
                    <a:cubicBezTo>
                      <a:pt x="1357952" y="434454"/>
                      <a:pt x="1521725" y="316174"/>
                      <a:pt x="1760561" y="259308"/>
                    </a:cubicBezTo>
                    <a:cubicBezTo>
                      <a:pt x="1999397" y="202442"/>
                      <a:pt x="2283725" y="166048"/>
                      <a:pt x="2497540" y="122830"/>
                    </a:cubicBezTo>
                    <a:cubicBezTo>
                      <a:pt x="2711355" y="79612"/>
                      <a:pt x="3043451" y="0"/>
                      <a:pt x="3043451" y="0"/>
                    </a:cubicBezTo>
                    <a:lnTo>
                      <a:pt x="2688609" y="81887"/>
                    </a:lnTo>
                  </a:path>
                </a:pathLst>
              </a:cu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b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72728" name="Freeform 38"/>
              <p:cNvSpPr>
                <a:spLocks/>
              </p:cNvSpPr>
              <p:nvPr/>
            </p:nvSpPr>
            <p:spPr bwMode="auto">
              <a:xfrm>
                <a:off x="5229294" y="3256261"/>
                <a:ext cx="3034104" cy="658927"/>
              </a:xfrm>
              <a:custGeom>
                <a:avLst/>
                <a:gdLst>
                  <a:gd name="T0" fmla="*/ 0 w 3033132"/>
                  <a:gd name="T1" fmla="*/ 0 h 659781"/>
                  <a:gd name="T2" fmla="*/ 1115479 w 3033132"/>
                  <a:gd name="T3" fmla="*/ 200462 h 659781"/>
                  <a:gd name="T4" fmla="*/ 2074791 w 3033132"/>
                  <a:gd name="T5" fmla="*/ 556839 h 659781"/>
                  <a:gd name="T6" fmla="*/ 2532137 w 3033132"/>
                  <a:gd name="T7" fmla="*/ 645934 h 659781"/>
                  <a:gd name="T8" fmla="*/ 3034104 w 3033132"/>
                  <a:gd name="T9" fmla="*/ 634797 h 659781"/>
                  <a:gd name="T10" fmla="*/ 3034104 w 3033132"/>
                  <a:gd name="T11" fmla="*/ 634797 h 659781"/>
                  <a:gd name="T12" fmla="*/ 3034104 w 3033132"/>
                  <a:gd name="T13" fmla="*/ 601387 h 6597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33132" h="659781">
                    <a:moveTo>
                      <a:pt x="0" y="0"/>
                    </a:moveTo>
                    <a:cubicBezTo>
                      <a:pt x="384717" y="53897"/>
                      <a:pt x="769434" y="107795"/>
                      <a:pt x="1115122" y="200722"/>
                    </a:cubicBezTo>
                    <a:cubicBezTo>
                      <a:pt x="1460810" y="293649"/>
                      <a:pt x="1838093" y="483220"/>
                      <a:pt x="2074127" y="557561"/>
                    </a:cubicBezTo>
                    <a:cubicBezTo>
                      <a:pt x="2310161" y="631902"/>
                      <a:pt x="2371493" y="633761"/>
                      <a:pt x="2531327" y="646771"/>
                    </a:cubicBezTo>
                    <a:cubicBezTo>
                      <a:pt x="2691161" y="659781"/>
                      <a:pt x="3033132" y="635620"/>
                      <a:pt x="3033132" y="635620"/>
                    </a:cubicBezTo>
                    <a:lnTo>
                      <a:pt x="3033132" y="602166"/>
                    </a:lnTo>
                  </a:path>
                </a:pathLst>
              </a:cu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b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72729" name="Flowchart: Magnetic Disk 26"/>
              <p:cNvSpPr>
                <a:spLocks noChangeArrowheads="1"/>
              </p:cNvSpPr>
              <p:nvPr/>
            </p:nvSpPr>
            <p:spPr bwMode="auto">
              <a:xfrm>
                <a:off x="7995076" y="2522708"/>
                <a:ext cx="268323" cy="1341671"/>
              </a:xfrm>
              <a:prstGeom prst="flowChartMagneticDisk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b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72730" name="Curved Right Arrow 39"/>
              <p:cNvSpPr>
                <a:spLocks noChangeArrowheads="1"/>
              </p:cNvSpPr>
              <p:nvPr/>
            </p:nvSpPr>
            <p:spPr bwMode="auto">
              <a:xfrm>
                <a:off x="7763271" y="3114948"/>
                <a:ext cx="500128" cy="369953"/>
              </a:xfrm>
              <a:prstGeom prst="curvedRightArrow">
                <a:avLst>
                  <a:gd name="adj1" fmla="val 0"/>
                  <a:gd name="adj2" fmla="val 50000"/>
                  <a:gd name="adj3" fmla="val 24997"/>
                </a:avLst>
              </a:prstGeom>
              <a:solidFill>
                <a:schemeClr val="accent1"/>
              </a:solidFill>
              <a:ln w="381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b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72731" name="Right Arrow 40"/>
              <p:cNvSpPr>
                <a:spLocks noChangeArrowheads="1"/>
              </p:cNvSpPr>
              <p:nvPr/>
            </p:nvSpPr>
            <p:spPr bwMode="auto">
              <a:xfrm>
                <a:off x="6491520" y="2891072"/>
                <a:ext cx="1152674" cy="484271"/>
              </a:xfrm>
              <a:prstGeom prst="rightArrow">
                <a:avLst>
                  <a:gd name="adj1" fmla="val 50000"/>
                  <a:gd name="adj2" fmla="val 49996"/>
                </a:avLst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b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72732" name="Flowchart: Magnetic Disk 41"/>
              <p:cNvSpPr>
                <a:spLocks noChangeArrowheads="1"/>
              </p:cNvSpPr>
              <p:nvPr/>
            </p:nvSpPr>
            <p:spPr bwMode="auto">
              <a:xfrm>
                <a:off x="8534895" y="4543948"/>
                <a:ext cx="569987" cy="420761"/>
              </a:xfrm>
              <a:prstGeom prst="flowChartMagneticDisk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b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72733" name="Freeform 42"/>
              <p:cNvSpPr>
                <a:spLocks/>
              </p:cNvSpPr>
              <p:nvPr/>
            </p:nvSpPr>
            <p:spPr bwMode="auto">
              <a:xfrm>
                <a:off x="6183505" y="3821509"/>
                <a:ext cx="2938841" cy="747842"/>
              </a:xfrm>
              <a:custGeom>
                <a:avLst/>
                <a:gdLst>
                  <a:gd name="T0" fmla="*/ 2938841 w 2938347"/>
                  <a:gd name="T1" fmla="*/ 716294 h 748990"/>
                  <a:gd name="T2" fmla="*/ 2303114 w 2938347"/>
                  <a:gd name="T3" fmla="*/ 727429 h 748990"/>
                  <a:gd name="T4" fmla="*/ 1756613 w 2938347"/>
                  <a:gd name="T5" fmla="*/ 593819 h 748990"/>
                  <a:gd name="T6" fmla="*/ 1321643 w 2938347"/>
                  <a:gd name="T7" fmla="*/ 415673 h 748990"/>
                  <a:gd name="T8" fmla="*/ 920131 w 2938347"/>
                  <a:gd name="T9" fmla="*/ 259795 h 748990"/>
                  <a:gd name="T10" fmla="*/ 429394 w 2938347"/>
                  <a:gd name="T11" fmla="*/ 92784 h 748990"/>
                  <a:gd name="T12" fmla="*/ 61342 w 2938347"/>
                  <a:gd name="T13" fmla="*/ 14845 h 748990"/>
                  <a:gd name="T14" fmla="*/ 61342 w 2938347"/>
                  <a:gd name="T15" fmla="*/ 3710 h 74899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938347" h="748990">
                    <a:moveTo>
                      <a:pt x="2938347" y="717394"/>
                    </a:moveTo>
                    <a:cubicBezTo>
                      <a:pt x="2719039" y="733192"/>
                      <a:pt x="2499732" y="748990"/>
                      <a:pt x="2302727" y="728546"/>
                    </a:cubicBezTo>
                    <a:cubicBezTo>
                      <a:pt x="2105722" y="708102"/>
                      <a:pt x="1919868" y="646770"/>
                      <a:pt x="1756317" y="594731"/>
                    </a:cubicBezTo>
                    <a:cubicBezTo>
                      <a:pt x="1592766" y="542692"/>
                      <a:pt x="1460810" y="472067"/>
                      <a:pt x="1321420" y="416311"/>
                    </a:cubicBezTo>
                    <a:cubicBezTo>
                      <a:pt x="1182030" y="360555"/>
                      <a:pt x="1068659" y="314092"/>
                      <a:pt x="919976" y="260194"/>
                    </a:cubicBezTo>
                    <a:cubicBezTo>
                      <a:pt x="771293" y="206297"/>
                      <a:pt x="572429" y="133814"/>
                      <a:pt x="429322" y="92926"/>
                    </a:cubicBezTo>
                    <a:cubicBezTo>
                      <a:pt x="286215" y="52038"/>
                      <a:pt x="122664" y="29736"/>
                      <a:pt x="61332" y="14868"/>
                    </a:cubicBezTo>
                    <a:cubicBezTo>
                      <a:pt x="0" y="0"/>
                      <a:pt x="30666" y="1858"/>
                      <a:pt x="61332" y="3716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b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72734" name="Flowchart: Magnetic Disk 43"/>
              <p:cNvSpPr>
                <a:spLocks noChangeArrowheads="1"/>
              </p:cNvSpPr>
              <p:nvPr/>
            </p:nvSpPr>
            <p:spPr bwMode="auto">
              <a:xfrm>
                <a:off x="6183505" y="3864379"/>
                <a:ext cx="231805" cy="1100330"/>
              </a:xfrm>
              <a:prstGeom prst="flowChartMagneticDisk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b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72735" name="Curved Right Arrow 44"/>
              <p:cNvSpPr>
                <a:spLocks noChangeArrowheads="1"/>
              </p:cNvSpPr>
              <p:nvPr/>
            </p:nvSpPr>
            <p:spPr bwMode="auto">
              <a:xfrm>
                <a:off x="6031085" y="4312132"/>
                <a:ext cx="500127" cy="369953"/>
              </a:xfrm>
              <a:prstGeom prst="curvedRightArrow">
                <a:avLst>
                  <a:gd name="adj1" fmla="val 0"/>
                  <a:gd name="adj2" fmla="val 50000"/>
                  <a:gd name="adj3" fmla="val 24997"/>
                </a:avLst>
              </a:prstGeom>
              <a:solidFill>
                <a:schemeClr val="accent1"/>
              </a:solidFill>
              <a:ln w="381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b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72736" name="Right Arrow 45"/>
              <p:cNvSpPr>
                <a:spLocks noChangeArrowheads="1"/>
              </p:cNvSpPr>
              <p:nvPr/>
            </p:nvSpPr>
            <p:spPr bwMode="auto">
              <a:xfrm rot="10800000">
                <a:off x="7044041" y="4439154"/>
                <a:ext cx="1152674" cy="484272"/>
              </a:xfrm>
              <a:prstGeom prst="rightArrow">
                <a:avLst>
                  <a:gd name="adj1" fmla="val 50000"/>
                  <a:gd name="adj2" fmla="val 49996"/>
                </a:avLst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b"/>
              <a:lstStyle/>
              <a:p>
                <a:pPr>
                  <a:defRPr/>
                </a:pPr>
                <a:endParaRPr lang="he-IL"/>
              </a:p>
            </p:txBody>
          </p:sp>
        </p:grpSp>
      </p:grp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5229225" y="2365375"/>
            <a:ext cx="3849688" cy="584200"/>
            <a:chOff x="5215983" y="5579680"/>
            <a:chExt cx="3849402" cy="584775"/>
          </a:xfrm>
        </p:grpSpPr>
        <p:cxnSp>
          <p:nvCxnSpPr>
            <p:cNvPr id="21522" name="Straight Connector 49"/>
            <p:cNvCxnSpPr>
              <a:cxnSpLocks noChangeShapeType="1"/>
            </p:cNvCxnSpPr>
            <p:nvPr/>
          </p:nvCxnSpPr>
          <p:spPr bwMode="auto">
            <a:xfrm>
              <a:off x="5215983" y="6093729"/>
              <a:ext cx="3849402" cy="0"/>
            </a:xfrm>
            <a:prstGeom prst="line">
              <a:avLst/>
            </a:prstGeom>
            <a:noFill/>
            <a:ln w="381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723" name="TextBox 51"/>
            <p:cNvSpPr txBox="1">
              <a:spLocks noChangeArrowheads="1"/>
            </p:cNvSpPr>
            <p:nvPr/>
          </p:nvSpPr>
          <p:spPr bwMode="auto">
            <a:xfrm>
              <a:off x="6441442" y="5579680"/>
              <a:ext cx="116513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>
                  <a:latin typeface="Arial" pitchFamily="34" charset="0"/>
                </a:rPr>
                <a:t>Eady</a:t>
              </a:r>
              <a:endParaRPr lang="he-IL" sz="3200">
                <a:latin typeface="Arial" pitchFamily="34" charset="0"/>
              </a:endParaRPr>
            </a:p>
          </p:txBody>
        </p:sp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5762625"/>
            <a:ext cx="4549775" cy="1084263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94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6875" y="274638"/>
            <a:ext cx="5810250" cy="5851525"/>
          </a:xfrm>
        </p:spPr>
      </p:pic>
      <p:pic>
        <p:nvPicPr>
          <p:cNvPr id="8714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611188"/>
            <a:ext cx="5484812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4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611188"/>
            <a:ext cx="5484812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1429" name="Line 5"/>
          <p:cNvSpPr>
            <a:spLocks noChangeShapeType="1"/>
          </p:cNvSpPr>
          <p:nvPr/>
        </p:nvSpPr>
        <p:spPr bwMode="auto">
          <a:xfrm flipV="1">
            <a:off x="1676400" y="2514600"/>
            <a:ext cx="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he-IL"/>
          </a:p>
        </p:txBody>
      </p:sp>
      <p:sp>
        <p:nvSpPr>
          <p:cNvPr id="871430" name="Rectangle 6"/>
          <p:cNvSpPr>
            <a:spLocks noChangeArrowheads="1"/>
          </p:cNvSpPr>
          <p:nvPr/>
        </p:nvSpPr>
        <p:spPr bwMode="auto">
          <a:xfrm>
            <a:off x="4259263" y="28956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EC2613"/>
                </a:solidFill>
                <a:effectLst/>
                <a:latin typeface="Arial" panose="020B0604020202020204" pitchFamily="34" charset="0"/>
              </a:rPr>
              <a:t>+</a:t>
            </a:r>
            <a:endParaRPr lang="en-US" sz="2400">
              <a:solidFill>
                <a:srgbClr val="EC261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0" y="-1428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Generation of  Rossby waves</a:t>
            </a:r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3889375"/>
            <a:ext cx="3222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4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3367088"/>
            <a:ext cx="3778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66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70728" presetClass="entr" presetSubtype="70121238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entr" presetSubtype="70121252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1430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6875" y="274638"/>
            <a:ext cx="5810250" cy="5851525"/>
          </a:xfrm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611188"/>
            <a:ext cx="5484812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71488"/>
            <a:ext cx="5484813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1" name="Group 5"/>
          <p:cNvGrpSpPr>
            <a:grpSpLocks/>
          </p:cNvGrpSpPr>
          <p:nvPr/>
        </p:nvGrpSpPr>
        <p:grpSpPr bwMode="auto">
          <a:xfrm>
            <a:off x="1460500" y="2436813"/>
            <a:ext cx="3536950" cy="1901825"/>
            <a:chOff x="935" y="1584"/>
            <a:chExt cx="2228" cy="1198"/>
          </a:xfrm>
        </p:grpSpPr>
        <p:sp>
          <p:nvSpPr>
            <p:cNvPr id="872454" name="Line 6"/>
            <p:cNvSpPr>
              <a:spLocks noChangeShapeType="1"/>
            </p:cNvSpPr>
            <p:nvPr/>
          </p:nvSpPr>
          <p:spPr bwMode="auto">
            <a:xfrm flipV="1">
              <a:off x="1056" y="1584"/>
              <a:ext cx="0" cy="7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19484" name="Rectangle 7"/>
            <p:cNvSpPr>
              <a:spLocks noChangeArrowheads="1"/>
            </p:cNvSpPr>
            <p:nvPr/>
          </p:nvSpPr>
          <p:spPr bwMode="auto">
            <a:xfrm>
              <a:off x="2683" y="1824"/>
              <a:ext cx="480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1600">
                  <a:solidFill>
                    <a:srgbClr val="EC2613"/>
                  </a:solidFill>
                  <a:effectLst/>
                  <a:latin typeface="Arial" panose="020B0604020202020204" pitchFamily="34" charset="0"/>
                </a:rPr>
                <a:t>+</a:t>
              </a:r>
              <a:endParaRPr lang="en-US" sz="2400">
                <a:solidFill>
                  <a:srgbClr val="EC2613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9485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" y="2450"/>
              <a:ext cx="203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6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" y="2121"/>
              <a:ext cx="238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62" name="Rectangle 10"/>
          <p:cNvSpPr>
            <a:spLocks noChangeArrowheads="1"/>
          </p:cNvSpPr>
          <p:nvPr/>
        </p:nvSpPr>
        <p:spPr bwMode="auto">
          <a:xfrm>
            <a:off x="0" y="-1428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Generation of Rossby waves</a:t>
            </a:r>
          </a:p>
        </p:txBody>
      </p:sp>
      <p:sp>
        <p:nvSpPr>
          <p:cNvPr id="19463" name="Text Box 11"/>
          <p:cNvSpPr txBox="1">
            <a:spLocks noChangeArrowheads="1"/>
          </p:cNvSpPr>
          <p:nvPr/>
        </p:nvSpPr>
        <p:spPr bwMode="auto">
          <a:xfrm>
            <a:off x="3381375" y="2738438"/>
            <a:ext cx="1212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+q’</a:t>
            </a:r>
          </a:p>
        </p:txBody>
      </p:sp>
      <p:sp>
        <p:nvSpPr>
          <p:cNvPr id="872460" name="Text Box 12"/>
          <p:cNvSpPr txBox="1">
            <a:spLocks noChangeArrowheads="1"/>
          </p:cNvSpPr>
          <p:nvPr/>
        </p:nvSpPr>
        <p:spPr bwMode="auto">
          <a:xfrm>
            <a:off x="4997450" y="2732088"/>
            <a:ext cx="679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-q’</a:t>
            </a:r>
          </a:p>
        </p:txBody>
      </p:sp>
      <p:grpSp>
        <p:nvGrpSpPr>
          <p:cNvPr id="3" name="Group 13"/>
          <p:cNvGrpSpPr>
            <a:grpSpLocks noChangeAspect="1"/>
          </p:cNvGrpSpPr>
          <p:nvPr/>
        </p:nvGrpSpPr>
        <p:grpSpPr bwMode="auto">
          <a:xfrm>
            <a:off x="1187450" y="4619625"/>
            <a:ext cx="7559675" cy="2478088"/>
            <a:chOff x="-23" y="1117"/>
            <a:chExt cx="5670" cy="1859"/>
          </a:xfrm>
        </p:grpSpPr>
        <p:pic>
          <p:nvPicPr>
            <p:cNvPr id="19477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" y="1117"/>
              <a:ext cx="5196" cy="1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2463" name="Rectangle 15"/>
            <p:cNvSpPr>
              <a:spLocks noChangeAspect="1" noChangeArrowheads="1"/>
            </p:cNvSpPr>
            <p:nvPr/>
          </p:nvSpPr>
          <p:spPr bwMode="auto">
            <a:xfrm>
              <a:off x="4422" y="1117"/>
              <a:ext cx="907" cy="45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872464" name="Rectangle 16"/>
            <p:cNvSpPr>
              <a:spLocks noChangeAspect="1" noChangeArrowheads="1"/>
            </p:cNvSpPr>
            <p:nvPr/>
          </p:nvSpPr>
          <p:spPr bwMode="auto">
            <a:xfrm>
              <a:off x="2381" y="2523"/>
              <a:ext cx="907" cy="45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872465" name="Rectangle 17"/>
            <p:cNvSpPr>
              <a:spLocks noChangeAspect="1" noChangeArrowheads="1"/>
            </p:cNvSpPr>
            <p:nvPr/>
          </p:nvSpPr>
          <p:spPr bwMode="auto">
            <a:xfrm>
              <a:off x="2471" y="1253"/>
              <a:ext cx="906" cy="45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872466" name="Rectangle 18"/>
            <p:cNvSpPr>
              <a:spLocks noChangeAspect="1" noChangeArrowheads="1"/>
            </p:cNvSpPr>
            <p:nvPr/>
          </p:nvSpPr>
          <p:spPr bwMode="auto">
            <a:xfrm>
              <a:off x="-23" y="1480"/>
              <a:ext cx="907" cy="45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872467" name="Rectangle 19"/>
            <p:cNvSpPr>
              <a:spLocks noChangeAspect="1" noChangeArrowheads="1"/>
            </p:cNvSpPr>
            <p:nvPr/>
          </p:nvSpPr>
          <p:spPr bwMode="auto">
            <a:xfrm>
              <a:off x="4740" y="1798"/>
              <a:ext cx="907" cy="45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e-IL"/>
            </a:p>
          </p:txBody>
        </p:sp>
      </p:grpSp>
      <p:grpSp>
        <p:nvGrpSpPr>
          <p:cNvPr id="4" name="Group 20"/>
          <p:cNvGrpSpPr>
            <a:grpSpLocks noChangeAspect="1"/>
          </p:cNvGrpSpPr>
          <p:nvPr/>
        </p:nvGrpSpPr>
        <p:grpSpPr bwMode="auto">
          <a:xfrm>
            <a:off x="161925" y="4657725"/>
            <a:ext cx="7559675" cy="2478088"/>
            <a:chOff x="-23" y="1117"/>
            <a:chExt cx="5670" cy="1859"/>
          </a:xfrm>
        </p:grpSpPr>
        <p:pic>
          <p:nvPicPr>
            <p:cNvPr id="19471" name="Picture 2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" y="1117"/>
              <a:ext cx="5196" cy="1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2470" name="Rectangle 22"/>
            <p:cNvSpPr>
              <a:spLocks noChangeAspect="1" noChangeArrowheads="1"/>
            </p:cNvSpPr>
            <p:nvPr/>
          </p:nvSpPr>
          <p:spPr bwMode="auto">
            <a:xfrm>
              <a:off x="4422" y="1117"/>
              <a:ext cx="907" cy="45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872471" name="Rectangle 23"/>
            <p:cNvSpPr>
              <a:spLocks noChangeAspect="1" noChangeArrowheads="1"/>
            </p:cNvSpPr>
            <p:nvPr/>
          </p:nvSpPr>
          <p:spPr bwMode="auto">
            <a:xfrm>
              <a:off x="2381" y="2523"/>
              <a:ext cx="907" cy="45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872472" name="Rectangle 24"/>
            <p:cNvSpPr>
              <a:spLocks noChangeAspect="1" noChangeArrowheads="1"/>
            </p:cNvSpPr>
            <p:nvPr/>
          </p:nvSpPr>
          <p:spPr bwMode="auto">
            <a:xfrm>
              <a:off x="2471" y="1253"/>
              <a:ext cx="906" cy="45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872473" name="Rectangle 25"/>
            <p:cNvSpPr>
              <a:spLocks noChangeAspect="1" noChangeArrowheads="1"/>
            </p:cNvSpPr>
            <p:nvPr/>
          </p:nvSpPr>
          <p:spPr bwMode="auto">
            <a:xfrm>
              <a:off x="-23" y="1480"/>
              <a:ext cx="907" cy="45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872474" name="Rectangle 26"/>
            <p:cNvSpPr>
              <a:spLocks noChangeAspect="1" noChangeArrowheads="1"/>
            </p:cNvSpPr>
            <p:nvPr/>
          </p:nvSpPr>
          <p:spPr bwMode="auto">
            <a:xfrm>
              <a:off x="4740" y="1798"/>
              <a:ext cx="907" cy="45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e-IL"/>
            </a:p>
          </p:txBody>
        </p:sp>
      </p:grpSp>
      <p:sp>
        <p:nvSpPr>
          <p:cNvPr id="872476" name="Line 28"/>
          <p:cNvSpPr>
            <a:spLocks noChangeShapeType="1"/>
          </p:cNvSpPr>
          <p:nvPr/>
        </p:nvSpPr>
        <p:spPr bwMode="auto">
          <a:xfrm flipV="1">
            <a:off x="385763" y="5308600"/>
            <a:ext cx="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he-IL"/>
          </a:p>
        </p:txBody>
      </p:sp>
      <p:sp>
        <p:nvSpPr>
          <p:cNvPr id="19468" name="Rectangle 29"/>
          <p:cNvSpPr>
            <a:spLocks noChangeArrowheads="1"/>
          </p:cNvSpPr>
          <p:nvPr/>
        </p:nvSpPr>
        <p:spPr bwMode="auto">
          <a:xfrm>
            <a:off x="9753600" y="4973638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2400">
              <a:solidFill>
                <a:srgbClr val="EC261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72478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692775"/>
            <a:ext cx="3222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4619625"/>
            <a:ext cx="717867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90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246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The symmetric f-plane </a:t>
            </a:r>
            <a:br>
              <a:rPr lang="en-US" smtClean="0">
                <a:solidFill>
                  <a:schemeClr val="accent2"/>
                </a:solidFill>
              </a:rPr>
            </a:br>
            <a:r>
              <a:rPr lang="en-US" smtClean="0">
                <a:solidFill>
                  <a:schemeClr val="accent2"/>
                </a:solidFill>
              </a:rPr>
              <a:t>Eady model (1949)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2017713"/>
            <a:ext cx="5616575" cy="4746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smtClean="0"/>
              <a:t>Bretherton (1966) perspective:</a:t>
            </a:r>
          </a:p>
        </p:txBody>
      </p:sp>
      <p:pic>
        <p:nvPicPr>
          <p:cNvPr id="25604" name="Picture 4" descr="Ea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3357563"/>
            <a:ext cx="8158162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Eady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844675"/>
            <a:ext cx="2535237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7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274638"/>
            <a:ext cx="86868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accent2"/>
                </a:solidFill>
              </a:rPr>
              <a:t>Eady edge wave propagation</a:t>
            </a:r>
            <a:br>
              <a:rPr lang="en-US" sz="4000" smtClean="0">
                <a:solidFill>
                  <a:schemeClr val="accent2"/>
                </a:solidFill>
              </a:rPr>
            </a:br>
            <a:endParaRPr lang="en-US" sz="4000" smtClean="0">
              <a:solidFill>
                <a:schemeClr val="accent2"/>
              </a:solidFill>
            </a:endParaRPr>
          </a:p>
        </p:txBody>
      </p:sp>
      <p:pic>
        <p:nvPicPr>
          <p:cNvPr id="22531" name="Picture 3" descr="Ead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565400"/>
            <a:ext cx="847725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-842963" y="4273550"/>
            <a:ext cx="11636376" cy="34178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0313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2786063"/>
            <a:ext cx="493077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smtClean="0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2714625"/>
            <a:ext cx="5072063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214313"/>
            <a:ext cx="7215188" cy="2925762"/>
          </a:xfrm>
          <a:noFill/>
        </p:spPr>
      </p:pic>
    </p:spTree>
    <p:extLst>
      <p:ext uri="{BB962C8B-B14F-4D97-AF65-F5344CB8AC3E}">
        <p14:creationId xmlns:p14="http://schemas.microsoft.com/office/powerpoint/2010/main" val="414555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smtClean="0"/>
          </a:p>
        </p:txBody>
      </p:sp>
      <p:sp>
        <p:nvSpPr>
          <p:cNvPr id="23555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smtClean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3" y="-428625"/>
            <a:ext cx="2428876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89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The symmetric f-plane </a:t>
            </a:r>
            <a:br>
              <a:rPr lang="en-US" smtClean="0">
                <a:solidFill>
                  <a:schemeClr val="accent2"/>
                </a:solidFill>
              </a:rPr>
            </a:br>
            <a:r>
              <a:rPr lang="en-US" smtClean="0">
                <a:solidFill>
                  <a:schemeClr val="accent2"/>
                </a:solidFill>
              </a:rPr>
              <a:t>Eady model (1949)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2017713"/>
            <a:ext cx="5616575" cy="4746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smtClean="0"/>
              <a:t>Bretherton (1966) perspective:</a:t>
            </a:r>
          </a:p>
        </p:txBody>
      </p:sp>
      <p:pic>
        <p:nvPicPr>
          <p:cNvPr id="25604" name="Picture 4" descr="Ea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3357563"/>
            <a:ext cx="8158162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Eady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844675"/>
            <a:ext cx="2535237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24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179388" y="2716213"/>
            <a:ext cx="1247775" cy="1936750"/>
            <a:chOff x="432" y="1584"/>
            <a:chExt cx="1086" cy="1782"/>
          </a:xfrm>
        </p:grpSpPr>
        <p:pic>
          <p:nvPicPr>
            <p:cNvPr id="6157" name="Picture 4" descr="sun-lf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584"/>
              <a:ext cx="1062" cy="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5" descr="sun-lf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92" y="2340"/>
              <a:ext cx="1062" cy="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5958" name="Text Box 6"/>
          <p:cNvSpPr txBox="1">
            <a:spLocks noChangeAspect="1" noChangeArrowheads="1"/>
          </p:cNvSpPr>
          <p:nvPr/>
        </p:nvSpPr>
        <p:spPr bwMode="auto">
          <a:xfrm>
            <a:off x="4067175" y="2060575"/>
            <a:ext cx="706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0000FF"/>
                </a:solidFill>
                <a:latin typeface="Arial" pitchFamily="34" charset="0"/>
              </a:rPr>
              <a:t>cold</a:t>
            </a:r>
          </a:p>
        </p:txBody>
      </p:sp>
      <p:sp>
        <p:nvSpPr>
          <p:cNvPr id="125959" name="Text Box 7"/>
          <p:cNvSpPr txBox="1">
            <a:spLocks noChangeAspect="1" noChangeArrowheads="1"/>
          </p:cNvSpPr>
          <p:nvPr/>
        </p:nvSpPr>
        <p:spPr bwMode="auto">
          <a:xfrm>
            <a:off x="2357438" y="3573463"/>
            <a:ext cx="846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FF3300"/>
                </a:solidFill>
                <a:latin typeface="Arial" pitchFamily="34" charset="0"/>
              </a:rPr>
              <a:t>warm</a:t>
            </a:r>
          </a:p>
        </p:txBody>
      </p:sp>
      <p:pic>
        <p:nvPicPr>
          <p:cNvPr id="6149" name="Picture 9" descr="earth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65400"/>
            <a:ext cx="25908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70" name="Picture 18" descr="radiatio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789488"/>
            <a:ext cx="3455988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71" name="Rectangle 19"/>
          <p:cNvSpPr>
            <a:spLocks noChangeArrowheads="1"/>
          </p:cNvSpPr>
          <p:nvPr/>
        </p:nvSpPr>
        <p:spPr bwMode="auto">
          <a:xfrm>
            <a:off x="2698750" y="1628775"/>
            <a:ext cx="43211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Differential heating </a:t>
            </a:r>
          </a:p>
        </p:txBody>
      </p:sp>
      <p:sp>
        <p:nvSpPr>
          <p:cNvPr id="125972" name="Text Box 20"/>
          <p:cNvSpPr txBox="1">
            <a:spLocks noChangeArrowheads="1"/>
          </p:cNvSpPr>
          <p:nvPr/>
        </p:nvSpPr>
        <p:spPr bwMode="auto">
          <a:xfrm>
            <a:off x="5995988" y="3944938"/>
            <a:ext cx="318135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en-US" sz="2000" dirty="0"/>
              <a:t>Observations indicate: </a:t>
            </a:r>
          </a:p>
          <a:p>
            <a:pPr>
              <a:defRPr/>
            </a:pPr>
            <a:r>
              <a:rPr lang="en-US" sz="2000" dirty="0"/>
              <a:t>a </a:t>
            </a:r>
            <a:r>
              <a:rPr lang="en-US" sz="2000" dirty="0" err="1"/>
              <a:t>poleward</a:t>
            </a:r>
            <a:r>
              <a:rPr lang="en-US" sz="2000" dirty="0"/>
              <a:t> heat transfer</a:t>
            </a:r>
          </a:p>
        </p:txBody>
      </p:sp>
      <p:sp>
        <p:nvSpPr>
          <p:cNvPr id="125973" name="Text Box 21"/>
          <p:cNvSpPr txBox="1">
            <a:spLocks noChangeArrowheads="1"/>
          </p:cNvSpPr>
          <p:nvPr/>
        </p:nvSpPr>
        <p:spPr bwMode="auto">
          <a:xfrm>
            <a:off x="179388" y="5508625"/>
            <a:ext cx="3535362" cy="830263"/>
          </a:xfrm>
          <a:prstGeom prst="rect">
            <a:avLst/>
          </a:prstGeom>
          <a:noFill/>
          <a:ln w="28575" algn="ctr">
            <a:solidFill>
              <a:srgbClr val="CC66FF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en-US" sz="2400" dirty="0"/>
              <a:t>So how does heat get </a:t>
            </a:r>
          </a:p>
          <a:p>
            <a:pPr>
              <a:defRPr/>
            </a:pPr>
            <a:r>
              <a:rPr lang="en-US" sz="2400" dirty="0"/>
              <a:t>transferred  </a:t>
            </a:r>
            <a:r>
              <a:rPr lang="en-US" sz="2400" dirty="0" err="1"/>
              <a:t>poleward</a:t>
            </a:r>
            <a:r>
              <a:rPr lang="en-US" sz="2400" dirty="0"/>
              <a:t>?</a:t>
            </a:r>
          </a:p>
        </p:txBody>
      </p:sp>
      <p:sp>
        <p:nvSpPr>
          <p:cNvPr id="125976" name="Rectangle 24"/>
          <p:cNvSpPr>
            <a:spLocks noChangeArrowheads="1"/>
          </p:cNvSpPr>
          <p:nvPr/>
        </p:nvSpPr>
        <p:spPr bwMode="auto">
          <a:xfrm>
            <a:off x="0" y="115888"/>
            <a:ext cx="91440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GB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The basic problem of </a:t>
            </a:r>
            <a:endParaRPr lang="en-GB" dirty="0" smtClean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>
              <a:defRPr/>
            </a:pPr>
            <a:r>
              <a:rPr lang="en-GB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atmospheric circulation</a:t>
            </a:r>
            <a:endParaRPr lang="en-GB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25978" name="AutoShape 26"/>
          <p:cNvSpPr>
            <a:spLocks noChangeArrowheads="1"/>
          </p:cNvSpPr>
          <p:nvPr/>
        </p:nvSpPr>
        <p:spPr bwMode="auto">
          <a:xfrm>
            <a:off x="7699375" y="5518150"/>
            <a:ext cx="544513" cy="215900"/>
          </a:xfrm>
          <a:prstGeom prst="rightArrow">
            <a:avLst>
              <a:gd name="adj1" fmla="val 50000"/>
              <a:gd name="adj2" fmla="val 63052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he-IL"/>
          </a:p>
        </p:txBody>
      </p:sp>
      <p:sp>
        <p:nvSpPr>
          <p:cNvPr id="125979" name="AutoShape 27"/>
          <p:cNvSpPr>
            <a:spLocks noChangeArrowheads="1"/>
          </p:cNvSpPr>
          <p:nvPr/>
        </p:nvSpPr>
        <p:spPr bwMode="auto">
          <a:xfrm flipH="1">
            <a:off x="6332538" y="5516563"/>
            <a:ext cx="544512" cy="215900"/>
          </a:xfrm>
          <a:prstGeom prst="rightArrow">
            <a:avLst>
              <a:gd name="adj1" fmla="val 50000"/>
              <a:gd name="adj2" fmla="val 63051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5751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8" grpId="0"/>
      <p:bldP spid="125959" grpId="0"/>
      <p:bldP spid="125971" grpId="0" build="p"/>
      <p:bldP spid="125971" grpId="1" build="allAtOnce"/>
      <p:bldP spid="125972" grpId="0"/>
      <p:bldP spid="125973" grpId="0" animBg="1"/>
      <p:bldP spid="125978" grpId="0" animBg="1"/>
      <p:bldP spid="12597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274638"/>
            <a:ext cx="86868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accent2"/>
                </a:solidFill>
              </a:rPr>
              <a:t>Eady edge wave propagation</a:t>
            </a:r>
            <a:br>
              <a:rPr lang="en-US" sz="4000" smtClean="0">
                <a:solidFill>
                  <a:schemeClr val="accent2"/>
                </a:solidFill>
              </a:rPr>
            </a:br>
            <a:endParaRPr lang="en-US" sz="4000" smtClean="0">
              <a:solidFill>
                <a:schemeClr val="accent2"/>
              </a:solidFill>
            </a:endParaRPr>
          </a:p>
        </p:txBody>
      </p:sp>
      <p:pic>
        <p:nvPicPr>
          <p:cNvPr id="24579" name="Picture 3" descr="Ead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565400"/>
            <a:ext cx="847725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-842963" y="1123950"/>
            <a:ext cx="11636376" cy="34194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3787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smtClean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938"/>
            <a:ext cx="9155113" cy="713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57150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38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smtClean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0" y="357188"/>
            <a:ext cx="9144000" cy="5768975"/>
          </a:xfrm>
        </p:spPr>
        <p:txBody>
          <a:bodyPr/>
          <a:lstStyle/>
          <a:p>
            <a:pPr>
              <a:buFontTx/>
              <a:buNone/>
            </a:pPr>
            <a:endParaRPr lang="he-IL" smtClean="0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000125"/>
            <a:ext cx="83153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54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63"/>
            <a:ext cx="9144000" cy="6926263"/>
          </a:xfrm>
          <a:prstGeom prst="rect">
            <a:avLst/>
          </a:prstGeom>
          <a:solidFill>
            <a:srgbClr val="C0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5779" name="Freeform 8"/>
          <p:cNvSpPr>
            <a:spLocks noChangeArrowheads="1"/>
          </p:cNvSpPr>
          <p:nvPr/>
        </p:nvSpPr>
        <p:spPr bwMode="auto">
          <a:xfrm>
            <a:off x="3324225" y="4902200"/>
            <a:ext cx="3436938" cy="1831975"/>
          </a:xfrm>
          <a:custGeom>
            <a:avLst/>
            <a:gdLst>
              <a:gd name="T0" fmla="*/ 149958 w 3436620"/>
              <a:gd name="T1" fmla="*/ 1074486 h 1831340"/>
              <a:gd name="T2" fmla="*/ 958203 w 3436620"/>
              <a:gd name="T3" fmla="*/ 998099 h 1831340"/>
              <a:gd name="T4" fmla="*/ 1400450 w 3436620"/>
              <a:gd name="T5" fmla="*/ 692560 h 1831340"/>
              <a:gd name="T6" fmla="*/ 1537694 w 3436620"/>
              <a:gd name="T7" fmla="*/ 188415 h 1831340"/>
              <a:gd name="T8" fmla="*/ 1751194 w 3436620"/>
              <a:gd name="T9" fmla="*/ 66201 h 1831340"/>
              <a:gd name="T10" fmla="*/ 2406935 w 3436620"/>
              <a:gd name="T11" fmla="*/ 585621 h 1831340"/>
              <a:gd name="T12" fmla="*/ 2971179 w 3436620"/>
              <a:gd name="T13" fmla="*/ 1242533 h 1831340"/>
              <a:gd name="T14" fmla="*/ 3199932 w 3436620"/>
              <a:gd name="T15" fmla="*/ 1593904 h 1831340"/>
              <a:gd name="T16" fmla="*/ 3215176 w 3436620"/>
              <a:gd name="T17" fmla="*/ 1823059 h 1831340"/>
              <a:gd name="T18" fmla="*/ 1857944 w 3436620"/>
              <a:gd name="T19" fmla="*/ 1517519 h 1831340"/>
              <a:gd name="T20" fmla="*/ 149958 w 3436620"/>
              <a:gd name="T21" fmla="*/ 1074486 h 18313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436620"/>
              <a:gd name="T34" fmla="*/ 0 h 1831340"/>
              <a:gd name="T35" fmla="*/ 3436620 w 3436620"/>
              <a:gd name="T36" fmla="*/ 1831340 h 183134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436620" h="1831340">
                <a:moveTo>
                  <a:pt x="149860" y="1071880"/>
                </a:moveTo>
                <a:cubicBezTo>
                  <a:pt x="0" y="985520"/>
                  <a:pt x="749300" y="1059180"/>
                  <a:pt x="957580" y="995680"/>
                </a:cubicBezTo>
                <a:cubicBezTo>
                  <a:pt x="1165860" y="932180"/>
                  <a:pt x="1303020" y="825500"/>
                  <a:pt x="1399540" y="690880"/>
                </a:cubicBezTo>
                <a:cubicBezTo>
                  <a:pt x="1496060" y="556260"/>
                  <a:pt x="1478280" y="292100"/>
                  <a:pt x="1536700" y="187960"/>
                </a:cubicBezTo>
                <a:cubicBezTo>
                  <a:pt x="1595120" y="83820"/>
                  <a:pt x="1605280" y="0"/>
                  <a:pt x="1750060" y="66040"/>
                </a:cubicBezTo>
                <a:cubicBezTo>
                  <a:pt x="1894840" y="132080"/>
                  <a:pt x="2202180" y="388620"/>
                  <a:pt x="2405380" y="584200"/>
                </a:cubicBezTo>
                <a:cubicBezTo>
                  <a:pt x="2608580" y="779780"/>
                  <a:pt x="2837180" y="1071880"/>
                  <a:pt x="2969260" y="1239520"/>
                </a:cubicBezTo>
                <a:cubicBezTo>
                  <a:pt x="3101340" y="1407160"/>
                  <a:pt x="3157220" y="1493520"/>
                  <a:pt x="3197860" y="1590040"/>
                </a:cubicBezTo>
                <a:cubicBezTo>
                  <a:pt x="3238500" y="1686560"/>
                  <a:pt x="3436620" y="1831340"/>
                  <a:pt x="3213100" y="1818640"/>
                </a:cubicBezTo>
                <a:cubicBezTo>
                  <a:pt x="2989580" y="1805940"/>
                  <a:pt x="2359660" y="1640840"/>
                  <a:pt x="1856740" y="1513840"/>
                </a:cubicBezTo>
                <a:cubicBezTo>
                  <a:pt x="1353820" y="1386840"/>
                  <a:pt x="299720" y="1158240"/>
                  <a:pt x="149860" y="1071880"/>
                </a:cubicBezTo>
                <a:close/>
              </a:path>
            </a:pathLst>
          </a:custGeom>
          <a:solidFill>
            <a:srgbClr val="FF0000">
              <a:alpha val="59999"/>
            </a:srgbClr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anchor="b"/>
          <a:lstStyle/>
          <a:p>
            <a:pPr>
              <a:defRPr/>
            </a:pPr>
            <a:endParaRPr lang="he-IL"/>
          </a:p>
        </p:txBody>
      </p:sp>
      <p:sp>
        <p:nvSpPr>
          <p:cNvPr id="26" name="Curved Right Arrow 25"/>
          <p:cNvSpPr>
            <a:spLocks noChangeArrowheads="1"/>
          </p:cNvSpPr>
          <p:nvPr/>
        </p:nvSpPr>
        <p:spPr bwMode="auto">
          <a:xfrm>
            <a:off x="4643438" y="4572000"/>
            <a:ext cx="1303337" cy="1216025"/>
          </a:xfrm>
          <a:prstGeom prst="curvedRightArrow">
            <a:avLst>
              <a:gd name="adj1" fmla="val 25000"/>
              <a:gd name="adj2" fmla="val 50000"/>
              <a:gd name="adj3" fmla="val 25009"/>
            </a:avLst>
          </a:prstGeom>
          <a:solidFill>
            <a:schemeClr val="tx1">
              <a:alpha val="78038"/>
            </a:schemeClr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anchor="b"/>
          <a:lstStyle/>
          <a:p>
            <a:pPr>
              <a:defRPr/>
            </a:pPr>
            <a:endParaRPr lang="he-IL"/>
          </a:p>
        </p:txBody>
      </p:sp>
      <p:sp>
        <p:nvSpPr>
          <p:cNvPr id="27" name="Curved Right Arrow 26"/>
          <p:cNvSpPr>
            <a:spLocks noChangeArrowheads="1"/>
          </p:cNvSpPr>
          <p:nvPr/>
        </p:nvSpPr>
        <p:spPr bwMode="auto">
          <a:xfrm>
            <a:off x="4714875" y="3429000"/>
            <a:ext cx="928688" cy="642938"/>
          </a:xfrm>
          <a:prstGeom prst="curvedRightArrow">
            <a:avLst>
              <a:gd name="adj1" fmla="val 25000"/>
              <a:gd name="adj2" fmla="val 50000"/>
              <a:gd name="adj3" fmla="val 24997"/>
            </a:avLst>
          </a:prstGeom>
          <a:solidFill>
            <a:schemeClr val="tx1">
              <a:alpha val="81960"/>
            </a:schemeClr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anchor="b"/>
          <a:lstStyle/>
          <a:p>
            <a:pPr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7974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accent2"/>
                </a:solidFill>
              </a:rPr>
              <a:t>The </a:t>
            </a:r>
            <a:r>
              <a:rPr lang="en-US" sz="4000" b="1" dirty="0" err="1" smtClean="0">
                <a:solidFill>
                  <a:schemeClr val="accent2"/>
                </a:solidFill>
              </a:rPr>
              <a:t>Eady</a:t>
            </a:r>
            <a:r>
              <a:rPr lang="en-US" sz="4000" b="1" dirty="0" smtClean="0">
                <a:solidFill>
                  <a:schemeClr val="accent2"/>
                </a:solidFill>
              </a:rPr>
              <a:t> model (1949) </a:t>
            </a:r>
            <a:br>
              <a:rPr lang="en-US" sz="4000" b="1" dirty="0" smtClean="0">
                <a:solidFill>
                  <a:schemeClr val="accent2"/>
                </a:solidFill>
              </a:rPr>
            </a:br>
            <a:endParaRPr lang="en-US" sz="4000" b="1" dirty="0" smtClean="0">
              <a:solidFill>
                <a:schemeClr val="accent2"/>
              </a:solidFill>
            </a:endParaRPr>
          </a:p>
        </p:txBody>
      </p:sp>
      <p:pic>
        <p:nvPicPr>
          <p:cNvPr id="11267" name="Picture 2" descr="http://www.nceo.ac.uk/images/ead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1277938"/>
            <a:ext cx="6545263" cy="332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Ea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603750"/>
            <a:ext cx="5140325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35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 noChangeAspect="1"/>
          </p:cNvGrpSpPr>
          <p:nvPr/>
        </p:nvGrpSpPr>
        <p:grpSpPr bwMode="auto">
          <a:xfrm>
            <a:off x="971550" y="2452688"/>
            <a:ext cx="7304088" cy="3063875"/>
            <a:chOff x="144" y="1296"/>
            <a:chExt cx="5616" cy="2708"/>
          </a:xfrm>
        </p:grpSpPr>
        <p:pic>
          <p:nvPicPr>
            <p:cNvPr id="30740" name="Picture 3" descr="p1_fig1b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296"/>
              <a:ext cx="5616" cy="2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68" name="Oval 4"/>
            <p:cNvSpPr>
              <a:spLocks noChangeAspect="1" noChangeArrowheads="1"/>
            </p:cNvSpPr>
            <p:nvPr/>
          </p:nvSpPr>
          <p:spPr bwMode="auto">
            <a:xfrm>
              <a:off x="3744" y="1631"/>
              <a:ext cx="819" cy="383"/>
            </a:xfrm>
            <a:prstGeom prst="ellipse">
              <a:avLst/>
            </a:prstGeom>
            <a:noFill/>
            <a:ln w="57150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78869" name="Oval 5"/>
            <p:cNvSpPr>
              <a:spLocks noChangeAspect="1" noChangeArrowheads="1"/>
            </p:cNvSpPr>
            <p:nvPr/>
          </p:nvSpPr>
          <p:spPr bwMode="auto">
            <a:xfrm>
              <a:off x="2208" y="1920"/>
              <a:ext cx="288" cy="288"/>
            </a:xfrm>
            <a:prstGeom prst="ellipse">
              <a:avLst/>
            </a:prstGeom>
            <a:noFill/>
            <a:ln w="57150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78870" name="Line 6"/>
            <p:cNvSpPr>
              <a:spLocks noChangeAspect="1" noChangeShapeType="1"/>
            </p:cNvSpPr>
            <p:nvPr/>
          </p:nvSpPr>
          <p:spPr bwMode="auto">
            <a:xfrm>
              <a:off x="2737" y="2064"/>
              <a:ext cx="193" cy="384"/>
            </a:xfrm>
            <a:prstGeom prst="line">
              <a:avLst/>
            </a:prstGeom>
            <a:noFill/>
            <a:ln w="50800">
              <a:solidFill>
                <a:srgbClr val="990000"/>
              </a:solidFill>
              <a:miter lim="800000"/>
              <a:headEnd/>
              <a:tailEnd type="triangle" w="med" len="lg"/>
            </a:ln>
          </p:spPr>
          <p:txBody>
            <a:bodyPr wrap="none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78871" name="Line 7"/>
            <p:cNvSpPr>
              <a:spLocks noChangeAspect="1" noChangeShapeType="1"/>
            </p:cNvSpPr>
            <p:nvPr/>
          </p:nvSpPr>
          <p:spPr bwMode="auto">
            <a:xfrm rot="10735817">
              <a:off x="1776" y="2016"/>
              <a:ext cx="192" cy="384"/>
            </a:xfrm>
            <a:prstGeom prst="line">
              <a:avLst/>
            </a:prstGeom>
            <a:noFill/>
            <a:ln w="50800">
              <a:solidFill>
                <a:srgbClr val="990000"/>
              </a:solidFill>
              <a:miter lim="800000"/>
              <a:headEnd/>
              <a:tailEnd type="triangle" w="med" len="lg"/>
            </a:ln>
          </p:spPr>
          <p:txBody>
            <a:bodyPr wrap="none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78872" name="Line 8"/>
            <p:cNvSpPr>
              <a:spLocks noChangeAspect="1" noChangeShapeType="1"/>
            </p:cNvSpPr>
            <p:nvPr/>
          </p:nvSpPr>
          <p:spPr bwMode="auto">
            <a:xfrm flipH="1" flipV="1">
              <a:off x="480" y="2221"/>
              <a:ext cx="432" cy="0"/>
            </a:xfrm>
            <a:prstGeom prst="line">
              <a:avLst/>
            </a:prstGeom>
            <a:noFill/>
            <a:ln w="88900">
              <a:solidFill>
                <a:schemeClr val="hlink"/>
              </a:solidFill>
              <a:miter lim="800000"/>
              <a:headEnd/>
              <a:tailEnd type="stealth" w="med" len="lg"/>
            </a:ln>
          </p:spPr>
          <p:txBody>
            <a:bodyPr wrap="none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78873" name="Line 9"/>
            <p:cNvSpPr>
              <a:spLocks noChangeAspect="1" noChangeShapeType="1"/>
            </p:cNvSpPr>
            <p:nvPr/>
          </p:nvSpPr>
          <p:spPr bwMode="auto">
            <a:xfrm>
              <a:off x="4224" y="2543"/>
              <a:ext cx="526" cy="0"/>
            </a:xfrm>
            <a:prstGeom prst="line">
              <a:avLst/>
            </a:prstGeom>
            <a:noFill/>
            <a:ln w="50800">
              <a:solidFill>
                <a:srgbClr val="339933"/>
              </a:solidFill>
              <a:miter lim="800000"/>
              <a:headEnd/>
              <a:tailEnd type="triangle" w="med" len="lg"/>
            </a:ln>
          </p:spPr>
          <p:txBody>
            <a:bodyPr wrap="none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78874" name="Oval 10"/>
            <p:cNvSpPr>
              <a:spLocks noChangeAspect="1" noChangeArrowheads="1"/>
            </p:cNvSpPr>
            <p:nvPr/>
          </p:nvSpPr>
          <p:spPr bwMode="auto">
            <a:xfrm>
              <a:off x="384" y="2976"/>
              <a:ext cx="768" cy="384"/>
            </a:xfrm>
            <a:prstGeom prst="ellipse">
              <a:avLst/>
            </a:prstGeom>
            <a:noFill/>
            <a:ln w="508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78875" name="Oval 11"/>
            <p:cNvSpPr>
              <a:spLocks noChangeAspect="1" noChangeArrowheads="1"/>
            </p:cNvSpPr>
            <p:nvPr/>
          </p:nvSpPr>
          <p:spPr bwMode="auto">
            <a:xfrm>
              <a:off x="2832" y="3600"/>
              <a:ext cx="288" cy="288"/>
            </a:xfrm>
            <a:prstGeom prst="ellipse">
              <a:avLst/>
            </a:prstGeom>
            <a:noFill/>
            <a:ln w="508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78876" name="Line 12"/>
            <p:cNvSpPr>
              <a:spLocks noChangeAspect="1" noChangeShapeType="1"/>
            </p:cNvSpPr>
            <p:nvPr/>
          </p:nvSpPr>
          <p:spPr bwMode="auto">
            <a:xfrm rot="75491" flipH="1" flipV="1">
              <a:off x="2400" y="3312"/>
              <a:ext cx="240" cy="383"/>
            </a:xfrm>
            <a:prstGeom prst="line">
              <a:avLst/>
            </a:prstGeom>
            <a:noFill/>
            <a:ln w="50800">
              <a:solidFill>
                <a:schemeClr val="folHlink"/>
              </a:solidFill>
              <a:miter lim="800000"/>
              <a:headEnd/>
              <a:tailEnd type="triangle" w="med" len="lg"/>
            </a:ln>
          </p:spPr>
          <p:txBody>
            <a:bodyPr wrap="none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78877" name="Line 13"/>
            <p:cNvSpPr>
              <a:spLocks noChangeAspect="1" noChangeShapeType="1"/>
            </p:cNvSpPr>
            <p:nvPr/>
          </p:nvSpPr>
          <p:spPr bwMode="auto">
            <a:xfrm rot="-10724510" flipH="1" flipV="1">
              <a:off x="3311" y="3360"/>
              <a:ext cx="238" cy="384"/>
            </a:xfrm>
            <a:prstGeom prst="line">
              <a:avLst/>
            </a:prstGeom>
            <a:noFill/>
            <a:ln w="50800">
              <a:solidFill>
                <a:schemeClr val="folHlink"/>
              </a:solidFill>
              <a:miter lim="800000"/>
              <a:headEnd/>
              <a:tailEnd type="triangle" w="med" len="lg"/>
            </a:ln>
          </p:spPr>
          <p:txBody>
            <a:bodyPr wrap="none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78878" name="Line 14"/>
            <p:cNvSpPr>
              <a:spLocks noChangeAspect="1" noChangeShapeType="1"/>
            </p:cNvSpPr>
            <p:nvPr/>
          </p:nvSpPr>
          <p:spPr bwMode="auto">
            <a:xfrm>
              <a:off x="4513" y="3552"/>
              <a:ext cx="383" cy="0"/>
            </a:xfrm>
            <a:prstGeom prst="line">
              <a:avLst/>
            </a:prstGeom>
            <a:noFill/>
            <a:ln w="79375">
              <a:solidFill>
                <a:schemeClr val="hlink"/>
              </a:solidFill>
              <a:miter lim="800000"/>
              <a:headEnd/>
              <a:tailEnd type="stealth" w="med" len="lg"/>
            </a:ln>
          </p:spPr>
          <p:txBody>
            <a:bodyPr wrap="none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78879" name="Line 15"/>
            <p:cNvSpPr>
              <a:spLocks noChangeAspect="1" noChangeShapeType="1"/>
            </p:cNvSpPr>
            <p:nvPr/>
          </p:nvSpPr>
          <p:spPr bwMode="auto">
            <a:xfrm flipH="1">
              <a:off x="4176" y="3840"/>
              <a:ext cx="530" cy="0"/>
            </a:xfrm>
            <a:prstGeom prst="line">
              <a:avLst/>
            </a:prstGeom>
            <a:noFill/>
            <a:ln w="50800">
              <a:solidFill>
                <a:srgbClr val="339933"/>
              </a:solidFill>
              <a:miter lim="800000"/>
              <a:headEnd/>
              <a:tailEnd type="triangle" w="med" len="lg"/>
            </a:ln>
          </p:spPr>
          <p:txBody>
            <a:bodyPr wrap="none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78880" name="Line 16"/>
            <p:cNvSpPr>
              <a:spLocks noChangeAspect="1" noChangeShapeType="1"/>
            </p:cNvSpPr>
            <p:nvPr/>
          </p:nvSpPr>
          <p:spPr bwMode="auto">
            <a:xfrm>
              <a:off x="2737" y="3408"/>
              <a:ext cx="144" cy="288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78881" name="Line 17"/>
            <p:cNvSpPr>
              <a:spLocks noChangeAspect="1" noChangeShapeType="1"/>
            </p:cNvSpPr>
            <p:nvPr/>
          </p:nvSpPr>
          <p:spPr bwMode="auto">
            <a:xfrm flipH="1" flipV="1">
              <a:off x="2449" y="2064"/>
              <a:ext cx="144" cy="24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78882" name="Rectangle 18"/>
            <p:cNvSpPr>
              <a:spLocks noChangeAspect="1" noChangeArrowheads="1"/>
            </p:cNvSpPr>
            <p:nvPr/>
          </p:nvSpPr>
          <p:spPr bwMode="auto">
            <a:xfrm>
              <a:off x="144" y="1296"/>
              <a:ext cx="192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e-IL"/>
            </a:p>
          </p:txBody>
        </p:sp>
      </p:grpSp>
      <p:sp>
        <p:nvSpPr>
          <p:cNvPr id="30723" name="Rectangle 19"/>
          <p:cNvSpPr>
            <a:spLocks noChangeArrowheads="1"/>
          </p:cNvSpPr>
          <p:nvPr/>
        </p:nvSpPr>
        <p:spPr bwMode="auto">
          <a:xfrm>
            <a:off x="0" y="9525"/>
            <a:ext cx="91440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sz="2800">
                <a:solidFill>
                  <a:schemeClr val="accent2"/>
                </a:solidFill>
                <a:effectLst/>
                <a:latin typeface="Tahoma" panose="020B0604030504040204" pitchFamily="34" charset="0"/>
              </a:rPr>
              <a:t>Essence of CRW approach to baroclinic instability :</a:t>
            </a:r>
            <a:r>
              <a:rPr lang="en-GB" sz="2800">
                <a:effectLst/>
                <a:latin typeface="Tahoma" panose="020B0604030504040204" pitchFamily="34" charset="0"/>
              </a:rPr>
              <a:t> </a:t>
            </a:r>
          </a:p>
          <a:p>
            <a:pPr eaLnBrk="1" hangingPunct="1"/>
            <a:endParaRPr lang="en-GB" sz="1200">
              <a:effectLst/>
              <a:latin typeface="Tahoma" panose="020B0604030504040204" pitchFamily="34" charset="0"/>
            </a:endParaRPr>
          </a:p>
          <a:p>
            <a:pPr eaLnBrk="1" hangingPunct="1"/>
            <a:r>
              <a:rPr lang="en-GB" sz="2400">
                <a:effectLst/>
                <a:latin typeface="Tahoma" panose="020B0604030504040204" pitchFamily="34" charset="0"/>
              </a:rPr>
              <a:t>Both the wave propagation speed of each wave, and its amount of evanescence are proportional to the wavelength (the Rossby height of deformation  - Hr)</a:t>
            </a:r>
            <a:endParaRPr lang="en-GB" sz="2000">
              <a:effectLst/>
              <a:latin typeface="Tahoma" panose="020B0604030504040204" pitchFamily="34" charset="0"/>
            </a:endParaRPr>
          </a:p>
          <a:p>
            <a:pPr eaLnBrk="1" hangingPunct="1"/>
            <a:endParaRPr lang="en-GB" sz="1200">
              <a:effectLst/>
              <a:latin typeface="Tahoma" panose="020B0604030504040204" pitchFamily="34" charset="0"/>
            </a:endParaRPr>
          </a:p>
          <a:p>
            <a:pPr eaLnBrk="1" hangingPunct="1"/>
            <a:r>
              <a:rPr lang="en-GB" sz="2400">
                <a:effectLst/>
                <a:latin typeface="Tahoma" panose="020B0604030504040204" pitchFamily="34" charset="0"/>
              </a:rPr>
              <a:t>Under the right conditions unstable phase locked NM are obtained</a:t>
            </a:r>
            <a:endParaRPr lang="en-US" sz="2400">
              <a:effectLst/>
              <a:latin typeface="Tahoma" panose="020B0604030504040204" pitchFamily="34" charset="0"/>
            </a:endParaRPr>
          </a:p>
        </p:txBody>
      </p:sp>
      <p:sp>
        <p:nvSpPr>
          <p:cNvPr id="30724" name="Text Box 20"/>
          <p:cNvSpPr txBox="1">
            <a:spLocks noChangeArrowheads="1"/>
          </p:cNvSpPr>
          <p:nvPr/>
        </p:nvSpPr>
        <p:spPr bwMode="auto">
          <a:xfrm>
            <a:off x="179388" y="5737225"/>
            <a:ext cx="8791575" cy="10763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spAutoFit/>
          </a:bodyPr>
          <a:lstStyle>
            <a:lvl1pPr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sz="2400"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The necessary conditions for instability:</a:t>
            </a:r>
          </a:p>
          <a:p>
            <a:pPr eaLnBrk="1" hangingPunct="1"/>
            <a:r>
              <a:rPr lang="en-GB" sz="2000">
                <a:effectLst/>
                <a:latin typeface="Arial" panose="020B0604020202020204" pitchFamily="34" charset="0"/>
              </a:rPr>
              <a:t> </a:t>
            </a:r>
            <a:r>
              <a:rPr lang="en-US" sz="2000">
                <a:solidFill>
                  <a:schemeClr val="hlink"/>
                </a:solidFill>
                <a:effectLst/>
                <a:latin typeface="Arial" panose="020B0604020202020204" pitchFamily="34" charset="0"/>
              </a:rPr>
              <a:t>- Fjortoft</a:t>
            </a:r>
            <a:r>
              <a:rPr lang="en-US" sz="2000">
                <a:effectLst/>
                <a:latin typeface="Arial" panose="020B0604020202020204" pitchFamily="34" charset="0"/>
              </a:rPr>
              <a:t>: U and q</a:t>
            </a:r>
            <a:r>
              <a:rPr lang="en-US" sz="2000" baseline="-25000">
                <a:effectLst/>
                <a:latin typeface="Arial" panose="020B0604020202020204" pitchFamily="34" charset="0"/>
              </a:rPr>
              <a:t>y</a:t>
            </a:r>
            <a:r>
              <a:rPr lang="en-US" sz="2000">
                <a:effectLst/>
                <a:latin typeface="Arial" panose="020B0604020202020204" pitchFamily="34" charset="0"/>
              </a:rPr>
              <a:t> positively correlated – to obtain CRW</a:t>
            </a:r>
            <a:r>
              <a:rPr lang="en-US" sz="2000">
                <a:solidFill>
                  <a:schemeClr val="hlink"/>
                </a:solidFill>
                <a:effectLst/>
                <a:latin typeface="Arial" panose="020B0604020202020204" pitchFamily="34" charset="0"/>
              </a:rPr>
              <a:t> phase locking</a:t>
            </a:r>
          </a:p>
          <a:p>
            <a:pPr eaLnBrk="1" hangingPunct="1"/>
            <a:r>
              <a:rPr lang="en-US" sz="2000">
                <a:solidFill>
                  <a:srgbClr val="458745"/>
                </a:solidFill>
                <a:effectLst/>
                <a:latin typeface="Arial" panose="020B0604020202020204" pitchFamily="34" charset="0"/>
              </a:rPr>
              <a:t>- Charney and Stern</a:t>
            </a:r>
            <a:r>
              <a:rPr lang="en-US" sz="2000">
                <a:effectLst/>
                <a:latin typeface="Arial" panose="020B0604020202020204" pitchFamily="34" charset="0"/>
              </a:rPr>
              <a:t>: q</a:t>
            </a:r>
            <a:r>
              <a:rPr lang="en-US" sz="2000" baseline="-25000">
                <a:effectLst/>
                <a:latin typeface="Arial" panose="020B0604020202020204" pitchFamily="34" charset="0"/>
              </a:rPr>
              <a:t>y</a:t>
            </a:r>
            <a:r>
              <a:rPr lang="en-US" sz="2000">
                <a:effectLst/>
                <a:latin typeface="Arial" panose="020B0604020202020204" pitchFamily="34" charset="0"/>
              </a:rPr>
              <a:t> change sign – to obtain </a:t>
            </a:r>
            <a:r>
              <a:rPr lang="en-US" sz="2000">
                <a:solidFill>
                  <a:srgbClr val="458745"/>
                </a:solidFill>
                <a:effectLst/>
                <a:latin typeface="Arial" panose="020B0604020202020204" pitchFamily="34" charset="0"/>
              </a:rPr>
              <a:t>mutual growth</a:t>
            </a:r>
            <a:r>
              <a:rPr lang="en-US" sz="2000">
                <a:effectLst/>
                <a:latin typeface="Arial" panose="020B0604020202020204" pitchFamily="34" charset="0"/>
              </a:rPr>
              <a:t> </a:t>
            </a:r>
            <a:endParaRPr lang="en-US" sz="2000">
              <a:effectLst/>
              <a:latin typeface="Tahoma" panose="020B0604030504040204" pitchFamily="34" charset="0"/>
            </a:endParaRPr>
          </a:p>
        </p:txBody>
      </p:sp>
      <p:sp>
        <p:nvSpPr>
          <p:cNvPr id="78853" name="Text Box 21"/>
          <p:cNvSpPr txBox="1">
            <a:spLocks noChangeArrowheads="1"/>
          </p:cNvSpPr>
          <p:nvPr/>
        </p:nvSpPr>
        <p:spPr bwMode="auto">
          <a:xfrm>
            <a:off x="1409700" y="3070225"/>
            <a:ext cx="3540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hlink"/>
                </a:solidFill>
                <a:latin typeface="Tahoma" pitchFamily="34" charset="0"/>
              </a:rPr>
              <a:t>C</a:t>
            </a:r>
          </a:p>
        </p:txBody>
      </p:sp>
      <p:sp>
        <p:nvSpPr>
          <p:cNvPr id="78854" name="Text Box 22"/>
          <p:cNvSpPr txBox="1">
            <a:spLocks noChangeArrowheads="1"/>
          </p:cNvSpPr>
          <p:nvPr/>
        </p:nvSpPr>
        <p:spPr bwMode="auto">
          <a:xfrm>
            <a:off x="6829425" y="4568825"/>
            <a:ext cx="3540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hlink"/>
                </a:solidFill>
                <a:latin typeface="Tahoma" pitchFamily="34" charset="0"/>
              </a:rPr>
              <a:t>C</a:t>
            </a:r>
          </a:p>
        </p:txBody>
      </p:sp>
      <p:sp>
        <p:nvSpPr>
          <p:cNvPr id="78855" name="Text Box 23"/>
          <p:cNvSpPr txBox="1">
            <a:spLocks noChangeArrowheads="1"/>
          </p:cNvSpPr>
          <p:nvPr/>
        </p:nvSpPr>
        <p:spPr bwMode="auto">
          <a:xfrm>
            <a:off x="6300788" y="3570288"/>
            <a:ext cx="3714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339933"/>
                </a:solidFill>
                <a:latin typeface="Tahoma" pitchFamily="34" charset="0"/>
              </a:rPr>
              <a:t>U</a:t>
            </a:r>
          </a:p>
        </p:txBody>
      </p:sp>
      <p:sp>
        <p:nvSpPr>
          <p:cNvPr id="78856" name="Text Box 24"/>
          <p:cNvSpPr txBox="1">
            <a:spLocks noChangeArrowheads="1"/>
          </p:cNvSpPr>
          <p:nvPr/>
        </p:nvSpPr>
        <p:spPr bwMode="auto">
          <a:xfrm>
            <a:off x="6607175" y="5029200"/>
            <a:ext cx="3714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339933"/>
                </a:solidFill>
                <a:latin typeface="Tahoma" pitchFamily="34" charset="0"/>
              </a:rPr>
              <a:t>U</a:t>
            </a:r>
          </a:p>
        </p:txBody>
      </p:sp>
      <p:grpSp>
        <p:nvGrpSpPr>
          <p:cNvPr id="30729" name="Group 25"/>
          <p:cNvGrpSpPr>
            <a:grpSpLocks/>
          </p:cNvGrpSpPr>
          <p:nvPr/>
        </p:nvGrpSpPr>
        <p:grpSpPr bwMode="auto">
          <a:xfrm>
            <a:off x="7667625" y="3068638"/>
            <a:ext cx="1177925" cy="1909762"/>
            <a:chOff x="4830" y="1955"/>
            <a:chExt cx="742" cy="1203"/>
          </a:xfrm>
        </p:grpSpPr>
        <p:sp>
          <p:nvSpPr>
            <p:cNvPr id="78858" name="Text Box 26"/>
            <p:cNvSpPr txBox="1">
              <a:spLocks noChangeArrowheads="1"/>
            </p:cNvSpPr>
            <p:nvPr/>
          </p:nvSpPr>
          <p:spPr bwMode="auto">
            <a:xfrm>
              <a:off x="5012" y="1955"/>
              <a:ext cx="560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anchor="b">
              <a:spAutoFit/>
            </a:bodyPr>
            <a:lstStyle/>
            <a:p>
              <a:pPr>
                <a:defRPr/>
              </a:pPr>
              <a:r>
                <a:rPr lang="en-US" sz="2000">
                  <a:solidFill>
                    <a:srgbClr val="339933"/>
                  </a:solidFill>
                  <a:latin typeface="Tahoma" pitchFamily="34" charset="0"/>
                </a:rPr>
                <a:t>shear</a:t>
              </a:r>
            </a:p>
          </p:txBody>
        </p:sp>
        <p:sp>
          <p:nvSpPr>
            <p:cNvPr id="78859" name="Line 27"/>
            <p:cNvSpPr>
              <a:spLocks noChangeShapeType="1"/>
            </p:cNvSpPr>
            <p:nvPr/>
          </p:nvSpPr>
          <p:spPr bwMode="auto">
            <a:xfrm>
              <a:off x="5193" y="2296"/>
              <a:ext cx="363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</p:spPr>
          <p:txBody>
            <a:bodyPr anchor="b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78860" name="Line 28"/>
            <p:cNvSpPr>
              <a:spLocks noChangeShapeType="1"/>
            </p:cNvSpPr>
            <p:nvPr/>
          </p:nvSpPr>
          <p:spPr bwMode="auto">
            <a:xfrm>
              <a:off x="5193" y="2432"/>
              <a:ext cx="272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</p:spPr>
          <p:txBody>
            <a:bodyPr anchor="b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78861" name="Line 29"/>
            <p:cNvSpPr>
              <a:spLocks noChangeShapeType="1"/>
            </p:cNvSpPr>
            <p:nvPr/>
          </p:nvSpPr>
          <p:spPr bwMode="auto">
            <a:xfrm flipH="1">
              <a:off x="4831" y="3158"/>
              <a:ext cx="362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</p:spPr>
          <p:txBody>
            <a:bodyPr anchor="b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78862" name="Line 30"/>
            <p:cNvSpPr>
              <a:spLocks noChangeShapeType="1"/>
            </p:cNvSpPr>
            <p:nvPr/>
          </p:nvSpPr>
          <p:spPr bwMode="auto">
            <a:xfrm flipH="1">
              <a:off x="4830" y="2296"/>
              <a:ext cx="726" cy="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b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78863" name="Line 31"/>
            <p:cNvSpPr>
              <a:spLocks noChangeShapeType="1"/>
            </p:cNvSpPr>
            <p:nvPr/>
          </p:nvSpPr>
          <p:spPr bwMode="auto">
            <a:xfrm>
              <a:off x="5193" y="2296"/>
              <a:ext cx="0" cy="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b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78864" name="Line 32"/>
            <p:cNvSpPr>
              <a:spLocks noChangeShapeType="1"/>
            </p:cNvSpPr>
            <p:nvPr/>
          </p:nvSpPr>
          <p:spPr bwMode="auto">
            <a:xfrm flipH="1">
              <a:off x="4921" y="3022"/>
              <a:ext cx="272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</p:spPr>
          <p:txBody>
            <a:bodyPr anchor="b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78865" name="Line 33"/>
            <p:cNvSpPr>
              <a:spLocks noChangeShapeType="1"/>
            </p:cNvSpPr>
            <p:nvPr/>
          </p:nvSpPr>
          <p:spPr bwMode="auto">
            <a:xfrm flipH="1">
              <a:off x="5057" y="2886"/>
              <a:ext cx="136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</p:spPr>
          <p:txBody>
            <a:bodyPr anchor="b"/>
            <a:lstStyle/>
            <a:p>
              <a:pPr>
                <a:defRPr/>
              </a:pPr>
              <a:endParaRPr lang="he-IL"/>
            </a:p>
          </p:txBody>
        </p:sp>
        <p:sp>
          <p:nvSpPr>
            <p:cNvPr id="78866" name="Line 34"/>
            <p:cNvSpPr>
              <a:spLocks noChangeShapeType="1"/>
            </p:cNvSpPr>
            <p:nvPr/>
          </p:nvSpPr>
          <p:spPr bwMode="auto">
            <a:xfrm>
              <a:off x="5193" y="2568"/>
              <a:ext cx="136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</p:spPr>
          <p:txBody>
            <a:bodyPr anchor="b"/>
            <a:lstStyle/>
            <a:p>
              <a:pPr>
                <a:defRPr/>
              </a:pPr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24216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7" name="Rectangle 7"/>
          <p:cNvSpPr>
            <a:spLocks noChangeArrowheads="1"/>
          </p:cNvSpPr>
          <p:nvPr/>
        </p:nvSpPr>
        <p:spPr bwMode="auto">
          <a:xfrm>
            <a:off x="-190500" y="-26988"/>
            <a:ext cx="9109075" cy="211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rgbClr val="7030A0"/>
                </a:solidFill>
              </a:rPr>
              <a:t>J</a:t>
            </a:r>
            <a:r>
              <a:rPr lang="en-US" sz="4400" dirty="0" smtClean="0">
                <a:solidFill>
                  <a:srgbClr val="7030A0"/>
                </a:solidFill>
              </a:rPr>
              <a:t>et sharpening</a:t>
            </a:r>
            <a:endParaRPr lang="en-GB" sz="44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ahoma" pitchFamily="34" charset="0"/>
            </a:endParaRPr>
          </a:p>
        </p:txBody>
      </p:sp>
      <p:pic>
        <p:nvPicPr>
          <p:cNvPr id="13316" name="Picture 4" descr="jupiter-animati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238375"/>
            <a:ext cx="3303588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2768600"/>
            <a:ext cx="23971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FIG07_014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2768600"/>
            <a:ext cx="2590800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19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smtClean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5916613" cy="637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3390900"/>
            <a:ext cx="300037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43813" y="4081463"/>
            <a:ext cx="684212" cy="461962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3CC"/>
                </a:solidFill>
              </a:rPr>
              <a:t>jet</a:t>
            </a:r>
            <a:endParaRPr lang="he-IL" sz="2400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89850" y="5156200"/>
            <a:ext cx="684213" cy="461963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3CC"/>
                </a:solidFill>
              </a:rPr>
              <a:t>jet</a:t>
            </a:r>
            <a:endParaRPr lang="he-IL" sz="2400" dirty="0">
              <a:solidFill>
                <a:srgbClr val="0033CC"/>
              </a:solidFill>
            </a:endParaRPr>
          </a:p>
        </p:txBody>
      </p:sp>
      <p:pic>
        <p:nvPicPr>
          <p:cNvPr id="16391" name="Picture 13" descr="spinning_globe_PA_md_wm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11113"/>
            <a:ext cx="2613025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 bwMode="auto">
          <a:xfrm>
            <a:off x="5916613" y="2084388"/>
            <a:ext cx="3000375" cy="539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>
              <a:defRPr/>
            </a:pPr>
            <a:endParaRPr lang="he-IL"/>
          </a:p>
        </p:txBody>
      </p:sp>
      <p:sp>
        <p:nvSpPr>
          <p:cNvPr id="11" name="TextBox 10"/>
          <p:cNvSpPr txBox="1"/>
          <p:nvPr/>
        </p:nvSpPr>
        <p:spPr>
          <a:xfrm>
            <a:off x="5915025" y="2008188"/>
            <a:ext cx="3228975" cy="7080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FF0000"/>
                </a:solidFill>
              </a:rPr>
              <a:t>Dritschel</a:t>
            </a:r>
            <a:r>
              <a:rPr lang="en-US" sz="2000" dirty="0">
                <a:solidFill>
                  <a:srgbClr val="FF0000"/>
                </a:solidFill>
              </a:rPr>
              <a:t> &amp; McIntyre</a:t>
            </a:r>
          </a:p>
          <a:p>
            <a:pPr>
              <a:defRPr/>
            </a:pPr>
            <a:r>
              <a:rPr lang="en-US" sz="2000" dirty="0">
                <a:solidFill>
                  <a:srgbClr val="FF0000"/>
                </a:solidFill>
              </a:rPr>
              <a:t>JAS (2007)</a:t>
            </a:r>
            <a:endParaRPr lang="he-IL" sz="2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025" y="3967163"/>
            <a:ext cx="1790700" cy="40005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0000"/>
                </a:solidFill>
              </a:rPr>
              <a:t>Rossby waves</a:t>
            </a:r>
            <a:endParaRPr lang="he-IL" sz="2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54113" y="4487863"/>
            <a:ext cx="965200" cy="40005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0000"/>
                </a:solidFill>
              </a:rPr>
              <a:t>eddies</a:t>
            </a:r>
            <a:endParaRPr lang="he-I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9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1913" y="-681038"/>
            <a:ext cx="9144000" cy="2814638"/>
          </a:xfrm>
          <a:ln w="28575"/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chemeClr val="accent2"/>
                </a:solidFill>
                <a:latin typeface="+mn-lt"/>
              </a:rPr>
              <a:t>Jet sharpening &amp; </a:t>
            </a:r>
            <a:br>
              <a:rPr lang="en-US" sz="3600" b="1" dirty="0" smtClean="0">
                <a:solidFill>
                  <a:schemeClr val="accent2"/>
                </a:solidFill>
                <a:latin typeface="+mn-lt"/>
              </a:rPr>
            </a:br>
            <a:r>
              <a:rPr lang="en-US" sz="3600" b="1" dirty="0" smtClean="0">
                <a:solidFill>
                  <a:schemeClr val="accent2"/>
                </a:solidFill>
                <a:latin typeface="+mn-lt"/>
              </a:rPr>
              <a:t>(potential) </a:t>
            </a:r>
            <a:r>
              <a:rPr lang="en-US" sz="3600" b="1" dirty="0" err="1" smtClean="0">
                <a:solidFill>
                  <a:schemeClr val="accent2"/>
                </a:solidFill>
                <a:latin typeface="+mn-lt"/>
              </a:rPr>
              <a:t>vorticity</a:t>
            </a:r>
            <a:r>
              <a:rPr lang="en-US" sz="3600" b="1" dirty="0" smtClean="0">
                <a:solidFill>
                  <a:schemeClr val="accent2"/>
                </a:solidFill>
                <a:latin typeface="+mn-lt"/>
              </a:rPr>
              <a:t> “staircases”</a:t>
            </a:r>
            <a:endParaRPr lang="en-US" sz="2400" b="1" dirty="0" smtClean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2560638"/>
            <a:ext cx="277177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2570163"/>
            <a:ext cx="29051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87363" y="2200275"/>
            <a:ext cx="3040062" cy="4619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7030A0"/>
                </a:solidFill>
                <a:effectLst/>
                <a:latin typeface="+mn-lt"/>
              </a:rPr>
              <a:t>potential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+mn-lt"/>
              </a:rPr>
              <a:t>vorticity</a:t>
            </a:r>
            <a:r>
              <a:rPr lang="en-US" sz="2400" b="1" dirty="0">
                <a:solidFill>
                  <a:srgbClr val="7030A0"/>
                </a:solidFill>
                <a:effectLst/>
                <a:latin typeface="+mn-lt"/>
              </a:rPr>
              <a:t> </a:t>
            </a:r>
            <a:endParaRPr lang="he-IL" sz="2400" b="1" dirty="0">
              <a:solidFill>
                <a:srgbClr val="7030A0"/>
              </a:solidFill>
              <a:effectLst/>
              <a:latin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525" y="2198688"/>
            <a:ext cx="2397125" cy="46196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/>
                <a:latin typeface="+mn-lt"/>
              </a:rPr>
              <a:t>zonal velocity </a:t>
            </a:r>
            <a:endParaRPr lang="he-IL" sz="2400" b="1" dirty="0"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45" name="TextBox 44"/>
          <p:cNvSpPr txBox="1"/>
          <p:nvPr/>
        </p:nvSpPr>
        <p:spPr>
          <a:xfrm flipH="1">
            <a:off x="62287" y="3275380"/>
            <a:ext cx="553998" cy="1292983"/>
          </a:xfrm>
          <a:prstGeom prst="rect">
            <a:avLst/>
          </a:prstGeom>
          <a:noFill/>
        </p:spPr>
        <p:txBody>
          <a:bodyPr vert="vert270" rtlCol="1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B050"/>
                </a:solidFill>
                <a:effectLst/>
                <a:latin typeface="+mn-lt"/>
              </a:rPr>
              <a:t>latitude</a:t>
            </a:r>
            <a:endParaRPr lang="he-IL" sz="2400" b="1" dirty="0">
              <a:solidFill>
                <a:srgbClr val="00B050"/>
              </a:solidFill>
              <a:effectLst/>
              <a:latin typeface="+mn-lt"/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1268413" y="3487738"/>
            <a:ext cx="2189162" cy="977900"/>
            <a:chOff x="1269170" y="3487527"/>
            <a:chExt cx="2189085" cy="978408"/>
          </a:xfrm>
        </p:grpSpPr>
        <p:sp>
          <p:nvSpPr>
            <p:cNvPr id="49" name="TextBox 48"/>
            <p:cNvSpPr txBox="1"/>
            <p:nvPr/>
          </p:nvSpPr>
          <p:spPr>
            <a:xfrm>
              <a:off x="2020031" y="3582826"/>
              <a:ext cx="1438224" cy="830693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>
                <a:defRPr/>
              </a:pPr>
              <a:r>
                <a:rPr lang="en-US" sz="2400" b="1" dirty="0" err="1">
                  <a:solidFill>
                    <a:srgbClr val="0066CC"/>
                  </a:solidFill>
                  <a:effectLst/>
                  <a:latin typeface="+mn-lt"/>
                </a:rPr>
                <a:t>turblent</a:t>
              </a:r>
              <a:endParaRPr lang="en-US" sz="2400" b="1" dirty="0">
                <a:solidFill>
                  <a:srgbClr val="0066CC"/>
                </a:solidFill>
                <a:effectLst/>
                <a:latin typeface="+mn-lt"/>
              </a:endParaRPr>
            </a:p>
            <a:p>
              <a:pPr algn="ctr">
                <a:defRPr/>
              </a:pPr>
              <a:r>
                <a:rPr lang="en-US" sz="2400" b="1" dirty="0">
                  <a:solidFill>
                    <a:srgbClr val="0066CC"/>
                  </a:solidFill>
                  <a:effectLst/>
                  <a:latin typeface="+mn-lt"/>
                </a:rPr>
                <a:t>mixing</a:t>
              </a:r>
              <a:endParaRPr lang="he-IL" sz="2400" b="1" dirty="0">
                <a:solidFill>
                  <a:srgbClr val="0066CC"/>
                </a:solidFill>
                <a:effectLst/>
                <a:latin typeface="+mn-lt"/>
              </a:endParaRPr>
            </a:p>
          </p:txBody>
        </p:sp>
        <p:sp>
          <p:nvSpPr>
            <p:cNvPr id="50" name="Circular Arrow 49"/>
            <p:cNvSpPr/>
            <p:nvPr/>
          </p:nvSpPr>
          <p:spPr bwMode="auto">
            <a:xfrm flipV="1">
              <a:off x="1269170" y="3487527"/>
              <a:ext cx="977866" cy="97840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20631"/>
                <a:gd name="adj5" fmla="val 125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1" anchor="b"/>
            <a:lstStyle/>
            <a:p>
              <a:pPr>
                <a:defRPr/>
              </a:pPr>
              <a:endParaRPr lang="he-IL" dirty="0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835150" y="2968625"/>
            <a:ext cx="1382713" cy="4619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  <a:effectLst/>
                <a:latin typeface="+mn-lt"/>
              </a:rPr>
              <a:t>PV stair</a:t>
            </a:r>
            <a:endParaRPr lang="he-IL" sz="2400" b="1" dirty="0">
              <a:solidFill>
                <a:srgbClr val="C00000"/>
              </a:solidFill>
              <a:effectLst/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46138" y="4541838"/>
            <a:ext cx="1382712" cy="46196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  <a:effectLst/>
                <a:latin typeface="+mn-lt"/>
              </a:rPr>
              <a:t>PV stair</a:t>
            </a:r>
            <a:endParaRPr lang="he-IL" sz="2400" b="1" dirty="0">
              <a:solidFill>
                <a:srgbClr val="C00000"/>
              </a:solidFill>
              <a:effectLst/>
              <a:latin typeface="+mn-lt"/>
            </a:endParaRPr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7107238" y="3082925"/>
            <a:ext cx="614362" cy="1766888"/>
            <a:chOff x="7106730" y="3083355"/>
            <a:chExt cx="614480" cy="1766630"/>
          </a:xfrm>
        </p:grpSpPr>
        <p:sp>
          <p:nvSpPr>
            <p:cNvPr id="54" name="TextBox 53"/>
            <p:cNvSpPr txBox="1"/>
            <p:nvPr/>
          </p:nvSpPr>
          <p:spPr>
            <a:xfrm>
              <a:off x="7113081" y="3083355"/>
              <a:ext cx="608129" cy="46189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rgbClr val="C00000"/>
                  </a:solidFill>
                  <a:effectLst/>
                  <a:latin typeface="+mn-lt"/>
                </a:rPr>
                <a:t>jet</a:t>
              </a:r>
              <a:endParaRPr lang="he-IL" sz="2400" b="1" dirty="0">
                <a:solidFill>
                  <a:srgbClr val="C00000"/>
                </a:solidFill>
                <a:effectLst/>
                <a:latin typeface="+mn-lt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106730" y="4388089"/>
              <a:ext cx="608129" cy="46189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rgbClr val="C00000"/>
                  </a:solidFill>
                  <a:effectLst/>
                  <a:latin typeface="+mn-lt"/>
                </a:rPr>
                <a:t>jet</a:t>
              </a:r>
              <a:endParaRPr lang="he-IL" sz="2400" b="1" dirty="0">
                <a:solidFill>
                  <a:srgbClr val="C00000"/>
                </a:solidFill>
                <a:effectLst/>
                <a:latin typeface="+mn-lt"/>
              </a:endParaRPr>
            </a:p>
          </p:txBody>
        </p:sp>
      </p:grpSp>
      <p:pic>
        <p:nvPicPr>
          <p:cNvPr id="6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4233863"/>
            <a:ext cx="23272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2968625"/>
            <a:ext cx="23272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3330575" y="3697288"/>
            <a:ext cx="2355850" cy="46196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5426"/>
                </a:solidFill>
                <a:effectLst/>
                <a:latin typeface="+mn-lt"/>
              </a:rPr>
              <a:t>Rossby waves</a:t>
            </a:r>
            <a:endParaRPr lang="he-IL" sz="2400" b="1" dirty="0">
              <a:solidFill>
                <a:srgbClr val="005426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181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7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488488" cy="2698750"/>
          </a:xfrm>
          <a:ln w="28575"/>
        </p:spPr>
        <p:txBody>
          <a:bodyPr/>
          <a:lstStyle/>
          <a:p>
            <a:pPr algn="l" eaLnBrk="1" hangingPunct="1">
              <a:defRPr/>
            </a:pPr>
            <a:r>
              <a:rPr lang="en-US" sz="3600" b="1" dirty="0" smtClean="0">
                <a:solidFill>
                  <a:schemeClr val="accent2"/>
                </a:solidFill>
                <a:latin typeface="+mn-lt"/>
              </a:rPr>
              <a:t>                    Momentum-wise </a:t>
            </a:r>
            <a:br>
              <a:rPr lang="en-US" sz="3600" b="1" dirty="0" smtClean="0">
                <a:solidFill>
                  <a:schemeClr val="accent2"/>
                </a:solidFill>
                <a:latin typeface="+mn-lt"/>
              </a:rPr>
            </a:br>
            <a:r>
              <a:rPr lang="en-US" sz="3600" b="1" dirty="0" smtClean="0">
                <a:solidFill>
                  <a:schemeClr val="accent2"/>
                </a:solidFill>
                <a:latin typeface="+mn-lt"/>
              </a:rPr>
              <a:t>in order to generate jets eddies should deposit zonal momentum  to the mean flow and hence decay </a:t>
            </a:r>
            <a:r>
              <a:rPr lang="en-US" sz="3600" b="1" dirty="0" err="1" smtClean="0">
                <a:solidFill>
                  <a:schemeClr val="accent2"/>
                </a:solidFill>
                <a:latin typeface="+mn-lt"/>
              </a:rPr>
              <a:t>barotropically</a:t>
            </a:r>
            <a:r>
              <a:rPr lang="en-US" sz="3600" b="1" dirty="0" smtClean="0">
                <a:solidFill>
                  <a:schemeClr val="accent2"/>
                </a:solidFill>
                <a:latin typeface="+mn-lt"/>
              </a:rPr>
              <a:t/>
            </a:r>
            <a:br>
              <a:rPr lang="en-US" sz="3600" b="1" dirty="0" smtClean="0">
                <a:solidFill>
                  <a:schemeClr val="accent2"/>
                </a:solidFill>
                <a:latin typeface="+mn-lt"/>
              </a:rPr>
            </a:br>
            <a:r>
              <a:rPr lang="en-US" sz="3600" b="1" dirty="0" smtClean="0">
                <a:solidFill>
                  <a:schemeClr val="accent2"/>
                </a:solidFill>
                <a:latin typeface="+mn-lt"/>
              </a:rPr>
              <a:t>(if not maintained by an external source) </a:t>
            </a:r>
            <a:endParaRPr lang="en-US" sz="2400" b="1" dirty="0" smtClean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57650" y="3197225"/>
            <a:ext cx="3278188" cy="4619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/>
                <a:latin typeface="+mn-lt"/>
              </a:rPr>
              <a:t>eddy momentum flux</a:t>
            </a:r>
            <a:endParaRPr lang="he-IL" sz="2400" b="1" dirty="0">
              <a:solidFill>
                <a:srgbClr val="FF0000"/>
              </a:solidFill>
              <a:effectLst/>
              <a:latin typeface="+mn-lt"/>
            </a:endParaRP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t="3886"/>
          <a:stretch>
            <a:fillRect/>
          </a:stretch>
        </p:blipFill>
        <p:spPr bwMode="auto">
          <a:xfrm>
            <a:off x="3765550" y="3616325"/>
            <a:ext cx="31496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5075"/>
            <a:ext cx="4456113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2505075" y="4695825"/>
            <a:ext cx="608013" cy="4619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  <a:effectLst/>
                <a:latin typeface="+mn-lt"/>
              </a:rPr>
              <a:t>jet</a:t>
            </a:r>
            <a:endParaRPr lang="he-IL" sz="2400" b="1" dirty="0">
              <a:solidFill>
                <a:srgbClr val="C00000"/>
              </a:solidFill>
              <a:effectLst/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4425" y="3197225"/>
            <a:ext cx="2397125" cy="4619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/>
                <a:latin typeface="+mn-lt"/>
              </a:rPr>
              <a:t>zonal velocity </a:t>
            </a:r>
            <a:endParaRPr lang="he-IL" sz="2400" b="1" dirty="0"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23" name="Circular Arrow 22"/>
          <p:cNvSpPr/>
          <p:nvPr/>
        </p:nvSpPr>
        <p:spPr bwMode="auto">
          <a:xfrm rot="15885458" flipV="1">
            <a:off x="4993481" y="3928269"/>
            <a:ext cx="557213" cy="53657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820631"/>
              <a:gd name="adj5" fmla="val 125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>
              <a:defRPr/>
            </a:pPr>
            <a:endParaRPr lang="he-IL" dirty="0"/>
          </a:p>
        </p:txBody>
      </p:sp>
      <p:sp>
        <p:nvSpPr>
          <p:cNvPr id="24" name="Circular Arrow 23"/>
          <p:cNvSpPr/>
          <p:nvPr/>
        </p:nvSpPr>
        <p:spPr bwMode="auto">
          <a:xfrm rot="21330101" flipV="1">
            <a:off x="5091113" y="5459413"/>
            <a:ext cx="557212" cy="53657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820631"/>
              <a:gd name="adj5" fmla="val 125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>
              <a:defRPr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7113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1158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990000"/>
                </a:solidFill>
              </a:rPr>
              <a:t>The Hadley cell (1735)</a:t>
            </a:r>
          </a:p>
        </p:txBody>
      </p:sp>
      <p:pic>
        <p:nvPicPr>
          <p:cNvPr id="7171" name="Picture 3" descr="une_c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485900"/>
            <a:ext cx="4875213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55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"/>
          <p:cNvSpPr txBox="1">
            <a:spLocks noChangeArrowheads="1"/>
          </p:cNvSpPr>
          <p:nvPr/>
        </p:nvSpPr>
        <p:spPr>
          <a:xfrm>
            <a:off x="0" y="-39688"/>
            <a:ext cx="9144000" cy="1701801"/>
          </a:xfrm>
          <a:prstGeom prst="rect">
            <a:avLst/>
          </a:prstGeom>
          <a:noFill/>
        </p:spPr>
        <p:txBody>
          <a:bodyPr rtlCol="1" anchor="ctr">
            <a:normAutofit fontScale="97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700" b="1" dirty="0">
                <a:solidFill>
                  <a:srgbClr val="3333CC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  <a:r>
              <a:rPr lang="en-US" sz="3700" b="1" dirty="0" err="1">
                <a:solidFill>
                  <a:srgbClr val="3333CC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baroclinic</a:t>
            </a:r>
            <a:r>
              <a:rPr lang="en-US" sz="3700" b="1" dirty="0">
                <a:solidFill>
                  <a:srgbClr val="3333CC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700" b="1" dirty="0" err="1">
                <a:solidFill>
                  <a:srgbClr val="3333CC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Eady</a:t>
            </a:r>
            <a:r>
              <a:rPr lang="en-US" sz="3700" b="1" dirty="0">
                <a:solidFill>
                  <a:srgbClr val="3333CC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model (1949)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3700" b="1" dirty="0">
                <a:solidFill>
                  <a:srgbClr val="3333CC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is </a:t>
            </a:r>
            <a:r>
              <a:rPr lang="en-US" sz="3700" b="1" dirty="0" smtClean="0">
                <a:solidFill>
                  <a:srgbClr val="3333CC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analogous </a:t>
            </a:r>
            <a:r>
              <a:rPr lang="en-US" sz="3700" b="1" dirty="0">
                <a:solidFill>
                  <a:srgbClr val="3333CC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to the Rayleigh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3700" b="1" dirty="0" err="1">
                <a:solidFill>
                  <a:srgbClr val="3333CC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barotropic</a:t>
            </a:r>
            <a:r>
              <a:rPr lang="en-US" sz="3700" b="1" dirty="0">
                <a:solidFill>
                  <a:srgbClr val="3333CC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model (1880)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800" b="1" dirty="0">
              <a:solidFill>
                <a:srgbClr val="FF000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037" name="Group 1"/>
          <p:cNvGrpSpPr>
            <a:grpSpLocks/>
          </p:cNvGrpSpPr>
          <p:nvPr/>
        </p:nvGrpSpPr>
        <p:grpSpPr bwMode="auto">
          <a:xfrm>
            <a:off x="619125" y="1628775"/>
            <a:ext cx="8193088" cy="4938713"/>
            <a:chOff x="1096506" y="1654678"/>
            <a:chExt cx="7631470" cy="4222591"/>
          </a:xfrm>
        </p:grpSpPr>
        <p:grpSp>
          <p:nvGrpSpPr>
            <p:cNvPr id="1039" name="Group 48"/>
            <p:cNvGrpSpPr>
              <a:grpSpLocks/>
            </p:cNvGrpSpPr>
            <p:nvPr/>
          </p:nvGrpSpPr>
          <p:grpSpPr bwMode="auto">
            <a:xfrm>
              <a:off x="1096506" y="1654678"/>
              <a:ext cx="5495914" cy="4222591"/>
              <a:chOff x="1121472" y="3620739"/>
              <a:chExt cx="1818495" cy="3420379"/>
            </a:xfrm>
          </p:grpSpPr>
          <p:grpSp>
            <p:nvGrpSpPr>
              <p:cNvPr id="1040" name="Group 80"/>
              <p:cNvGrpSpPr>
                <a:grpSpLocks/>
              </p:cNvGrpSpPr>
              <p:nvPr/>
            </p:nvGrpSpPr>
            <p:grpSpPr bwMode="auto">
              <a:xfrm>
                <a:off x="1403646" y="3620739"/>
                <a:ext cx="1470979" cy="3420379"/>
                <a:chOff x="3666019" y="1268760"/>
                <a:chExt cx="2029577" cy="3600400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 flipV="1">
                  <a:off x="3666203" y="1981665"/>
                  <a:ext cx="2029245" cy="2315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3666203" y="4070614"/>
                  <a:ext cx="2029245" cy="11573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rot="5400000">
                  <a:off x="2775991" y="3064910"/>
                  <a:ext cx="3600400" cy="8101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rot="5400000">
                  <a:off x="3527328" y="2313126"/>
                  <a:ext cx="2088950" cy="1439914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rot="5400000">
                  <a:off x="4936223" y="1624296"/>
                  <a:ext cx="719848" cy="8776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rot="5400000">
                  <a:off x="3496309" y="4504848"/>
                  <a:ext cx="719848" cy="8776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4605218" y="2290667"/>
                  <a:ext cx="455669" cy="1157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4572140" y="1729370"/>
                  <a:ext cx="719619" cy="810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 flipV="1">
                  <a:off x="4572140" y="1369447"/>
                  <a:ext cx="719619" cy="810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4600493" y="2657535"/>
                  <a:ext cx="216021" cy="1158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51" name="Group 74"/>
                <p:cNvGrpSpPr>
                  <a:grpSpLocks/>
                </p:cNvGrpSpPr>
                <p:nvPr/>
              </p:nvGrpSpPr>
              <p:grpSpPr bwMode="auto">
                <a:xfrm rot="10800000">
                  <a:off x="3851919" y="3395614"/>
                  <a:ext cx="722952" cy="1289352"/>
                  <a:chOff x="1400777" y="1310526"/>
                  <a:chExt cx="722952" cy="1289352"/>
                </a:xfrm>
              </p:grpSpPr>
              <p:cxnSp>
                <p:nvCxnSpPr>
                  <p:cNvPr id="24" name="Straight Arrow Connector 23"/>
                  <p:cNvCxnSpPr/>
                  <p:nvPr/>
                </p:nvCxnSpPr>
                <p:spPr>
                  <a:xfrm flipV="1">
                    <a:off x="1392706" y="2231566"/>
                    <a:ext cx="460394" cy="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Arrow Connector 24"/>
                  <p:cNvCxnSpPr/>
                  <p:nvPr/>
                </p:nvCxnSpPr>
                <p:spPr>
                  <a:xfrm flipV="1">
                    <a:off x="1400807" y="1696888"/>
                    <a:ext cx="720295" cy="8101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Arrow Connector 25"/>
                  <p:cNvCxnSpPr/>
                  <p:nvPr/>
                </p:nvCxnSpPr>
                <p:spPr>
                  <a:xfrm flipV="1">
                    <a:off x="1403507" y="1336963"/>
                    <a:ext cx="720295" cy="8102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Arrow Connector 26"/>
                  <p:cNvCxnSpPr/>
                  <p:nvPr/>
                </p:nvCxnSpPr>
                <p:spPr>
                  <a:xfrm>
                    <a:off x="1392706" y="2625052"/>
                    <a:ext cx="216021" cy="1157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aphicFrame>
            <p:nvGraphicFramePr>
              <p:cNvPr id="1034" name="Object 2"/>
              <p:cNvGraphicFramePr>
                <a:graphicFrameLocks noChangeAspect="1"/>
              </p:cNvGraphicFramePr>
              <p:nvPr/>
            </p:nvGraphicFramePr>
            <p:xfrm>
              <a:off x="1121472" y="4119485"/>
              <a:ext cx="233398" cy="3313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46" name="Equation" r:id="rId3" imgW="355320" imgH="203040" progId="">
                      <p:embed/>
                    </p:oleObj>
                  </mc:Choice>
                  <mc:Fallback>
                    <p:oleObj name="Equation" r:id="rId3" imgW="355320" imgH="2030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21472" y="4119485"/>
                            <a:ext cx="233398" cy="331371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5" name="Object 3"/>
              <p:cNvGraphicFramePr>
                <a:graphicFrameLocks noChangeAspect="1"/>
              </p:cNvGraphicFramePr>
              <p:nvPr/>
            </p:nvGraphicFramePr>
            <p:xfrm>
              <a:off x="2652706" y="3699526"/>
              <a:ext cx="287261" cy="4082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47" name="Equation" r:id="rId5" imgW="368280" imgH="203040" progId="">
                      <p:embed/>
                    </p:oleObj>
                  </mc:Choice>
                  <mc:Fallback>
                    <p:oleObj name="Equation" r:id="rId5" imgW="368280" imgH="2030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52706" y="3699526"/>
                            <a:ext cx="287261" cy="40829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 w="317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33" name="Object 4"/>
            <p:cNvGraphicFramePr>
              <a:graphicFrameLocks noChangeAspect="1"/>
            </p:cNvGraphicFramePr>
            <p:nvPr/>
          </p:nvGraphicFramePr>
          <p:xfrm>
            <a:off x="6857236" y="2208827"/>
            <a:ext cx="1870740" cy="4987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48" name="Equation" r:id="rId7" imgW="952200" imgH="241200" progId="">
                    <p:embed/>
                  </p:oleObj>
                </mc:Choice>
                <mc:Fallback>
                  <p:oleObj name="Equation" r:id="rId7" imgW="952200" imgH="2412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7236" y="2208827"/>
                          <a:ext cx="1870740" cy="49878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AutoShape 14"/>
          <p:cNvSpPr>
            <a:spLocks noChangeArrowheads="1"/>
          </p:cNvSpPr>
          <p:nvPr/>
        </p:nvSpPr>
        <p:spPr bwMode="auto">
          <a:xfrm rot="10084662" flipV="1">
            <a:off x="3295499" y="3611572"/>
            <a:ext cx="742148" cy="726451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4 w 21600"/>
              <a:gd name="T19" fmla="*/ 3172 h 21600"/>
              <a:gd name="T20" fmla="*/ 18436 w 21600"/>
              <a:gd name="T21" fmla="*/ 18428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22" y="14328"/>
                </a:moveTo>
                <a:cubicBezTo>
                  <a:pt x="20166" y="13205"/>
                  <a:pt x="20395" y="12008"/>
                  <a:pt x="20395" y="10800"/>
                </a:cubicBezTo>
                <a:cubicBezTo>
                  <a:pt x="20395" y="5500"/>
                  <a:pt x="16099" y="1205"/>
                  <a:pt x="10800" y="1205"/>
                </a:cubicBezTo>
                <a:cubicBezTo>
                  <a:pt x="5500" y="1205"/>
                  <a:pt x="1205" y="5500"/>
                  <a:pt x="1205" y="10800"/>
                </a:cubicBezTo>
                <a:cubicBezTo>
                  <a:pt x="1204" y="14969"/>
                  <a:pt x="3898" y="18662"/>
                  <a:pt x="7868" y="19936"/>
                </a:cubicBezTo>
                <a:lnTo>
                  <a:pt x="7500" y="21083"/>
                </a:lnTo>
                <a:cubicBezTo>
                  <a:pt x="3031" y="19649"/>
                  <a:pt x="0" y="15493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2159"/>
                  <a:pt x="21343" y="13507"/>
                  <a:pt x="20843" y="14771"/>
                </a:cubicBezTo>
                <a:lnTo>
                  <a:pt x="23353" y="15764"/>
                </a:lnTo>
                <a:lnTo>
                  <a:pt x="19068" y="17622"/>
                </a:lnTo>
                <a:lnTo>
                  <a:pt x="17211" y="13335"/>
                </a:lnTo>
                <a:lnTo>
                  <a:pt x="19722" y="14328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scene3d>
            <a:camera prst="orthographicFront">
              <a:rot lat="0" lon="11099999" rev="0"/>
            </a:camera>
            <a:lightRig rig="threePt" dir="t"/>
          </a:scene3d>
        </p:spPr>
        <p:txBody>
          <a:bodyPr wrap="none" anchor="ctr"/>
          <a:lstStyle/>
          <a:p>
            <a:pPr>
              <a:defRPr/>
            </a:pPr>
            <a:endParaRPr lang="he-IL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1655763" y="3543300"/>
          <a:ext cx="1247775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9" name="Equation" r:id="rId9" imgW="495000" imgH="228600" progId="">
                  <p:embed/>
                </p:oleObj>
              </mc:Choice>
              <mc:Fallback>
                <p:oleObj name="Equation" r:id="rId9" imgW="495000" imgH="228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5763" y="3543300"/>
                        <a:ext cx="1247775" cy="6715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17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504825" y="1679575"/>
          <a:ext cx="12477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0" name="Equation" r:id="rId11" imgW="495000" imgH="203040" progId="">
                  <p:embed/>
                </p:oleObj>
              </mc:Choice>
              <mc:Fallback>
                <p:oleObj name="Equation" r:id="rId11" imgW="495000" imgH="203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825" y="1679575"/>
                        <a:ext cx="1247775" cy="596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17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7"/>
          <p:cNvGraphicFramePr>
            <a:graphicFrameLocks noChangeAspect="1"/>
          </p:cNvGraphicFramePr>
          <p:nvPr/>
        </p:nvGraphicFramePr>
        <p:xfrm>
          <a:off x="5545138" y="5761038"/>
          <a:ext cx="931862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1" name="Equation" r:id="rId13" imgW="368280" imgH="203040" progId="">
                  <p:embed/>
                </p:oleObj>
              </mc:Choice>
              <mc:Fallback>
                <p:oleObj name="Equation" r:id="rId13" imgW="368280" imgH="203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5138" y="5761038"/>
                        <a:ext cx="931862" cy="5905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17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8"/>
          <p:cNvGraphicFramePr>
            <a:graphicFrameLocks noChangeAspect="1"/>
          </p:cNvGraphicFramePr>
          <p:nvPr/>
        </p:nvGraphicFramePr>
        <p:xfrm>
          <a:off x="288925" y="5856288"/>
          <a:ext cx="147161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2" name="Equation" r:id="rId14" imgW="583920" imgH="203040" progId="">
                  <p:embed/>
                </p:oleObj>
              </mc:Choice>
              <mc:Fallback>
                <p:oleObj name="Equation" r:id="rId14" imgW="583920" imgH="203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925" y="5856288"/>
                        <a:ext cx="1471613" cy="596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17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9"/>
          <p:cNvGraphicFramePr>
            <a:graphicFrameLocks noChangeAspect="1"/>
          </p:cNvGraphicFramePr>
          <p:nvPr/>
        </p:nvGraphicFramePr>
        <p:xfrm>
          <a:off x="504825" y="5229225"/>
          <a:ext cx="94615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3" name="Equation" r:id="rId16" imgW="444240" imgH="203040" progId="">
                  <p:embed/>
                </p:oleObj>
              </mc:Choice>
              <mc:Fallback>
                <p:oleObj name="Equation" r:id="rId16" imgW="444240" imgH="203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825" y="5229225"/>
                        <a:ext cx="946150" cy="4778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10"/>
          <p:cNvGraphicFramePr>
            <a:graphicFrameLocks noChangeAspect="1"/>
          </p:cNvGraphicFramePr>
          <p:nvPr/>
        </p:nvGraphicFramePr>
        <p:xfrm>
          <a:off x="4949825" y="3330575"/>
          <a:ext cx="2430463" cy="126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4" name="Equation" r:id="rId18" imgW="965160" imgH="431640" progId="">
                  <p:embed/>
                </p:oleObj>
              </mc:Choice>
              <mc:Fallback>
                <p:oleObj name="Equation" r:id="rId18" imgW="965160" imgH="431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9825" y="3330575"/>
                        <a:ext cx="2430463" cy="12684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17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2" name="Object 11"/>
          <p:cNvGraphicFramePr>
            <a:graphicFrameLocks noChangeAspect="1"/>
          </p:cNvGraphicFramePr>
          <p:nvPr/>
        </p:nvGraphicFramePr>
        <p:xfrm>
          <a:off x="6659563" y="5157788"/>
          <a:ext cx="2195512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5" name="Equation" r:id="rId20" imgW="1041120" imgH="241200" progId="">
                  <p:embed/>
                </p:oleObj>
              </mc:Choice>
              <mc:Fallback>
                <p:oleObj name="Equation" r:id="rId20" imgW="1041120" imgH="241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5157788"/>
                        <a:ext cx="2195512" cy="5826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46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 bwMode="auto">
          <a:xfrm>
            <a:off x="0" y="20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kern="0" dirty="0" smtClean="0">
                <a:solidFill>
                  <a:srgbClr val="0000CC"/>
                </a:solidFill>
                <a:effectLst/>
                <a:latin typeface="Arial" pitchFamily="34" charset="0"/>
                <a:ea typeface="+mj-ea"/>
              </a:rPr>
              <a:t>Shear instability versus</a:t>
            </a:r>
          </a:p>
          <a:p>
            <a:pPr algn="ctr">
              <a:defRPr/>
            </a:pPr>
            <a:r>
              <a:rPr lang="en-US" sz="3200" kern="0" dirty="0" smtClean="0">
                <a:solidFill>
                  <a:srgbClr val="0000CC"/>
                </a:solidFill>
                <a:effectLst/>
                <a:latin typeface="Arial" pitchFamily="34" charset="0"/>
                <a:ea typeface="+mj-ea"/>
              </a:rPr>
              <a:t>convective </a:t>
            </a:r>
            <a:r>
              <a:rPr lang="en-US" sz="3200" kern="0" dirty="0">
                <a:solidFill>
                  <a:srgbClr val="0000CC"/>
                </a:solidFill>
                <a:effectLst/>
                <a:latin typeface="Arial" pitchFamily="34" charset="0"/>
                <a:ea typeface="+mj-ea"/>
              </a:rPr>
              <a:t>(gravitational) </a:t>
            </a:r>
            <a:r>
              <a:rPr lang="en-US" sz="3200" kern="0" dirty="0" smtClean="0">
                <a:solidFill>
                  <a:srgbClr val="0000CC"/>
                </a:solidFill>
                <a:effectLst/>
                <a:latin typeface="Arial" pitchFamily="34" charset="0"/>
                <a:ea typeface="+mj-ea"/>
              </a:rPr>
              <a:t>instability</a:t>
            </a:r>
            <a:endParaRPr lang="he-IL" sz="3200" kern="0" dirty="0">
              <a:solidFill>
                <a:srgbClr val="0000CC"/>
              </a:solidFill>
              <a:effectLst/>
              <a:latin typeface="Arial" pitchFamily="34" charset="0"/>
              <a:ea typeface="+mj-ea"/>
            </a:endParaRPr>
          </a:p>
        </p:txBody>
      </p:sp>
      <p:pic>
        <p:nvPicPr>
          <p:cNvPr id="104455" name="Picture 7" descr="http://large.stanford.edu/courses/2011/ph241/olson2/images/f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26130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5" descr="C:\Documents and Settings\user\Desktop\IYAR\f4big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4419600"/>
            <a:ext cx="6905625" cy="2438400"/>
          </a:xfrm>
          <a:prstGeom prst="rect">
            <a:avLst/>
          </a:prstGeom>
          <a:solidFill>
            <a:srgbClr val="0070C0"/>
          </a:solidFill>
          <a:ln>
            <a:noFill/>
          </a:ln>
        </p:spPr>
      </p:pic>
      <p:cxnSp>
        <p:nvCxnSpPr>
          <p:cNvPr id="3" name="Straight Connector 2"/>
          <p:cNvCxnSpPr/>
          <p:nvPr/>
        </p:nvCxnSpPr>
        <p:spPr bwMode="auto">
          <a:xfrm flipH="1">
            <a:off x="923526" y="5195630"/>
            <a:ext cx="691290" cy="84491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Oval 3"/>
          <p:cNvSpPr/>
          <p:nvPr/>
        </p:nvSpPr>
        <p:spPr bwMode="auto">
          <a:xfrm>
            <a:off x="1538006" y="5118820"/>
            <a:ext cx="153620" cy="15362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4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5" name="Down Arrow 4"/>
          <p:cNvSpPr/>
          <p:nvPr/>
        </p:nvSpPr>
        <p:spPr bwMode="auto">
          <a:xfrm>
            <a:off x="1532416" y="5377302"/>
            <a:ext cx="153621" cy="67116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4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846716" y="5925325"/>
            <a:ext cx="153620" cy="15362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4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6" name="Down Arrow 15"/>
          <p:cNvSpPr/>
          <p:nvPr/>
        </p:nvSpPr>
        <p:spPr bwMode="auto">
          <a:xfrm flipV="1">
            <a:off x="846715" y="5195630"/>
            <a:ext cx="153621" cy="671168"/>
          </a:xfrm>
          <a:prstGeom prst="downArrow">
            <a:avLst/>
          </a:prstGeom>
          <a:solidFill>
            <a:srgbClr val="E9B5B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4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grpSp>
        <p:nvGrpSpPr>
          <p:cNvPr id="14" name="Group 5119"/>
          <p:cNvGrpSpPr>
            <a:grpSpLocks/>
          </p:cNvGrpSpPr>
          <p:nvPr/>
        </p:nvGrpSpPr>
        <p:grpSpPr bwMode="auto">
          <a:xfrm>
            <a:off x="1506538" y="1758050"/>
            <a:ext cx="2036762" cy="3046412"/>
            <a:chOff x="9290850" y="356600"/>
            <a:chExt cx="2578100" cy="3749675"/>
          </a:xfrm>
        </p:grpSpPr>
        <p:sp>
          <p:nvSpPr>
            <p:cNvPr id="17" name="Line 53"/>
            <p:cNvSpPr>
              <a:spLocks noChangeShapeType="1"/>
            </p:cNvSpPr>
            <p:nvPr/>
          </p:nvSpPr>
          <p:spPr bwMode="auto">
            <a:xfrm>
              <a:off x="10896385" y="358553"/>
              <a:ext cx="972565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Line 54"/>
            <p:cNvSpPr>
              <a:spLocks noChangeShapeType="1"/>
            </p:cNvSpPr>
            <p:nvPr/>
          </p:nvSpPr>
          <p:spPr bwMode="auto">
            <a:xfrm>
              <a:off x="10864234" y="895897"/>
              <a:ext cx="996678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Line 55"/>
            <p:cNvSpPr>
              <a:spLocks noChangeShapeType="1"/>
            </p:cNvSpPr>
            <p:nvPr/>
          </p:nvSpPr>
          <p:spPr bwMode="auto">
            <a:xfrm flipH="1">
              <a:off x="9925830" y="3670539"/>
              <a:ext cx="970555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Line 56"/>
            <p:cNvSpPr>
              <a:spLocks noChangeShapeType="1"/>
            </p:cNvSpPr>
            <p:nvPr/>
          </p:nvSpPr>
          <p:spPr bwMode="auto">
            <a:xfrm>
              <a:off x="10896385" y="358553"/>
              <a:ext cx="0" cy="33119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Line 57"/>
            <p:cNvSpPr>
              <a:spLocks noChangeShapeType="1"/>
            </p:cNvSpPr>
            <p:nvPr/>
          </p:nvSpPr>
          <p:spPr bwMode="auto">
            <a:xfrm flipH="1">
              <a:off x="10020273" y="3146875"/>
              <a:ext cx="876112" cy="13677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Line 58"/>
            <p:cNvSpPr>
              <a:spLocks noChangeShapeType="1"/>
            </p:cNvSpPr>
            <p:nvPr/>
          </p:nvSpPr>
          <p:spPr bwMode="auto">
            <a:xfrm flipH="1" flipV="1">
              <a:off x="10136820" y="2621255"/>
              <a:ext cx="759565" cy="3908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Line 59"/>
            <p:cNvSpPr>
              <a:spLocks noChangeShapeType="1"/>
            </p:cNvSpPr>
            <p:nvPr/>
          </p:nvSpPr>
          <p:spPr bwMode="auto">
            <a:xfrm>
              <a:off x="10940593" y="1278876"/>
              <a:ext cx="749519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Freeform 60"/>
            <p:cNvSpPr>
              <a:spLocks/>
            </p:cNvSpPr>
            <p:nvPr/>
          </p:nvSpPr>
          <p:spPr bwMode="auto">
            <a:xfrm>
              <a:off x="9994151" y="356600"/>
              <a:ext cx="1868771" cy="3304169"/>
            </a:xfrm>
            <a:custGeom>
              <a:avLst/>
              <a:gdLst/>
              <a:ahLst/>
              <a:cxnLst>
                <a:cxn ang="0">
                  <a:pos x="1158" y="0"/>
                </a:cxn>
                <a:cxn ang="0">
                  <a:pos x="1085" y="629"/>
                </a:cxn>
                <a:cxn ang="0">
                  <a:pos x="601" y="968"/>
                </a:cxn>
                <a:cxn ang="0">
                  <a:pos x="93" y="1427"/>
                </a:cxn>
                <a:cxn ang="0">
                  <a:pos x="45" y="2081"/>
                </a:cxn>
              </a:cxnLst>
              <a:rect l="0" t="0" r="r" b="b"/>
              <a:pathLst>
                <a:path w="1178" h="2081">
                  <a:moveTo>
                    <a:pt x="1158" y="0"/>
                  </a:moveTo>
                  <a:cubicBezTo>
                    <a:pt x="1168" y="234"/>
                    <a:pt x="1178" y="468"/>
                    <a:pt x="1085" y="629"/>
                  </a:cubicBezTo>
                  <a:cubicBezTo>
                    <a:pt x="992" y="790"/>
                    <a:pt x="766" y="835"/>
                    <a:pt x="601" y="968"/>
                  </a:cubicBezTo>
                  <a:cubicBezTo>
                    <a:pt x="436" y="1101"/>
                    <a:pt x="186" y="1242"/>
                    <a:pt x="93" y="1427"/>
                  </a:cubicBezTo>
                  <a:cubicBezTo>
                    <a:pt x="0" y="1612"/>
                    <a:pt x="53" y="1972"/>
                    <a:pt x="45" y="2081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Line 61"/>
            <p:cNvSpPr>
              <a:spLocks noChangeShapeType="1"/>
            </p:cNvSpPr>
            <p:nvPr/>
          </p:nvSpPr>
          <p:spPr bwMode="auto">
            <a:xfrm flipH="1" flipV="1">
              <a:off x="10440245" y="2316435"/>
              <a:ext cx="415952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Line 62"/>
            <p:cNvSpPr>
              <a:spLocks noChangeShapeType="1"/>
            </p:cNvSpPr>
            <p:nvPr/>
          </p:nvSpPr>
          <p:spPr bwMode="auto">
            <a:xfrm>
              <a:off x="10904423" y="1663808"/>
              <a:ext cx="421981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8" name="Straight Arrow Connector 26"/>
            <p:cNvCxnSpPr>
              <a:cxnSpLocks noChangeShapeType="1"/>
            </p:cNvCxnSpPr>
            <p:nvPr/>
          </p:nvCxnSpPr>
          <p:spPr bwMode="auto">
            <a:xfrm>
              <a:off x="9521038" y="3812587"/>
              <a:ext cx="406400" cy="0"/>
            </a:xfrm>
            <a:prstGeom prst="straightConnector1">
              <a:avLst/>
            </a:prstGeom>
            <a:noFill/>
            <a:ln w="28575" algn="ctr">
              <a:solidFill>
                <a:srgbClr val="3333C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Arrow Connector 27"/>
            <p:cNvCxnSpPr>
              <a:cxnSpLocks noChangeShapeType="1"/>
            </p:cNvCxnSpPr>
            <p:nvPr/>
          </p:nvCxnSpPr>
          <p:spPr bwMode="auto">
            <a:xfrm rot="-5400000">
              <a:off x="9317838" y="3609387"/>
              <a:ext cx="406400" cy="0"/>
            </a:xfrm>
            <a:prstGeom prst="straightConnector1">
              <a:avLst/>
            </a:prstGeom>
            <a:noFill/>
            <a:ln w="28575" algn="ctr">
              <a:solidFill>
                <a:srgbClr val="3333C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TextBox 29"/>
            <p:cNvSpPr txBox="1"/>
            <p:nvPr/>
          </p:nvSpPr>
          <p:spPr>
            <a:xfrm>
              <a:off x="9799236" y="3736975"/>
              <a:ext cx="297396" cy="36930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eaLnBrk="1" hangingPunct="1">
                <a:defRPr/>
              </a:pPr>
              <a:r>
                <a:rPr lang="en-US" sz="1800" dirty="0">
                  <a:latin typeface="+mj-lt"/>
                </a:rPr>
                <a:t>x</a:t>
              </a:r>
              <a:endParaRPr lang="he-IL" sz="1800" dirty="0">
                <a:latin typeface="+mj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290850" y="2967109"/>
              <a:ext cx="301415" cy="37125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eaLnBrk="1" hangingPunct="1">
                <a:defRPr/>
              </a:pPr>
              <a:r>
                <a:rPr lang="en-US" sz="1800" dirty="0">
                  <a:latin typeface="+mj-lt"/>
                </a:rPr>
                <a:t>y</a:t>
              </a:r>
              <a:endParaRPr lang="he-IL" sz="1800" dirty="0">
                <a:latin typeface="+mj-lt"/>
              </a:endParaRPr>
            </a:p>
          </p:txBody>
        </p:sp>
      </p:grp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316725"/>
            <a:ext cx="534987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Line 58"/>
          <p:cNvSpPr>
            <a:spLocks noChangeShapeType="1"/>
          </p:cNvSpPr>
          <p:nvPr/>
        </p:nvSpPr>
        <p:spPr bwMode="auto">
          <a:xfrm flipH="1" flipV="1">
            <a:off x="5646738" y="4025000"/>
            <a:ext cx="631825" cy="0"/>
          </a:xfrm>
          <a:prstGeom prst="line">
            <a:avLst/>
          </a:prstGeom>
          <a:noFill/>
          <a:ln w="31750">
            <a:solidFill>
              <a:srgbClr val="339933"/>
            </a:solidFill>
            <a:round/>
            <a:headEnd/>
            <a:tailEnd type="triangle" w="med" len="lg"/>
          </a:ln>
          <a:effectLst/>
        </p:spPr>
        <p:txBody>
          <a:bodyPr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5" y="1316725"/>
            <a:ext cx="534988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Freeform 60"/>
          <p:cNvSpPr>
            <a:spLocks/>
          </p:cNvSpPr>
          <p:nvPr/>
        </p:nvSpPr>
        <p:spPr bwMode="auto">
          <a:xfrm rot="5400000" flipH="1">
            <a:off x="4990307" y="1325456"/>
            <a:ext cx="2414587" cy="3508375"/>
          </a:xfrm>
          <a:custGeom>
            <a:avLst/>
            <a:gdLst/>
            <a:ahLst/>
            <a:cxnLst>
              <a:cxn ang="0">
                <a:pos x="1158" y="0"/>
              </a:cxn>
              <a:cxn ang="0">
                <a:pos x="1085" y="629"/>
              </a:cxn>
              <a:cxn ang="0">
                <a:pos x="601" y="968"/>
              </a:cxn>
              <a:cxn ang="0">
                <a:pos x="93" y="1427"/>
              </a:cxn>
              <a:cxn ang="0">
                <a:pos x="45" y="2081"/>
              </a:cxn>
            </a:cxnLst>
            <a:rect l="0" t="0" r="r" b="b"/>
            <a:pathLst>
              <a:path w="1178" h="2081">
                <a:moveTo>
                  <a:pt x="1158" y="0"/>
                </a:moveTo>
                <a:cubicBezTo>
                  <a:pt x="1168" y="234"/>
                  <a:pt x="1178" y="468"/>
                  <a:pt x="1085" y="629"/>
                </a:cubicBezTo>
                <a:cubicBezTo>
                  <a:pt x="992" y="790"/>
                  <a:pt x="766" y="835"/>
                  <a:pt x="601" y="968"/>
                </a:cubicBezTo>
                <a:cubicBezTo>
                  <a:pt x="436" y="1101"/>
                  <a:pt x="186" y="1242"/>
                  <a:pt x="93" y="1427"/>
                </a:cubicBezTo>
                <a:cubicBezTo>
                  <a:pt x="0" y="1612"/>
                  <a:pt x="53" y="1972"/>
                  <a:pt x="45" y="2081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Line 56"/>
          <p:cNvSpPr>
            <a:spLocks noChangeShapeType="1"/>
          </p:cNvSpPr>
          <p:nvPr/>
        </p:nvSpPr>
        <p:spPr bwMode="auto">
          <a:xfrm>
            <a:off x="6269038" y="1758050"/>
            <a:ext cx="0" cy="2690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7" name="Group 4"/>
          <p:cNvGrpSpPr>
            <a:grpSpLocks/>
          </p:cNvGrpSpPr>
          <p:nvPr/>
        </p:nvGrpSpPr>
        <p:grpSpPr bwMode="auto">
          <a:xfrm>
            <a:off x="6243638" y="1872350"/>
            <a:ext cx="1693862" cy="1038225"/>
            <a:chOff x="4852833" y="3467404"/>
            <a:chExt cx="1694065" cy="1036936"/>
          </a:xfrm>
        </p:grpSpPr>
        <p:sp>
          <p:nvSpPr>
            <p:cNvPr id="38" name="Line 53"/>
            <p:cNvSpPr>
              <a:spLocks noChangeShapeType="1"/>
            </p:cNvSpPr>
            <p:nvPr/>
          </p:nvSpPr>
          <p:spPr bwMode="auto">
            <a:xfrm>
              <a:off x="4863946" y="3467404"/>
              <a:ext cx="1682952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Line 54"/>
            <p:cNvSpPr>
              <a:spLocks noChangeShapeType="1"/>
            </p:cNvSpPr>
            <p:nvPr/>
          </p:nvSpPr>
          <p:spPr bwMode="auto">
            <a:xfrm>
              <a:off x="4863946" y="3790852"/>
              <a:ext cx="576332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Line 62"/>
            <p:cNvSpPr>
              <a:spLocks noChangeShapeType="1"/>
            </p:cNvSpPr>
            <p:nvPr/>
          </p:nvSpPr>
          <p:spPr bwMode="auto">
            <a:xfrm>
              <a:off x="4863946" y="4196747"/>
              <a:ext cx="335003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Line 62"/>
            <p:cNvSpPr>
              <a:spLocks noChangeShapeType="1"/>
            </p:cNvSpPr>
            <p:nvPr/>
          </p:nvSpPr>
          <p:spPr bwMode="auto">
            <a:xfrm>
              <a:off x="4852833" y="4504340"/>
              <a:ext cx="179408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2" name="Group 49"/>
          <p:cNvGrpSpPr>
            <a:grpSpLocks/>
          </p:cNvGrpSpPr>
          <p:nvPr/>
        </p:nvGrpSpPr>
        <p:grpSpPr bwMode="auto">
          <a:xfrm flipH="1" flipV="1">
            <a:off x="4587875" y="3432862"/>
            <a:ext cx="1681163" cy="820738"/>
            <a:chOff x="4845573" y="3682974"/>
            <a:chExt cx="1682177" cy="821366"/>
          </a:xfrm>
        </p:grpSpPr>
        <p:sp>
          <p:nvSpPr>
            <p:cNvPr id="43" name="Line 53"/>
            <p:cNvSpPr>
              <a:spLocks noChangeShapeType="1"/>
            </p:cNvSpPr>
            <p:nvPr/>
          </p:nvSpPr>
          <p:spPr bwMode="auto">
            <a:xfrm>
              <a:off x="4845573" y="3682974"/>
              <a:ext cx="1682177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" name="Line 62"/>
            <p:cNvSpPr>
              <a:spLocks noChangeShapeType="1"/>
            </p:cNvSpPr>
            <p:nvPr/>
          </p:nvSpPr>
          <p:spPr bwMode="auto">
            <a:xfrm>
              <a:off x="4864634" y="4197718"/>
              <a:ext cx="333576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Line 62"/>
            <p:cNvSpPr>
              <a:spLocks noChangeShapeType="1"/>
            </p:cNvSpPr>
            <p:nvPr/>
          </p:nvSpPr>
          <p:spPr bwMode="auto">
            <a:xfrm>
              <a:off x="4853516" y="4504340"/>
              <a:ext cx="179495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6" name="Picture 2" descr="http://www.srh.noaa.gov/jetstream/upperair/images/instability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69" y="2861159"/>
            <a:ext cx="1905000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ttp://www.srh.noaa.gov/jetstream/upperair/images/stability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15" y="2929735"/>
            <a:ext cx="1905000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filmlaval2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4" y="1120586"/>
            <a:ext cx="2002545" cy="150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/>
          <p:nvPr/>
        </p:nvSpPr>
        <p:spPr>
          <a:xfrm rot="1651241">
            <a:off x="1888061" y="2725258"/>
            <a:ext cx="1797050" cy="58578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unstable</a:t>
            </a:r>
            <a:endParaRPr lang="he-IL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 rot="1651241">
            <a:off x="5565789" y="2922035"/>
            <a:ext cx="1797050" cy="58578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stable</a:t>
            </a:r>
            <a:endParaRPr lang="he-IL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900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36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video>
              <p:cMediaNode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0000CC"/>
                </a:solidFill>
                <a:latin typeface="Tahoma" panose="020B0604030504040204" pitchFamily="34" charset="0"/>
              </a:rPr>
              <a:t>e</a:t>
            </a:r>
            <a:r>
              <a:rPr lang="en-US" sz="3200" dirty="0" smtClean="0">
                <a:solidFill>
                  <a:srgbClr val="0000CC"/>
                </a:solidFill>
                <a:latin typeface="Tahoma" panose="020B0604030504040204" pitchFamily="34" charset="0"/>
              </a:rPr>
              <a:t>nergy growth via Reynolds stress</a:t>
            </a:r>
            <a:r>
              <a:rPr lang="en-US" sz="3200" dirty="0">
                <a:solidFill>
                  <a:srgbClr val="0000CC"/>
                </a:solidFill>
                <a:latin typeface="Tahoma" panose="020B0604030504040204" pitchFamily="34" charset="0"/>
              </a:rPr>
              <a:t/>
            </a:r>
            <a:br>
              <a:rPr lang="en-US" sz="3200" dirty="0">
                <a:solidFill>
                  <a:srgbClr val="0000CC"/>
                </a:solidFill>
                <a:latin typeface="Tahoma" panose="020B0604030504040204" pitchFamily="34" charset="0"/>
              </a:rPr>
            </a:br>
            <a:r>
              <a:rPr lang="en-US" sz="3200" dirty="0" smtClean="0">
                <a:solidFill>
                  <a:srgbClr val="0000CC"/>
                </a:solidFill>
                <a:latin typeface="Tahoma" panose="020B0604030504040204" pitchFamily="34" charset="0"/>
              </a:rPr>
              <a:t>(the Orr mechanism)</a:t>
            </a:r>
          </a:p>
        </p:txBody>
      </p:sp>
      <p:pic>
        <p:nvPicPr>
          <p:cNvPr id="4813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268413"/>
            <a:ext cx="3455987" cy="129222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132" name="Group 32"/>
          <p:cNvGrpSpPr>
            <a:grpSpLocks/>
          </p:cNvGrpSpPr>
          <p:nvPr/>
        </p:nvGrpSpPr>
        <p:grpSpPr bwMode="auto">
          <a:xfrm>
            <a:off x="2195513" y="3300413"/>
            <a:ext cx="3514725" cy="3368675"/>
            <a:chOff x="158" y="2115"/>
            <a:chExt cx="2214" cy="2122"/>
          </a:xfrm>
        </p:grpSpPr>
        <p:grpSp>
          <p:nvGrpSpPr>
            <p:cNvPr id="48181" name="Group 33"/>
            <p:cNvGrpSpPr>
              <a:grpSpLocks/>
            </p:cNvGrpSpPr>
            <p:nvPr/>
          </p:nvGrpSpPr>
          <p:grpSpPr bwMode="auto">
            <a:xfrm>
              <a:off x="158" y="2115"/>
              <a:ext cx="2214" cy="2122"/>
              <a:chOff x="158" y="2115"/>
              <a:chExt cx="2214" cy="2122"/>
            </a:xfrm>
          </p:grpSpPr>
          <p:pic>
            <p:nvPicPr>
              <p:cNvPr id="48183" name="Picture 3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" y="2115"/>
                <a:ext cx="2214" cy="2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184" name="Rectangle 35"/>
              <p:cNvSpPr>
                <a:spLocks noChangeArrowheads="1"/>
              </p:cNvSpPr>
              <p:nvPr/>
            </p:nvSpPr>
            <p:spPr bwMode="auto">
              <a:xfrm>
                <a:off x="612" y="2840"/>
                <a:ext cx="635" cy="6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4000" b="1">
                    <a:solidFill>
                      <a:schemeClr val="tx2"/>
                    </a:solidFill>
                    <a:latin typeface="Bookman Old Style" panose="020506040505050202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4000" b="1">
                    <a:solidFill>
                      <a:schemeClr val="tx2"/>
                    </a:solidFill>
                    <a:latin typeface="Bookman Old Style" panose="020506040505050202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4000" b="1">
                    <a:solidFill>
                      <a:schemeClr val="tx2"/>
                    </a:solidFill>
                    <a:latin typeface="Bookman Old Style" panose="020506040505050202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4000" b="1">
                    <a:solidFill>
                      <a:schemeClr val="tx2"/>
                    </a:solidFill>
                    <a:latin typeface="Bookman Old Style" panose="020506040505050202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4000" b="1">
                    <a:solidFill>
                      <a:schemeClr val="tx2"/>
                    </a:solidFill>
                    <a:latin typeface="Bookman Old Style" panose="02050604050505020204" pitchFamily="18" charset="0"/>
                    <a:cs typeface="Times New Roman" panose="02020603050405020304" pitchFamily="18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2"/>
                    </a:solidFill>
                    <a:latin typeface="Bookman Old Style" panose="02050604050505020204" pitchFamily="18" charset="0"/>
                    <a:cs typeface="Times New Roman" panose="02020603050405020304" pitchFamily="18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2"/>
                    </a:solidFill>
                    <a:latin typeface="Bookman Old Style" panose="02050604050505020204" pitchFamily="18" charset="0"/>
                    <a:cs typeface="Times New Roman" panose="02020603050405020304" pitchFamily="18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2"/>
                    </a:solidFill>
                    <a:latin typeface="Bookman Old Style" panose="02050604050505020204" pitchFamily="18" charset="0"/>
                    <a:cs typeface="Times New Roman" panose="02020603050405020304" pitchFamily="18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2"/>
                    </a:solidFill>
                    <a:latin typeface="Bookman Old Style" panose="020506040505050202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he-IL"/>
              </a:p>
            </p:txBody>
          </p:sp>
        </p:grpSp>
        <p:sp>
          <p:nvSpPr>
            <p:cNvPr id="48182" name="Rectangle 36"/>
            <p:cNvSpPr>
              <a:spLocks noChangeArrowheads="1"/>
            </p:cNvSpPr>
            <p:nvPr/>
          </p:nvSpPr>
          <p:spPr bwMode="auto">
            <a:xfrm>
              <a:off x="204" y="3067"/>
              <a:ext cx="771" cy="10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he-IL"/>
            </a:p>
          </p:txBody>
        </p:sp>
      </p:grpSp>
      <p:sp>
        <p:nvSpPr>
          <p:cNvPr id="48133" name="Oval 37"/>
          <p:cNvSpPr>
            <a:spLocks noChangeArrowheads="1"/>
          </p:cNvSpPr>
          <p:nvPr/>
        </p:nvSpPr>
        <p:spPr bwMode="auto">
          <a:xfrm rot="5400000">
            <a:off x="2900362" y="4359276"/>
            <a:ext cx="2868613" cy="143986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he-IL"/>
          </a:p>
        </p:txBody>
      </p:sp>
      <p:sp>
        <p:nvSpPr>
          <p:cNvPr id="48134" name="Line 38"/>
          <p:cNvSpPr>
            <a:spLocks noChangeShapeType="1"/>
          </p:cNvSpPr>
          <p:nvPr/>
        </p:nvSpPr>
        <p:spPr bwMode="auto">
          <a:xfrm flipH="1" flipV="1">
            <a:off x="5076825" y="4797425"/>
            <a:ext cx="0" cy="6492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he-IL"/>
          </a:p>
        </p:txBody>
      </p:sp>
      <p:pic>
        <p:nvPicPr>
          <p:cNvPr id="48135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3011488"/>
            <a:ext cx="89852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405188" y="3155950"/>
            <a:ext cx="322262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137" name="Group 30"/>
          <p:cNvGrpSpPr>
            <a:grpSpLocks/>
          </p:cNvGrpSpPr>
          <p:nvPr/>
        </p:nvGrpSpPr>
        <p:grpSpPr bwMode="auto">
          <a:xfrm>
            <a:off x="-828675" y="3084513"/>
            <a:ext cx="3514725" cy="3657600"/>
            <a:chOff x="-377" y="1797"/>
            <a:chExt cx="2214" cy="2304"/>
          </a:xfrm>
        </p:grpSpPr>
        <p:grpSp>
          <p:nvGrpSpPr>
            <p:cNvPr id="48166" name="Group 18"/>
            <p:cNvGrpSpPr>
              <a:grpSpLocks/>
            </p:cNvGrpSpPr>
            <p:nvPr/>
          </p:nvGrpSpPr>
          <p:grpSpPr bwMode="auto">
            <a:xfrm>
              <a:off x="-377" y="1979"/>
              <a:ext cx="2214" cy="2122"/>
              <a:chOff x="158" y="2115"/>
              <a:chExt cx="2214" cy="2122"/>
            </a:xfrm>
          </p:grpSpPr>
          <p:grpSp>
            <p:nvGrpSpPr>
              <p:cNvPr id="48177" name="Group 17"/>
              <p:cNvGrpSpPr>
                <a:grpSpLocks/>
              </p:cNvGrpSpPr>
              <p:nvPr/>
            </p:nvGrpSpPr>
            <p:grpSpPr bwMode="auto">
              <a:xfrm>
                <a:off x="158" y="2115"/>
                <a:ext cx="2214" cy="2122"/>
                <a:chOff x="158" y="2115"/>
                <a:chExt cx="2214" cy="2122"/>
              </a:xfrm>
            </p:grpSpPr>
            <p:pic>
              <p:nvPicPr>
                <p:cNvPr id="48179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8" y="2115"/>
                  <a:ext cx="2214" cy="2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8180" name="Rectangle 15"/>
                <p:cNvSpPr>
                  <a:spLocks noChangeArrowheads="1"/>
                </p:cNvSpPr>
                <p:nvPr/>
              </p:nvSpPr>
              <p:spPr bwMode="auto">
                <a:xfrm>
                  <a:off x="612" y="2840"/>
                  <a:ext cx="635" cy="6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4000" b="1">
                      <a:solidFill>
                        <a:schemeClr val="tx2"/>
                      </a:solidFill>
                      <a:latin typeface="Bookman Old Style" panose="02050604050505020204" pitchFamily="18" charset="0"/>
                      <a:cs typeface="Times New Roman" panose="02020603050405020304" pitchFamily="18" charset="0"/>
                    </a:defRPr>
                  </a:lvl1pPr>
                  <a:lvl2pPr marL="742950" indent="-285750" eaLnBrk="0" hangingPunct="0">
                    <a:defRPr sz="4000" b="1">
                      <a:solidFill>
                        <a:schemeClr val="tx2"/>
                      </a:solidFill>
                      <a:latin typeface="Bookman Old Style" panose="02050604050505020204" pitchFamily="18" charset="0"/>
                      <a:cs typeface="Times New Roman" panose="02020603050405020304" pitchFamily="18" charset="0"/>
                    </a:defRPr>
                  </a:lvl2pPr>
                  <a:lvl3pPr marL="1143000" indent="-228600" eaLnBrk="0" hangingPunct="0">
                    <a:defRPr sz="4000" b="1">
                      <a:solidFill>
                        <a:schemeClr val="tx2"/>
                      </a:solidFill>
                      <a:latin typeface="Bookman Old Style" panose="02050604050505020204" pitchFamily="18" charset="0"/>
                      <a:cs typeface="Times New Roman" panose="02020603050405020304" pitchFamily="18" charset="0"/>
                    </a:defRPr>
                  </a:lvl3pPr>
                  <a:lvl4pPr marL="1600200" indent="-228600" eaLnBrk="0" hangingPunct="0">
                    <a:defRPr sz="4000" b="1">
                      <a:solidFill>
                        <a:schemeClr val="tx2"/>
                      </a:solidFill>
                      <a:latin typeface="Bookman Old Style" panose="02050604050505020204" pitchFamily="18" charset="0"/>
                      <a:cs typeface="Times New Roman" panose="02020603050405020304" pitchFamily="18" charset="0"/>
                    </a:defRPr>
                  </a:lvl4pPr>
                  <a:lvl5pPr marL="2057400" indent="-228600" eaLnBrk="0" hangingPunct="0">
                    <a:defRPr sz="4000" b="1">
                      <a:solidFill>
                        <a:schemeClr val="tx2"/>
                      </a:solidFill>
                      <a:latin typeface="Bookman Old Style" panose="02050604050505020204" pitchFamily="18" charset="0"/>
                      <a:cs typeface="Times New Roman" panose="02020603050405020304" pitchFamily="18" charset="0"/>
                    </a:defRPr>
                  </a:lvl5pPr>
                  <a:lvl6pPr marL="2514600" indent="-228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000" b="1">
                      <a:solidFill>
                        <a:schemeClr val="tx2"/>
                      </a:solidFill>
                      <a:latin typeface="Bookman Old Style" panose="02050604050505020204" pitchFamily="18" charset="0"/>
                      <a:cs typeface="Times New Roman" panose="02020603050405020304" pitchFamily="18" charset="0"/>
                    </a:defRPr>
                  </a:lvl6pPr>
                  <a:lvl7pPr marL="2971800" indent="-228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000" b="1">
                      <a:solidFill>
                        <a:schemeClr val="tx2"/>
                      </a:solidFill>
                      <a:latin typeface="Bookman Old Style" panose="02050604050505020204" pitchFamily="18" charset="0"/>
                      <a:cs typeface="Times New Roman" panose="02020603050405020304" pitchFamily="18" charset="0"/>
                    </a:defRPr>
                  </a:lvl7pPr>
                  <a:lvl8pPr marL="3429000" indent="-228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000" b="1">
                      <a:solidFill>
                        <a:schemeClr val="tx2"/>
                      </a:solidFill>
                      <a:latin typeface="Bookman Old Style" panose="02050604050505020204" pitchFamily="18" charset="0"/>
                      <a:cs typeface="Times New Roman" panose="02020603050405020304" pitchFamily="18" charset="0"/>
                    </a:defRPr>
                  </a:lvl8pPr>
                  <a:lvl9pPr marL="3886200" indent="-228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000" b="1">
                      <a:solidFill>
                        <a:schemeClr val="tx2"/>
                      </a:solidFill>
                      <a:latin typeface="Bookman Old Style" panose="020506040505050202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he-IL"/>
                </a:p>
              </p:txBody>
            </p:sp>
          </p:grpSp>
          <p:sp>
            <p:nvSpPr>
              <p:cNvPr id="48178" name="Rectangle 16"/>
              <p:cNvSpPr>
                <a:spLocks noChangeArrowheads="1"/>
              </p:cNvSpPr>
              <p:nvPr/>
            </p:nvSpPr>
            <p:spPr bwMode="auto">
              <a:xfrm>
                <a:off x="204" y="3067"/>
                <a:ext cx="771" cy="10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4000" b="1">
                    <a:solidFill>
                      <a:schemeClr val="tx2"/>
                    </a:solidFill>
                    <a:latin typeface="Bookman Old Style" panose="020506040505050202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4000" b="1">
                    <a:solidFill>
                      <a:schemeClr val="tx2"/>
                    </a:solidFill>
                    <a:latin typeface="Bookman Old Style" panose="020506040505050202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4000" b="1">
                    <a:solidFill>
                      <a:schemeClr val="tx2"/>
                    </a:solidFill>
                    <a:latin typeface="Bookman Old Style" panose="020506040505050202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4000" b="1">
                    <a:solidFill>
                      <a:schemeClr val="tx2"/>
                    </a:solidFill>
                    <a:latin typeface="Bookman Old Style" panose="020506040505050202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4000" b="1">
                    <a:solidFill>
                      <a:schemeClr val="tx2"/>
                    </a:solidFill>
                    <a:latin typeface="Bookman Old Style" panose="02050604050505020204" pitchFamily="18" charset="0"/>
                    <a:cs typeface="Times New Roman" panose="02020603050405020304" pitchFamily="18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2"/>
                    </a:solidFill>
                    <a:latin typeface="Bookman Old Style" panose="02050604050505020204" pitchFamily="18" charset="0"/>
                    <a:cs typeface="Times New Roman" panose="02020603050405020304" pitchFamily="18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2"/>
                    </a:solidFill>
                    <a:latin typeface="Bookman Old Style" panose="02050604050505020204" pitchFamily="18" charset="0"/>
                    <a:cs typeface="Times New Roman" panose="02020603050405020304" pitchFamily="18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2"/>
                    </a:solidFill>
                    <a:latin typeface="Bookman Old Style" panose="02050604050505020204" pitchFamily="18" charset="0"/>
                    <a:cs typeface="Times New Roman" panose="02020603050405020304" pitchFamily="18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2"/>
                    </a:solidFill>
                    <a:latin typeface="Bookman Old Style" panose="020506040505050202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he-IL"/>
              </a:p>
            </p:txBody>
          </p:sp>
        </p:grpSp>
        <p:sp>
          <p:nvSpPr>
            <p:cNvPr id="48167" name="Oval 19"/>
            <p:cNvSpPr>
              <a:spLocks noChangeArrowheads="1"/>
            </p:cNvSpPr>
            <p:nvPr/>
          </p:nvSpPr>
          <p:spPr bwMode="auto">
            <a:xfrm rot="3073250">
              <a:off x="76" y="2650"/>
              <a:ext cx="1797" cy="907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he-IL"/>
            </a:p>
          </p:txBody>
        </p:sp>
        <p:sp>
          <p:nvSpPr>
            <p:cNvPr id="48168" name="Line 20"/>
            <p:cNvSpPr>
              <a:spLocks noChangeShapeType="1"/>
            </p:cNvSpPr>
            <p:nvPr/>
          </p:nvSpPr>
          <p:spPr bwMode="auto">
            <a:xfrm flipH="1" flipV="1">
              <a:off x="1383" y="2886"/>
              <a:ext cx="182" cy="3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he-IL"/>
            </a:p>
          </p:txBody>
        </p:sp>
        <p:sp>
          <p:nvSpPr>
            <p:cNvPr id="48169" name="Line 21"/>
            <p:cNvSpPr>
              <a:spLocks noChangeShapeType="1"/>
            </p:cNvSpPr>
            <p:nvPr/>
          </p:nvSpPr>
          <p:spPr bwMode="auto">
            <a:xfrm>
              <a:off x="431" y="3067"/>
              <a:ext cx="181" cy="31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he-IL"/>
            </a:p>
          </p:txBody>
        </p:sp>
        <p:sp>
          <p:nvSpPr>
            <p:cNvPr id="48170" name="Line 22"/>
            <p:cNvSpPr>
              <a:spLocks noChangeShapeType="1"/>
            </p:cNvSpPr>
            <p:nvPr/>
          </p:nvSpPr>
          <p:spPr bwMode="auto">
            <a:xfrm flipV="1">
              <a:off x="1565" y="2886"/>
              <a:ext cx="0" cy="3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he-IL"/>
            </a:p>
          </p:txBody>
        </p:sp>
        <p:sp>
          <p:nvSpPr>
            <p:cNvPr id="48171" name="Line 24"/>
            <p:cNvSpPr>
              <a:spLocks noChangeShapeType="1"/>
            </p:cNvSpPr>
            <p:nvPr/>
          </p:nvSpPr>
          <p:spPr bwMode="auto">
            <a:xfrm flipH="1">
              <a:off x="1383" y="3249"/>
              <a:ext cx="18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he-IL"/>
            </a:p>
          </p:txBody>
        </p:sp>
        <p:pic>
          <p:nvPicPr>
            <p:cNvPr id="48172" name="Picture 2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1797"/>
              <a:ext cx="566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73" name="Picture 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" y="3294"/>
              <a:ext cx="168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74" name="Picture 2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" y="2906"/>
              <a:ext cx="117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75" name="Picture 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85" y="1888"/>
              <a:ext cx="203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76" name="Picture 2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" y="1797"/>
              <a:ext cx="428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8138" name="Picture 6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59113"/>
            <a:ext cx="679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9" name="Line 64"/>
          <p:cNvSpPr>
            <a:spLocks noChangeShapeType="1"/>
          </p:cNvSpPr>
          <p:nvPr/>
        </p:nvSpPr>
        <p:spPr bwMode="auto">
          <a:xfrm flipH="1">
            <a:off x="3635375" y="4868863"/>
            <a:ext cx="0" cy="6492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he-IL"/>
          </a:p>
        </p:txBody>
      </p:sp>
      <p:grpSp>
        <p:nvGrpSpPr>
          <p:cNvPr id="48140" name="Group 67"/>
          <p:cNvGrpSpPr>
            <a:grpSpLocks/>
          </p:cNvGrpSpPr>
          <p:nvPr/>
        </p:nvGrpSpPr>
        <p:grpSpPr bwMode="auto">
          <a:xfrm>
            <a:off x="5600700" y="3373438"/>
            <a:ext cx="3514725" cy="3368675"/>
            <a:chOff x="158" y="2115"/>
            <a:chExt cx="2214" cy="2122"/>
          </a:xfrm>
        </p:grpSpPr>
        <p:pic>
          <p:nvPicPr>
            <p:cNvPr id="48164" name="Picture 6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115"/>
              <a:ext cx="2214" cy="2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65" name="Rectangle 69"/>
            <p:cNvSpPr>
              <a:spLocks noChangeArrowheads="1"/>
            </p:cNvSpPr>
            <p:nvPr/>
          </p:nvSpPr>
          <p:spPr bwMode="auto">
            <a:xfrm>
              <a:off x="612" y="2840"/>
              <a:ext cx="635" cy="6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2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he-IL"/>
            </a:p>
          </p:txBody>
        </p:sp>
      </p:grpSp>
      <p:sp>
        <p:nvSpPr>
          <p:cNvPr id="48141" name="Rectangle 70"/>
          <p:cNvSpPr>
            <a:spLocks noChangeArrowheads="1"/>
          </p:cNvSpPr>
          <p:nvPr/>
        </p:nvSpPr>
        <p:spPr bwMode="auto">
          <a:xfrm>
            <a:off x="5702300" y="4797425"/>
            <a:ext cx="1223963" cy="1728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he-IL"/>
          </a:p>
        </p:txBody>
      </p:sp>
      <p:sp>
        <p:nvSpPr>
          <p:cNvPr id="48142" name="Oval 71"/>
          <p:cNvSpPr>
            <a:spLocks noChangeArrowheads="1"/>
          </p:cNvSpPr>
          <p:nvPr/>
        </p:nvSpPr>
        <p:spPr bwMode="auto">
          <a:xfrm rot="18526750" flipH="1">
            <a:off x="6313488" y="4351337"/>
            <a:ext cx="2852738" cy="1439863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Bookman Old Style" panose="020506040505050202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he-IL"/>
          </a:p>
        </p:txBody>
      </p:sp>
      <p:sp>
        <p:nvSpPr>
          <p:cNvPr id="48143" name="Line 72"/>
          <p:cNvSpPr>
            <a:spLocks noChangeShapeType="1"/>
          </p:cNvSpPr>
          <p:nvPr/>
        </p:nvSpPr>
        <p:spPr bwMode="auto">
          <a:xfrm flipV="1">
            <a:off x="8316913" y="4940300"/>
            <a:ext cx="358775" cy="5762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he-IL"/>
          </a:p>
        </p:txBody>
      </p:sp>
      <p:sp>
        <p:nvSpPr>
          <p:cNvPr id="48144" name="Line 73"/>
          <p:cNvSpPr>
            <a:spLocks noChangeShapeType="1"/>
          </p:cNvSpPr>
          <p:nvPr/>
        </p:nvSpPr>
        <p:spPr bwMode="auto">
          <a:xfrm rot="5400000">
            <a:off x="6876256" y="4509295"/>
            <a:ext cx="504825" cy="3603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he-IL"/>
          </a:p>
        </p:txBody>
      </p:sp>
      <p:sp>
        <p:nvSpPr>
          <p:cNvPr id="48145" name="Line 74"/>
          <p:cNvSpPr>
            <a:spLocks noChangeShapeType="1"/>
          </p:cNvSpPr>
          <p:nvPr/>
        </p:nvSpPr>
        <p:spPr bwMode="auto">
          <a:xfrm flipV="1">
            <a:off x="8316913" y="4941888"/>
            <a:ext cx="0" cy="576262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he-IL"/>
          </a:p>
        </p:txBody>
      </p:sp>
      <p:sp>
        <p:nvSpPr>
          <p:cNvPr id="48146" name="Line 75"/>
          <p:cNvSpPr>
            <a:spLocks noChangeShapeType="1"/>
          </p:cNvSpPr>
          <p:nvPr/>
        </p:nvSpPr>
        <p:spPr bwMode="auto">
          <a:xfrm>
            <a:off x="8388350" y="5516563"/>
            <a:ext cx="288925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he-IL"/>
          </a:p>
        </p:txBody>
      </p:sp>
      <p:pic>
        <p:nvPicPr>
          <p:cNvPr id="48147" name="Picture 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2997200"/>
            <a:ext cx="8985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8" name="Picture 7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589588"/>
            <a:ext cx="26670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9" name="Picture 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084763"/>
            <a:ext cx="185737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0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838950" y="3141663"/>
            <a:ext cx="322263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1" name="Picture 8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2960688"/>
            <a:ext cx="62388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152" name="Straight Arrow Connector 60"/>
          <p:cNvCxnSpPr>
            <a:cxnSpLocks noChangeShapeType="1"/>
          </p:cNvCxnSpPr>
          <p:nvPr/>
        </p:nvCxnSpPr>
        <p:spPr bwMode="auto">
          <a:xfrm>
            <a:off x="454025" y="5157788"/>
            <a:ext cx="0" cy="447675"/>
          </a:xfrm>
          <a:prstGeom prst="straightConnector1">
            <a:avLst/>
          </a:prstGeom>
          <a:noFill/>
          <a:ln w="28575" algn="ctr">
            <a:solidFill>
              <a:srgbClr val="FF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3" name="Straight Arrow Connector 64"/>
          <p:cNvCxnSpPr>
            <a:cxnSpLocks noChangeShapeType="1"/>
            <a:stCxn id="48169" idx="0"/>
          </p:cNvCxnSpPr>
          <p:nvPr/>
        </p:nvCxnSpPr>
        <p:spPr bwMode="auto">
          <a:xfrm>
            <a:off x="454025" y="5100638"/>
            <a:ext cx="288925" cy="0"/>
          </a:xfrm>
          <a:prstGeom prst="straightConnector1">
            <a:avLst/>
          </a:prstGeom>
          <a:noFill/>
          <a:ln w="28575" algn="ctr">
            <a:solidFill>
              <a:srgbClr val="FF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8154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4735513"/>
            <a:ext cx="26670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5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246688"/>
            <a:ext cx="185738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Line 24"/>
          <p:cNvSpPr>
            <a:spLocks noChangeShapeType="1"/>
          </p:cNvSpPr>
          <p:nvPr/>
        </p:nvSpPr>
        <p:spPr bwMode="auto">
          <a:xfrm flipH="1">
            <a:off x="1960563" y="3927475"/>
            <a:ext cx="288925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he-IL"/>
          </a:p>
        </p:txBody>
      </p:sp>
      <p:cxnSp>
        <p:nvCxnSpPr>
          <p:cNvPr id="50" name="Straight Arrow Connector 64"/>
          <p:cNvCxnSpPr>
            <a:cxnSpLocks noChangeShapeType="1"/>
          </p:cNvCxnSpPr>
          <p:nvPr/>
        </p:nvCxnSpPr>
        <p:spPr bwMode="auto">
          <a:xfrm>
            <a:off x="461963" y="6270625"/>
            <a:ext cx="288925" cy="0"/>
          </a:xfrm>
          <a:prstGeom prst="straightConnector1">
            <a:avLst/>
          </a:prstGeom>
          <a:noFill/>
          <a:ln w="28575" algn="ctr">
            <a:solidFill>
              <a:srgbClr val="FF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" name="Line 75"/>
          <p:cNvSpPr>
            <a:spLocks noChangeShapeType="1"/>
          </p:cNvSpPr>
          <p:nvPr/>
        </p:nvSpPr>
        <p:spPr bwMode="auto">
          <a:xfrm>
            <a:off x="8335963" y="4159250"/>
            <a:ext cx="288925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he-IL"/>
          </a:p>
        </p:txBody>
      </p:sp>
      <p:sp>
        <p:nvSpPr>
          <p:cNvPr id="48159" name="Line 75"/>
          <p:cNvSpPr>
            <a:spLocks noChangeShapeType="1"/>
          </p:cNvSpPr>
          <p:nvPr/>
        </p:nvSpPr>
        <p:spPr bwMode="auto">
          <a:xfrm flipH="1">
            <a:off x="7010400" y="4427538"/>
            <a:ext cx="288925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he-IL"/>
          </a:p>
        </p:txBody>
      </p:sp>
      <p:sp>
        <p:nvSpPr>
          <p:cNvPr id="48160" name="Line 74"/>
          <p:cNvSpPr>
            <a:spLocks noChangeShapeType="1"/>
          </p:cNvSpPr>
          <p:nvPr/>
        </p:nvSpPr>
        <p:spPr bwMode="auto">
          <a:xfrm>
            <a:off x="7337425" y="4389438"/>
            <a:ext cx="0" cy="576262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he-IL"/>
          </a:p>
        </p:txBody>
      </p:sp>
      <p:sp>
        <p:nvSpPr>
          <p:cNvPr id="54" name="Line 75"/>
          <p:cNvSpPr>
            <a:spLocks noChangeShapeType="1"/>
          </p:cNvSpPr>
          <p:nvPr/>
        </p:nvSpPr>
        <p:spPr bwMode="auto">
          <a:xfrm flipH="1">
            <a:off x="7029450" y="6002338"/>
            <a:ext cx="288925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he-IL"/>
          </a:p>
        </p:txBody>
      </p:sp>
      <p:pic>
        <p:nvPicPr>
          <p:cNvPr id="48162" name="Picture 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4556125"/>
            <a:ext cx="185738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63" name="Picture 7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4119563"/>
            <a:ext cx="26670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66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1" grpId="0" animBg="1"/>
      <p:bldP spid="5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710" y="1905273"/>
            <a:ext cx="3136737" cy="31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50" name="Group 41"/>
          <p:cNvGrpSpPr>
            <a:grpSpLocks/>
          </p:cNvGrpSpPr>
          <p:nvPr/>
        </p:nvGrpSpPr>
        <p:grpSpPr bwMode="auto">
          <a:xfrm>
            <a:off x="78615" y="2096228"/>
            <a:ext cx="1242860" cy="2024062"/>
            <a:chOff x="3424" y="845"/>
            <a:chExt cx="1891" cy="3265"/>
          </a:xfrm>
        </p:grpSpPr>
        <p:graphicFrame>
          <p:nvGraphicFramePr>
            <p:cNvPr id="16455" name="Object 35"/>
            <p:cNvGraphicFramePr>
              <a:graphicFrameLocks noChangeAspect="1"/>
            </p:cNvGraphicFramePr>
            <p:nvPr/>
          </p:nvGraphicFramePr>
          <p:xfrm>
            <a:off x="3819" y="1706"/>
            <a:ext cx="331" cy="3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96" name="משוואה" r:id="rId4" imgW="164885" imgH="164885" progId="Equation.3">
                    <p:embed/>
                  </p:oleObj>
                </mc:Choice>
                <mc:Fallback>
                  <p:oleObj name="משוואה" r:id="rId4" imgW="164885" imgH="16488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9" y="1706"/>
                          <a:ext cx="331" cy="3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456" name="Group 23"/>
            <p:cNvGrpSpPr>
              <a:grpSpLocks/>
            </p:cNvGrpSpPr>
            <p:nvPr/>
          </p:nvGrpSpPr>
          <p:grpSpPr bwMode="auto">
            <a:xfrm>
              <a:off x="3424" y="1430"/>
              <a:ext cx="1891" cy="2680"/>
              <a:chOff x="2109" y="1389"/>
              <a:chExt cx="1891" cy="2680"/>
            </a:xfrm>
          </p:grpSpPr>
          <p:sp>
            <p:nvSpPr>
              <p:cNvPr id="21" name="AutoShape 16"/>
              <p:cNvSpPr>
                <a:spLocks noChangeArrowheads="1"/>
              </p:cNvSpPr>
              <p:nvPr/>
            </p:nvSpPr>
            <p:spPr bwMode="auto">
              <a:xfrm rot="-1022630">
                <a:off x="2652" y="2886"/>
                <a:ext cx="1348" cy="1183"/>
              </a:xfrm>
              <a:prstGeom prst="curvedRightArrow">
                <a:avLst>
                  <a:gd name="adj1" fmla="val 20000"/>
                  <a:gd name="adj2" fmla="val 40000"/>
                  <a:gd name="adj3" fmla="val 37954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" name="AutoShape 4"/>
              <p:cNvSpPr>
                <a:spLocks noChangeArrowheads="1"/>
              </p:cNvSpPr>
              <p:nvPr/>
            </p:nvSpPr>
            <p:spPr bwMode="auto">
              <a:xfrm rot="-967128">
                <a:off x="2698" y="1887"/>
                <a:ext cx="1135" cy="1682"/>
              </a:xfrm>
              <a:prstGeom prst="can">
                <a:avLst>
                  <a:gd name="adj" fmla="val 357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Line 7"/>
              <p:cNvSpPr>
                <a:spLocks noChangeShapeType="1"/>
              </p:cNvSpPr>
              <p:nvPr/>
            </p:nvSpPr>
            <p:spPr bwMode="auto">
              <a:xfrm>
                <a:off x="2109" y="1749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AutoShape 21"/>
              <p:cNvSpPr>
                <a:spLocks noChangeArrowheads="1"/>
              </p:cNvSpPr>
              <p:nvPr/>
            </p:nvSpPr>
            <p:spPr bwMode="auto">
              <a:xfrm rot="-1059747">
                <a:off x="2744" y="1388"/>
                <a:ext cx="181" cy="732"/>
              </a:xfrm>
              <a:prstGeom prst="upArrow">
                <a:avLst>
                  <a:gd name="adj1" fmla="val 50000"/>
                  <a:gd name="adj2" fmla="val 100687"/>
                </a:avLst>
              </a:prstGeom>
              <a:solidFill>
                <a:srgbClr val="24A82A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9" name="AutoShape 22"/>
            <p:cNvSpPr>
              <a:spLocks noChangeArrowheads="1"/>
            </p:cNvSpPr>
            <p:nvPr/>
          </p:nvSpPr>
          <p:spPr bwMode="auto">
            <a:xfrm rot="-1134274">
              <a:off x="4151" y="845"/>
              <a:ext cx="227" cy="1262"/>
            </a:xfrm>
            <a:prstGeom prst="upArrow">
              <a:avLst>
                <a:gd name="adj1" fmla="val 50000"/>
                <a:gd name="adj2" fmla="val 138987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graphicFrame>
          <p:nvGraphicFramePr>
            <p:cNvPr id="16458" name="Object 39"/>
            <p:cNvGraphicFramePr>
              <a:graphicFrameLocks noChangeAspect="1"/>
            </p:cNvGraphicFramePr>
            <p:nvPr/>
          </p:nvGraphicFramePr>
          <p:xfrm>
            <a:off x="4332" y="1298"/>
            <a:ext cx="415" cy="3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97" name="משוואה" r:id="rId6" imgW="152334" imgH="139639" progId="Equation.3">
                    <p:embed/>
                  </p:oleObj>
                </mc:Choice>
                <mc:Fallback>
                  <p:oleObj name="משוואה" r:id="rId6" imgW="152334" imgH="13963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32" y="1298"/>
                          <a:ext cx="415" cy="3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-1" y="383528"/>
            <a:ext cx="914219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kern="0" dirty="0" smtClean="0">
                <a:solidFill>
                  <a:srgbClr val="0000CC"/>
                </a:solidFill>
                <a:effectLst/>
                <a:latin typeface="Arial" panose="020B0604020202020204" pitchFamily="34" charset="0"/>
                <a:ea typeface="+mj-ea"/>
              </a:rPr>
              <a:t>Why </a:t>
            </a:r>
            <a:r>
              <a:rPr lang="en-US" sz="3200" kern="0" dirty="0" err="1" smtClean="0">
                <a:solidFill>
                  <a:srgbClr val="0000CC"/>
                </a:solidFill>
                <a:effectLst/>
                <a:latin typeface="Arial" panose="020B0604020202020204" pitchFamily="34" charset="0"/>
                <a:ea typeface="+mj-ea"/>
              </a:rPr>
              <a:t>vorticity</a:t>
            </a:r>
            <a:r>
              <a:rPr lang="en-US" sz="3200" kern="0" dirty="0" smtClean="0">
                <a:solidFill>
                  <a:srgbClr val="0000CC"/>
                </a:solidFill>
                <a:effectLst/>
                <a:latin typeface="Arial" panose="020B0604020202020204" pitchFamily="34" charset="0"/>
                <a:ea typeface="+mj-ea"/>
              </a:rPr>
              <a:t> (PV) – </a:t>
            </a:r>
          </a:p>
          <a:p>
            <a:pPr algn="ctr" eaLnBrk="1" hangingPunct="1">
              <a:defRPr/>
            </a:pPr>
            <a:r>
              <a:rPr lang="en-US" sz="3200" kern="0" dirty="0" smtClean="0">
                <a:solidFill>
                  <a:srgbClr val="0000CC"/>
                </a:solidFill>
                <a:effectLst/>
                <a:latin typeface="Arial" panose="020B0604020202020204" pitchFamily="34" charset="0"/>
                <a:ea typeface="+mj-ea"/>
              </a:rPr>
              <a:t>not only because it is materially conserved </a:t>
            </a:r>
          </a:p>
          <a:p>
            <a:pPr algn="ctr" eaLnBrk="1" hangingPunct="1">
              <a:defRPr/>
            </a:pPr>
            <a:r>
              <a:rPr lang="en-US" sz="3200" kern="0" dirty="0" smtClean="0">
                <a:solidFill>
                  <a:srgbClr val="0000CC"/>
                </a:solidFill>
                <a:effectLst/>
                <a:latin typeface="Arial" panose="020B0604020202020204" pitchFamily="34" charset="0"/>
                <a:ea typeface="+mj-ea"/>
              </a:rPr>
              <a:t>but also because when localized it induces</a:t>
            </a:r>
          </a:p>
          <a:p>
            <a:pPr algn="ctr" eaLnBrk="1" hangingPunct="1">
              <a:defRPr/>
            </a:pPr>
            <a:r>
              <a:rPr lang="en-US" sz="3200" kern="0" dirty="0" smtClean="0">
                <a:solidFill>
                  <a:srgbClr val="0000CC"/>
                </a:solidFill>
                <a:effectLst/>
                <a:latin typeface="Arial" panose="020B0604020202020204" pitchFamily="34" charset="0"/>
                <a:ea typeface="+mj-ea"/>
              </a:rPr>
              <a:t>far field velocity (</a:t>
            </a:r>
            <a:r>
              <a:rPr lang="en-US" sz="3200" kern="0" dirty="0" err="1" smtClean="0">
                <a:solidFill>
                  <a:srgbClr val="0000CC"/>
                </a:solidFill>
                <a:effectLst/>
                <a:latin typeface="Arial" panose="020B0604020202020204" pitchFamily="34" charset="0"/>
                <a:ea typeface="+mj-ea"/>
              </a:rPr>
              <a:t>vorticity</a:t>
            </a:r>
            <a:r>
              <a:rPr lang="en-US" sz="3200" kern="0" dirty="0" smtClean="0">
                <a:solidFill>
                  <a:srgbClr val="0000CC"/>
                </a:solidFill>
                <a:effectLst/>
                <a:latin typeface="Arial" panose="020B0604020202020204" pitchFamily="34" charset="0"/>
                <a:ea typeface="+mj-ea"/>
              </a:rPr>
              <a:t> inversion) </a:t>
            </a:r>
            <a:endParaRPr lang="en-US" sz="3200" kern="0" dirty="0">
              <a:solidFill>
                <a:srgbClr val="0000CC"/>
              </a:solidFill>
              <a:effectLst/>
              <a:latin typeface="Arial" panose="020B0604020202020204" pitchFamily="34" charset="0"/>
              <a:ea typeface="+mj-ea"/>
            </a:endParaRPr>
          </a:p>
        </p:txBody>
      </p:sp>
      <p:grpSp>
        <p:nvGrpSpPr>
          <p:cNvPr id="16389" name="Group 134"/>
          <p:cNvGrpSpPr>
            <a:grpSpLocks/>
          </p:cNvGrpSpPr>
          <p:nvPr/>
        </p:nvGrpSpPr>
        <p:grpSpPr bwMode="auto">
          <a:xfrm rot="295343">
            <a:off x="-266700" y="4903788"/>
            <a:ext cx="2252663" cy="1562100"/>
            <a:chOff x="1152" y="3216"/>
            <a:chExt cx="1419" cy="984"/>
          </a:xfrm>
        </p:grpSpPr>
        <p:sp>
          <p:nvSpPr>
            <p:cNvPr id="32" name="Arc 135"/>
            <p:cNvSpPr>
              <a:spLocks/>
            </p:cNvSpPr>
            <p:nvPr/>
          </p:nvSpPr>
          <p:spPr bwMode="auto">
            <a:xfrm flipV="1">
              <a:off x="1302" y="3197"/>
              <a:ext cx="912" cy="62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Arc 136"/>
            <p:cNvSpPr>
              <a:spLocks/>
            </p:cNvSpPr>
            <p:nvPr/>
          </p:nvSpPr>
          <p:spPr bwMode="auto">
            <a:xfrm flipV="1">
              <a:off x="1260" y="3267"/>
              <a:ext cx="1290" cy="913"/>
            </a:xfrm>
            <a:custGeom>
              <a:avLst/>
              <a:gdLst>
                <a:gd name="T0" fmla="*/ 0 w 21600"/>
                <a:gd name="T1" fmla="*/ 0 h 21564"/>
                <a:gd name="T2" fmla="*/ 0 w 21600"/>
                <a:gd name="T3" fmla="*/ 0 h 21564"/>
                <a:gd name="T4" fmla="*/ 0 w 21600"/>
                <a:gd name="T5" fmla="*/ 0 h 2156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64"/>
                <a:gd name="T11" fmla="*/ 21600 w 21600"/>
                <a:gd name="T12" fmla="*/ 21564 h 215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64" fill="none" extrusionOk="0">
                  <a:moveTo>
                    <a:pt x="1241" y="-1"/>
                  </a:moveTo>
                  <a:cubicBezTo>
                    <a:pt x="12669" y="657"/>
                    <a:pt x="21600" y="10116"/>
                    <a:pt x="21600" y="21564"/>
                  </a:cubicBezTo>
                </a:path>
                <a:path w="21600" h="21564" stroke="0" extrusionOk="0">
                  <a:moveTo>
                    <a:pt x="1241" y="-1"/>
                  </a:moveTo>
                  <a:cubicBezTo>
                    <a:pt x="12669" y="657"/>
                    <a:pt x="21600" y="10116"/>
                    <a:pt x="21600" y="21564"/>
                  </a:cubicBezTo>
                  <a:lnTo>
                    <a:pt x="0" y="21564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6438" name="Group 137"/>
            <p:cNvGrpSpPr>
              <a:grpSpLocks/>
            </p:cNvGrpSpPr>
            <p:nvPr/>
          </p:nvGrpSpPr>
          <p:grpSpPr bwMode="auto">
            <a:xfrm>
              <a:off x="1248" y="3997"/>
              <a:ext cx="520" cy="131"/>
              <a:chOff x="1200" y="3264"/>
              <a:chExt cx="541" cy="131"/>
            </a:xfrm>
          </p:grpSpPr>
          <p:sp>
            <p:nvSpPr>
              <p:cNvPr id="41" name="Arc 138"/>
              <p:cNvSpPr>
                <a:spLocks/>
              </p:cNvSpPr>
              <p:nvPr/>
            </p:nvSpPr>
            <p:spPr bwMode="auto">
              <a:xfrm flipV="1">
                <a:off x="1156" y="3240"/>
                <a:ext cx="541" cy="131"/>
              </a:xfrm>
              <a:custGeom>
                <a:avLst/>
                <a:gdLst>
                  <a:gd name="T0" fmla="*/ 0 w 20290"/>
                  <a:gd name="T1" fmla="*/ 0 h 20955"/>
                  <a:gd name="T2" fmla="*/ 0 w 20290"/>
                  <a:gd name="T3" fmla="*/ 0 h 20955"/>
                  <a:gd name="T4" fmla="*/ 0 w 20290"/>
                  <a:gd name="T5" fmla="*/ 0 h 20955"/>
                  <a:gd name="T6" fmla="*/ 0 60000 65536"/>
                  <a:gd name="T7" fmla="*/ 0 60000 65536"/>
                  <a:gd name="T8" fmla="*/ 0 60000 65536"/>
                  <a:gd name="T9" fmla="*/ 0 w 20290"/>
                  <a:gd name="T10" fmla="*/ 0 h 20955"/>
                  <a:gd name="T11" fmla="*/ 20290 w 20290"/>
                  <a:gd name="T12" fmla="*/ 20955 h 209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290" h="20955" fill="none" extrusionOk="0">
                    <a:moveTo>
                      <a:pt x="5239" y="0"/>
                    </a:moveTo>
                    <a:cubicBezTo>
                      <a:pt x="12193" y="1738"/>
                      <a:pt x="17831" y="6813"/>
                      <a:pt x="20289" y="13546"/>
                    </a:cubicBezTo>
                  </a:path>
                  <a:path w="20290" h="20955" stroke="0" extrusionOk="0">
                    <a:moveTo>
                      <a:pt x="5239" y="0"/>
                    </a:moveTo>
                    <a:cubicBezTo>
                      <a:pt x="12193" y="1738"/>
                      <a:pt x="17831" y="6813"/>
                      <a:pt x="20289" y="13546"/>
                    </a:cubicBezTo>
                    <a:lnTo>
                      <a:pt x="0" y="20955"/>
                    </a:lnTo>
                    <a:close/>
                  </a:path>
                </a:pathLst>
              </a:custGeom>
              <a:noFill/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2" name="Freeform 139"/>
              <p:cNvSpPr>
                <a:spLocks/>
              </p:cNvSpPr>
              <p:nvPr/>
            </p:nvSpPr>
            <p:spPr bwMode="auto">
              <a:xfrm>
                <a:off x="1623" y="3275"/>
                <a:ext cx="76" cy="27"/>
              </a:xfrm>
              <a:custGeom>
                <a:avLst/>
                <a:gdLst>
                  <a:gd name="T0" fmla="*/ 0 w 72"/>
                  <a:gd name="T1" fmla="*/ 0 h 27"/>
                  <a:gd name="T2" fmla="*/ 54 w 72"/>
                  <a:gd name="T3" fmla="*/ 9 h 27"/>
                  <a:gd name="T4" fmla="*/ 72 w 72"/>
                  <a:gd name="T5" fmla="*/ 27 h 27"/>
                  <a:gd name="T6" fmla="*/ 0 60000 65536"/>
                  <a:gd name="T7" fmla="*/ 0 60000 65536"/>
                  <a:gd name="T8" fmla="*/ 0 60000 65536"/>
                  <a:gd name="T9" fmla="*/ 0 w 72"/>
                  <a:gd name="T10" fmla="*/ 0 h 27"/>
                  <a:gd name="T11" fmla="*/ 72 w 72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" h="27">
                    <a:moveTo>
                      <a:pt x="0" y="0"/>
                    </a:moveTo>
                    <a:cubicBezTo>
                      <a:pt x="18" y="3"/>
                      <a:pt x="37" y="3"/>
                      <a:pt x="54" y="9"/>
                    </a:cubicBezTo>
                    <a:cubicBezTo>
                      <a:pt x="62" y="12"/>
                      <a:pt x="72" y="27"/>
                      <a:pt x="72" y="27"/>
                    </a:cubicBezTo>
                  </a:path>
                </a:pathLst>
              </a:custGeom>
              <a:noFill/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3" name="Freeform 140"/>
              <p:cNvSpPr>
                <a:spLocks/>
              </p:cNvSpPr>
              <p:nvPr/>
            </p:nvSpPr>
            <p:spPr bwMode="auto">
              <a:xfrm>
                <a:off x="1668" y="3290"/>
                <a:ext cx="27" cy="54"/>
              </a:xfrm>
              <a:custGeom>
                <a:avLst/>
                <a:gdLst>
                  <a:gd name="T0" fmla="*/ 0 w 27"/>
                  <a:gd name="T1" fmla="*/ 54 h 54"/>
                  <a:gd name="T2" fmla="*/ 18 w 27"/>
                  <a:gd name="T3" fmla="*/ 9 h 54"/>
                  <a:gd name="T4" fmla="*/ 27 w 27"/>
                  <a:gd name="T5" fmla="*/ 0 h 54"/>
                  <a:gd name="T6" fmla="*/ 0 60000 65536"/>
                  <a:gd name="T7" fmla="*/ 0 60000 65536"/>
                  <a:gd name="T8" fmla="*/ 0 60000 65536"/>
                  <a:gd name="T9" fmla="*/ 0 w 27"/>
                  <a:gd name="T10" fmla="*/ 0 h 54"/>
                  <a:gd name="T11" fmla="*/ 27 w 27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" h="54">
                    <a:moveTo>
                      <a:pt x="0" y="54"/>
                    </a:moveTo>
                    <a:cubicBezTo>
                      <a:pt x="5" y="39"/>
                      <a:pt x="9" y="22"/>
                      <a:pt x="18" y="9"/>
                    </a:cubicBezTo>
                    <a:cubicBezTo>
                      <a:pt x="20" y="5"/>
                      <a:pt x="27" y="0"/>
                      <a:pt x="27" y="0"/>
                    </a:cubicBezTo>
                  </a:path>
                </a:pathLst>
              </a:custGeom>
              <a:noFill/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6439" name="Group 141"/>
            <p:cNvGrpSpPr>
              <a:grpSpLocks/>
            </p:cNvGrpSpPr>
            <p:nvPr/>
          </p:nvGrpSpPr>
          <p:grpSpPr bwMode="auto">
            <a:xfrm>
              <a:off x="1152" y="3726"/>
              <a:ext cx="960" cy="285"/>
              <a:chOff x="1125" y="3198"/>
              <a:chExt cx="929" cy="285"/>
            </a:xfrm>
          </p:grpSpPr>
          <p:sp>
            <p:nvSpPr>
              <p:cNvPr id="39" name="Arc 142"/>
              <p:cNvSpPr>
                <a:spLocks/>
              </p:cNvSpPr>
              <p:nvPr/>
            </p:nvSpPr>
            <p:spPr bwMode="auto">
              <a:xfrm flipV="1">
                <a:off x="1111" y="3161"/>
                <a:ext cx="905" cy="285"/>
              </a:xfrm>
              <a:custGeom>
                <a:avLst/>
                <a:gdLst>
                  <a:gd name="T0" fmla="*/ 0 w 21267"/>
                  <a:gd name="T1" fmla="*/ 0 h 20955"/>
                  <a:gd name="T2" fmla="*/ 0 w 21267"/>
                  <a:gd name="T3" fmla="*/ 0 h 20955"/>
                  <a:gd name="T4" fmla="*/ 0 w 21267"/>
                  <a:gd name="T5" fmla="*/ 0 h 20955"/>
                  <a:gd name="T6" fmla="*/ 0 60000 65536"/>
                  <a:gd name="T7" fmla="*/ 0 60000 65536"/>
                  <a:gd name="T8" fmla="*/ 0 60000 65536"/>
                  <a:gd name="T9" fmla="*/ 0 w 21267"/>
                  <a:gd name="T10" fmla="*/ 0 h 20955"/>
                  <a:gd name="T11" fmla="*/ 21267 w 21267"/>
                  <a:gd name="T12" fmla="*/ 20955 h 209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67" h="20955" fill="none" extrusionOk="0">
                    <a:moveTo>
                      <a:pt x="5239" y="0"/>
                    </a:moveTo>
                    <a:cubicBezTo>
                      <a:pt x="13502" y="2066"/>
                      <a:pt x="19779" y="8794"/>
                      <a:pt x="21267" y="17179"/>
                    </a:cubicBezTo>
                  </a:path>
                  <a:path w="21267" h="20955" stroke="0" extrusionOk="0">
                    <a:moveTo>
                      <a:pt x="5239" y="0"/>
                    </a:moveTo>
                    <a:cubicBezTo>
                      <a:pt x="13502" y="2066"/>
                      <a:pt x="19779" y="8794"/>
                      <a:pt x="21267" y="17179"/>
                    </a:cubicBezTo>
                    <a:lnTo>
                      <a:pt x="0" y="20955"/>
                    </a:lnTo>
                    <a:close/>
                  </a:path>
                </a:pathLst>
              </a:custGeom>
              <a:noFill/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Freeform 143"/>
              <p:cNvSpPr>
                <a:spLocks/>
              </p:cNvSpPr>
              <p:nvPr/>
            </p:nvSpPr>
            <p:spPr bwMode="auto">
              <a:xfrm>
                <a:off x="1942" y="3218"/>
                <a:ext cx="104" cy="81"/>
              </a:xfrm>
              <a:custGeom>
                <a:avLst/>
                <a:gdLst>
                  <a:gd name="T0" fmla="*/ 0 w 98"/>
                  <a:gd name="T1" fmla="*/ 27 h 81"/>
                  <a:gd name="T2" fmla="*/ 36 w 98"/>
                  <a:gd name="T3" fmla="*/ 18 h 81"/>
                  <a:gd name="T4" fmla="*/ 72 w 98"/>
                  <a:gd name="T5" fmla="*/ 0 h 81"/>
                  <a:gd name="T6" fmla="*/ 81 w 98"/>
                  <a:gd name="T7" fmla="*/ 81 h 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"/>
                  <a:gd name="T13" fmla="*/ 0 h 81"/>
                  <a:gd name="T14" fmla="*/ 98 w 98"/>
                  <a:gd name="T15" fmla="*/ 81 h 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" h="81">
                    <a:moveTo>
                      <a:pt x="0" y="27"/>
                    </a:moveTo>
                    <a:cubicBezTo>
                      <a:pt x="12" y="24"/>
                      <a:pt x="24" y="22"/>
                      <a:pt x="36" y="18"/>
                    </a:cubicBezTo>
                    <a:cubicBezTo>
                      <a:pt x="49" y="13"/>
                      <a:pt x="72" y="0"/>
                      <a:pt x="72" y="0"/>
                    </a:cubicBezTo>
                    <a:cubicBezTo>
                      <a:pt x="98" y="26"/>
                      <a:pt x="81" y="5"/>
                      <a:pt x="81" y="81"/>
                    </a:cubicBezTo>
                  </a:path>
                </a:pathLst>
              </a:custGeom>
              <a:noFill/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6440" name="Group 144"/>
            <p:cNvGrpSpPr>
              <a:grpSpLocks/>
            </p:cNvGrpSpPr>
            <p:nvPr/>
          </p:nvGrpSpPr>
          <p:grpSpPr bwMode="auto">
            <a:xfrm>
              <a:off x="1152" y="3270"/>
              <a:ext cx="1164" cy="659"/>
              <a:chOff x="1131" y="2928"/>
              <a:chExt cx="1244" cy="659"/>
            </a:xfrm>
          </p:grpSpPr>
          <p:sp>
            <p:nvSpPr>
              <p:cNvPr id="37" name="Arc 145"/>
              <p:cNvSpPr>
                <a:spLocks/>
              </p:cNvSpPr>
              <p:nvPr/>
            </p:nvSpPr>
            <p:spPr bwMode="auto">
              <a:xfrm flipV="1">
                <a:off x="1089" y="2902"/>
                <a:ext cx="1214" cy="659"/>
              </a:xfrm>
              <a:custGeom>
                <a:avLst/>
                <a:gdLst>
                  <a:gd name="T0" fmla="*/ 0 w 21267"/>
                  <a:gd name="T1" fmla="*/ 0 h 21225"/>
                  <a:gd name="T2" fmla="*/ 0 w 21267"/>
                  <a:gd name="T3" fmla="*/ 0 h 21225"/>
                  <a:gd name="T4" fmla="*/ 0 w 21267"/>
                  <a:gd name="T5" fmla="*/ 0 h 21225"/>
                  <a:gd name="T6" fmla="*/ 0 60000 65536"/>
                  <a:gd name="T7" fmla="*/ 0 60000 65536"/>
                  <a:gd name="T8" fmla="*/ 0 60000 65536"/>
                  <a:gd name="T9" fmla="*/ 0 w 21267"/>
                  <a:gd name="T10" fmla="*/ 0 h 21225"/>
                  <a:gd name="T11" fmla="*/ 21267 w 21267"/>
                  <a:gd name="T12" fmla="*/ 21225 h 212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67" h="21225" fill="none" extrusionOk="0">
                    <a:moveTo>
                      <a:pt x="4006" y="-1"/>
                    </a:moveTo>
                    <a:cubicBezTo>
                      <a:pt x="12826" y="1664"/>
                      <a:pt x="19698" y="8611"/>
                      <a:pt x="21267" y="17449"/>
                    </a:cubicBezTo>
                  </a:path>
                  <a:path w="21267" h="21225" stroke="0" extrusionOk="0">
                    <a:moveTo>
                      <a:pt x="4006" y="-1"/>
                    </a:moveTo>
                    <a:cubicBezTo>
                      <a:pt x="12826" y="1664"/>
                      <a:pt x="19698" y="8611"/>
                      <a:pt x="21267" y="17449"/>
                    </a:cubicBezTo>
                    <a:lnTo>
                      <a:pt x="0" y="21225"/>
                    </a:lnTo>
                    <a:close/>
                  </a:path>
                </a:pathLst>
              </a:custGeom>
              <a:noFill/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" name="Freeform 146"/>
              <p:cNvSpPr>
                <a:spLocks/>
              </p:cNvSpPr>
              <p:nvPr/>
            </p:nvSpPr>
            <p:spPr bwMode="auto">
              <a:xfrm>
                <a:off x="2236" y="3012"/>
                <a:ext cx="94" cy="81"/>
              </a:xfrm>
              <a:custGeom>
                <a:avLst/>
                <a:gdLst>
                  <a:gd name="T0" fmla="*/ 0 w 98"/>
                  <a:gd name="T1" fmla="*/ 27 h 81"/>
                  <a:gd name="T2" fmla="*/ 36 w 98"/>
                  <a:gd name="T3" fmla="*/ 18 h 81"/>
                  <a:gd name="T4" fmla="*/ 72 w 98"/>
                  <a:gd name="T5" fmla="*/ 0 h 81"/>
                  <a:gd name="T6" fmla="*/ 81 w 98"/>
                  <a:gd name="T7" fmla="*/ 81 h 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"/>
                  <a:gd name="T13" fmla="*/ 0 h 81"/>
                  <a:gd name="T14" fmla="*/ 98 w 98"/>
                  <a:gd name="T15" fmla="*/ 81 h 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" h="81">
                    <a:moveTo>
                      <a:pt x="0" y="27"/>
                    </a:moveTo>
                    <a:cubicBezTo>
                      <a:pt x="12" y="24"/>
                      <a:pt x="24" y="22"/>
                      <a:pt x="36" y="18"/>
                    </a:cubicBezTo>
                    <a:cubicBezTo>
                      <a:pt x="49" y="13"/>
                      <a:pt x="72" y="0"/>
                      <a:pt x="72" y="0"/>
                    </a:cubicBezTo>
                    <a:cubicBezTo>
                      <a:pt x="98" y="26"/>
                      <a:pt x="81" y="5"/>
                      <a:pt x="81" y="81"/>
                    </a:cubicBezTo>
                  </a:path>
                </a:pathLst>
              </a:custGeom>
              <a:noFill/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16390" name="Group 98"/>
          <p:cNvGrpSpPr>
            <a:grpSpLocks/>
          </p:cNvGrpSpPr>
          <p:nvPr/>
        </p:nvGrpSpPr>
        <p:grpSpPr bwMode="auto">
          <a:xfrm>
            <a:off x="2474913" y="4677336"/>
            <a:ext cx="3165475" cy="2323329"/>
            <a:chOff x="2474240" y="4426519"/>
            <a:chExt cx="3166155" cy="2324031"/>
          </a:xfrm>
        </p:grpSpPr>
        <p:grpSp>
          <p:nvGrpSpPr>
            <p:cNvPr id="16409" name="Group 97"/>
            <p:cNvGrpSpPr>
              <a:grpSpLocks/>
            </p:cNvGrpSpPr>
            <p:nvPr/>
          </p:nvGrpSpPr>
          <p:grpSpPr bwMode="auto">
            <a:xfrm>
              <a:off x="3573470" y="5481615"/>
              <a:ext cx="2066925" cy="942975"/>
              <a:chOff x="6292224" y="5632950"/>
              <a:chExt cx="2066925" cy="942975"/>
            </a:xfrm>
          </p:grpSpPr>
          <p:pic>
            <p:nvPicPr>
              <p:cNvPr id="16433" name="Picture 86" descr="shearanimation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6292224" y="5632950"/>
                <a:ext cx="2066925" cy="942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6" name="Rectangle 95"/>
              <p:cNvSpPr/>
              <p:nvPr/>
            </p:nvSpPr>
            <p:spPr bwMode="auto">
              <a:xfrm>
                <a:off x="6356881" y="5733131"/>
                <a:ext cx="1441760" cy="23184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1"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 bwMode="auto">
              <a:xfrm>
                <a:off x="6375935" y="6228582"/>
                <a:ext cx="1903822" cy="27313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1"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6410" name="Group 99"/>
            <p:cNvGrpSpPr>
              <a:grpSpLocks/>
            </p:cNvGrpSpPr>
            <p:nvPr/>
          </p:nvGrpSpPr>
          <p:grpSpPr bwMode="auto">
            <a:xfrm>
              <a:off x="2701627" y="4886825"/>
              <a:ext cx="2257425" cy="1863725"/>
              <a:chOff x="1134" y="2604"/>
              <a:chExt cx="1422" cy="1174"/>
            </a:xfrm>
          </p:grpSpPr>
          <p:sp>
            <p:nvSpPr>
              <p:cNvPr id="73" name="Arc 100"/>
              <p:cNvSpPr>
                <a:spLocks/>
              </p:cNvSpPr>
              <p:nvPr/>
            </p:nvSpPr>
            <p:spPr bwMode="auto">
              <a:xfrm flipV="1">
                <a:off x="1296" y="2688"/>
                <a:ext cx="912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4" name="Arc 101"/>
              <p:cNvSpPr>
                <a:spLocks/>
              </p:cNvSpPr>
              <p:nvPr/>
            </p:nvSpPr>
            <p:spPr bwMode="auto">
              <a:xfrm flipV="1">
                <a:off x="1296" y="2735"/>
                <a:ext cx="1248" cy="913"/>
              </a:xfrm>
              <a:custGeom>
                <a:avLst/>
                <a:gdLst>
                  <a:gd name="T0" fmla="*/ 0 w 21600"/>
                  <a:gd name="T1" fmla="*/ 0 h 21564"/>
                  <a:gd name="T2" fmla="*/ 0 w 21600"/>
                  <a:gd name="T3" fmla="*/ 0 h 21564"/>
                  <a:gd name="T4" fmla="*/ 0 w 21600"/>
                  <a:gd name="T5" fmla="*/ 0 h 2156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64"/>
                  <a:gd name="T11" fmla="*/ 21600 w 21600"/>
                  <a:gd name="T12" fmla="*/ 21564 h 215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64" fill="none" extrusionOk="0">
                    <a:moveTo>
                      <a:pt x="1241" y="-1"/>
                    </a:moveTo>
                    <a:cubicBezTo>
                      <a:pt x="12669" y="657"/>
                      <a:pt x="21600" y="10116"/>
                      <a:pt x="21600" y="21564"/>
                    </a:cubicBezTo>
                  </a:path>
                  <a:path w="21600" h="21564" stroke="0" extrusionOk="0">
                    <a:moveTo>
                      <a:pt x="1241" y="-1"/>
                    </a:moveTo>
                    <a:cubicBezTo>
                      <a:pt x="12669" y="657"/>
                      <a:pt x="21600" y="10116"/>
                      <a:pt x="21600" y="21564"/>
                    </a:cubicBezTo>
                    <a:lnTo>
                      <a:pt x="0" y="21564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16415" name="Group 102"/>
              <p:cNvGrpSpPr>
                <a:grpSpLocks/>
              </p:cNvGrpSpPr>
              <p:nvPr/>
            </p:nvGrpSpPr>
            <p:grpSpPr bwMode="auto">
              <a:xfrm>
                <a:off x="2166" y="2604"/>
                <a:ext cx="390" cy="454"/>
                <a:chOff x="2166" y="2604"/>
                <a:chExt cx="390" cy="454"/>
              </a:xfrm>
            </p:grpSpPr>
            <p:sp>
              <p:nvSpPr>
                <p:cNvPr id="87" name="Line 103"/>
                <p:cNvSpPr>
                  <a:spLocks noChangeShapeType="1"/>
                </p:cNvSpPr>
                <p:nvPr/>
              </p:nvSpPr>
              <p:spPr bwMode="auto">
                <a:xfrm>
                  <a:off x="2352" y="2736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8" name="Line 104"/>
                <p:cNvSpPr>
                  <a:spLocks noChangeShapeType="1"/>
                </p:cNvSpPr>
                <p:nvPr/>
              </p:nvSpPr>
              <p:spPr bwMode="auto">
                <a:xfrm>
                  <a:off x="2292" y="2832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9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2274" y="2904"/>
                  <a:ext cx="144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r>
                    <a:rPr lang="en-US" sz="10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34" charset="0"/>
                    </a:rPr>
                    <a:t>2</a:t>
                  </a:r>
                </a:p>
              </p:txBody>
            </p:sp>
            <p:sp>
              <p:nvSpPr>
                <p:cNvPr id="90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2286" y="2604"/>
                  <a:ext cx="144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r>
                    <a:rPr lang="en-US" sz="10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34" charset="0"/>
                    </a:rPr>
                    <a:t>4</a:t>
                  </a:r>
                </a:p>
              </p:txBody>
            </p:sp>
            <p:sp>
              <p:nvSpPr>
                <p:cNvPr id="91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2412" y="2756"/>
                  <a:ext cx="144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r>
                    <a:rPr lang="en-US" sz="10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34" charset="0"/>
                    </a:rPr>
                    <a:t>1</a:t>
                  </a:r>
                </a:p>
              </p:txBody>
            </p:sp>
            <p:sp>
              <p:nvSpPr>
                <p:cNvPr id="92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2166" y="2748"/>
                  <a:ext cx="144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r>
                    <a:rPr lang="en-US" sz="10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34" charset="0"/>
                    </a:rPr>
                    <a:t>3</a:t>
                  </a:r>
                </a:p>
              </p:txBody>
            </p:sp>
          </p:grpSp>
          <p:grpSp>
            <p:nvGrpSpPr>
              <p:cNvPr id="16416" name="Group 109"/>
              <p:cNvGrpSpPr>
                <a:grpSpLocks/>
              </p:cNvGrpSpPr>
              <p:nvPr/>
            </p:nvGrpSpPr>
            <p:grpSpPr bwMode="auto">
              <a:xfrm>
                <a:off x="1134" y="3324"/>
                <a:ext cx="390" cy="454"/>
                <a:chOff x="2166" y="2604"/>
                <a:chExt cx="390" cy="454"/>
              </a:xfrm>
            </p:grpSpPr>
            <p:sp>
              <p:nvSpPr>
                <p:cNvPr id="81" name="Line 110"/>
                <p:cNvSpPr>
                  <a:spLocks noChangeShapeType="1"/>
                </p:cNvSpPr>
                <p:nvPr/>
              </p:nvSpPr>
              <p:spPr bwMode="auto">
                <a:xfrm>
                  <a:off x="2352" y="2736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2" name="Line 111"/>
                <p:cNvSpPr>
                  <a:spLocks noChangeShapeType="1"/>
                </p:cNvSpPr>
                <p:nvPr/>
              </p:nvSpPr>
              <p:spPr bwMode="auto">
                <a:xfrm>
                  <a:off x="2292" y="2832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3" name="Text Box 112"/>
                <p:cNvSpPr txBox="1">
                  <a:spLocks noChangeArrowheads="1"/>
                </p:cNvSpPr>
                <p:nvPr/>
              </p:nvSpPr>
              <p:spPr bwMode="auto">
                <a:xfrm>
                  <a:off x="2274" y="2904"/>
                  <a:ext cx="144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r>
                    <a:rPr lang="he-IL" sz="10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34" charset="0"/>
                    </a:rPr>
                    <a:t>1</a:t>
                  </a:r>
                  <a:endParaRPr lang="en-US" sz="1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endParaRPr>
                </a:p>
              </p:txBody>
            </p:sp>
            <p:sp>
              <p:nvSpPr>
                <p:cNvPr id="84" name="Text Box 113"/>
                <p:cNvSpPr txBox="1">
                  <a:spLocks noChangeArrowheads="1"/>
                </p:cNvSpPr>
                <p:nvPr/>
              </p:nvSpPr>
              <p:spPr bwMode="auto">
                <a:xfrm>
                  <a:off x="2286" y="2604"/>
                  <a:ext cx="144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r>
                    <a:rPr lang="he-IL" sz="10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34" charset="0"/>
                    </a:rPr>
                    <a:t>3</a:t>
                  </a:r>
                  <a:endParaRPr lang="en-US" sz="1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endParaRPr>
                </a:p>
              </p:txBody>
            </p:sp>
            <p:sp>
              <p:nvSpPr>
                <p:cNvPr id="85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2412" y="2756"/>
                  <a:ext cx="144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r>
                    <a:rPr lang="he-IL" sz="10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34" charset="0"/>
                    </a:rPr>
                    <a:t>4</a:t>
                  </a:r>
                  <a:endParaRPr lang="en-US" sz="1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endParaRPr>
                </a:p>
              </p:txBody>
            </p:sp>
            <p:sp>
              <p:nvSpPr>
                <p:cNvPr id="86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2166" y="2748"/>
                  <a:ext cx="144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r>
                    <a:rPr lang="he-IL" sz="10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34" charset="0"/>
                    </a:rPr>
                    <a:t>2</a:t>
                  </a:r>
                  <a:endParaRPr lang="en-US" sz="1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endParaRPr>
                </a:p>
              </p:txBody>
            </p:sp>
          </p:grpSp>
          <p:sp>
            <p:nvSpPr>
              <p:cNvPr id="77" name="Arc 116"/>
              <p:cNvSpPr>
                <a:spLocks/>
              </p:cNvSpPr>
              <p:nvPr/>
            </p:nvSpPr>
            <p:spPr bwMode="auto">
              <a:xfrm flipV="1">
                <a:off x="1608" y="2952"/>
                <a:ext cx="541" cy="419"/>
              </a:xfrm>
              <a:custGeom>
                <a:avLst/>
                <a:gdLst>
                  <a:gd name="T0" fmla="*/ 0 w 20290"/>
                  <a:gd name="T1" fmla="*/ 0 h 20955"/>
                  <a:gd name="T2" fmla="*/ 0 w 20290"/>
                  <a:gd name="T3" fmla="*/ 0 h 20955"/>
                  <a:gd name="T4" fmla="*/ 0 w 20290"/>
                  <a:gd name="T5" fmla="*/ 0 h 20955"/>
                  <a:gd name="T6" fmla="*/ 0 60000 65536"/>
                  <a:gd name="T7" fmla="*/ 0 60000 65536"/>
                  <a:gd name="T8" fmla="*/ 0 60000 65536"/>
                  <a:gd name="T9" fmla="*/ 0 w 20290"/>
                  <a:gd name="T10" fmla="*/ 0 h 20955"/>
                  <a:gd name="T11" fmla="*/ 20290 w 20290"/>
                  <a:gd name="T12" fmla="*/ 20955 h 209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290" h="20955" fill="none" extrusionOk="0">
                    <a:moveTo>
                      <a:pt x="5239" y="0"/>
                    </a:moveTo>
                    <a:cubicBezTo>
                      <a:pt x="12193" y="1738"/>
                      <a:pt x="17831" y="6813"/>
                      <a:pt x="20289" y="13546"/>
                    </a:cubicBezTo>
                  </a:path>
                  <a:path w="20290" h="20955" stroke="0" extrusionOk="0">
                    <a:moveTo>
                      <a:pt x="5239" y="0"/>
                    </a:moveTo>
                    <a:cubicBezTo>
                      <a:pt x="12193" y="1738"/>
                      <a:pt x="17831" y="6813"/>
                      <a:pt x="20289" y="13546"/>
                    </a:cubicBezTo>
                    <a:lnTo>
                      <a:pt x="0" y="20955"/>
                    </a:lnTo>
                    <a:close/>
                  </a:path>
                </a:pathLst>
              </a:custGeom>
              <a:noFill/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8" name="Arc 117"/>
              <p:cNvSpPr>
                <a:spLocks/>
              </p:cNvSpPr>
              <p:nvPr/>
            </p:nvSpPr>
            <p:spPr bwMode="auto">
              <a:xfrm flipV="1">
                <a:off x="1584" y="3024"/>
                <a:ext cx="626" cy="419"/>
              </a:xfrm>
              <a:custGeom>
                <a:avLst/>
                <a:gdLst>
                  <a:gd name="T0" fmla="*/ 0 w 20845"/>
                  <a:gd name="T1" fmla="*/ 0 h 20955"/>
                  <a:gd name="T2" fmla="*/ 0 w 20845"/>
                  <a:gd name="T3" fmla="*/ 0 h 20955"/>
                  <a:gd name="T4" fmla="*/ 0 w 20845"/>
                  <a:gd name="T5" fmla="*/ 0 h 20955"/>
                  <a:gd name="T6" fmla="*/ 0 60000 65536"/>
                  <a:gd name="T7" fmla="*/ 0 60000 65536"/>
                  <a:gd name="T8" fmla="*/ 0 60000 65536"/>
                  <a:gd name="T9" fmla="*/ 0 w 20845"/>
                  <a:gd name="T10" fmla="*/ 0 h 20955"/>
                  <a:gd name="T11" fmla="*/ 20845 w 20845"/>
                  <a:gd name="T12" fmla="*/ 20955 h 209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845" h="20955" fill="none" extrusionOk="0">
                    <a:moveTo>
                      <a:pt x="5239" y="0"/>
                    </a:moveTo>
                    <a:cubicBezTo>
                      <a:pt x="12826" y="1897"/>
                      <a:pt x="18795" y="7747"/>
                      <a:pt x="20844" y="15294"/>
                    </a:cubicBezTo>
                  </a:path>
                  <a:path w="20845" h="20955" stroke="0" extrusionOk="0">
                    <a:moveTo>
                      <a:pt x="5239" y="0"/>
                    </a:moveTo>
                    <a:cubicBezTo>
                      <a:pt x="12826" y="1897"/>
                      <a:pt x="18795" y="7747"/>
                      <a:pt x="20844" y="15294"/>
                    </a:cubicBezTo>
                    <a:lnTo>
                      <a:pt x="0" y="20955"/>
                    </a:lnTo>
                    <a:close/>
                  </a:path>
                </a:pathLst>
              </a:custGeom>
              <a:noFill/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9" name="Line 118"/>
              <p:cNvSpPr>
                <a:spLocks noChangeShapeType="1"/>
              </p:cNvSpPr>
              <p:nvPr/>
            </p:nvSpPr>
            <p:spPr bwMode="auto">
              <a:xfrm flipV="1">
                <a:off x="2064" y="3024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" name="Line 119"/>
              <p:cNvSpPr>
                <a:spLocks noChangeShapeType="1"/>
              </p:cNvSpPr>
              <p:nvPr/>
            </p:nvSpPr>
            <p:spPr bwMode="auto">
              <a:xfrm flipV="1">
                <a:off x="2208" y="3024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3" name="Text Box 154"/>
            <p:cNvSpPr txBox="1">
              <a:spLocks noChangeArrowheads="1"/>
            </p:cNvSpPr>
            <p:nvPr/>
          </p:nvSpPr>
          <p:spPr bwMode="auto">
            <a:xfrm>
              <a:off x="2474240" y="4426519"/>
              <a:ext cx="1707886" cy="46180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anchor="b">
              <a:spAutoFit/>
            </a:bodyPr>
            <a:lstStyle/>
            <a:p>
              <a:pPr eaLnBrk="1" hangingPunct="1">
                <a:defRPr/>
              </a:pPr>
              <a:r>
                <a:rPr lang="en-US" sz="2400" dirty="0">
                  <a:solidFill>
                    <a:srgbClr val="45874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Curvature :</a:t>
              </a:r>
            </a:p>
          </p:txBody>
        </p:sp>
        <p:pic>
          <p:nvPicPr>
            <p:cNvPr id="16412" name="Picture 15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4652" y="4980488"/>
              <a:ext cx="760413" cy="45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91" name="Group 142"/>
          <p:cNvGrpSpPr>
            <a:grpSpLocks/>
          </p:cNvGrpSpPr>
          <p:nvPr/>
        </p:nvGrpSpPr>
        <p:grpSpPr bwMode="auto">
          <a:xfrm>
            <a:off x="6736522" y="4810775"/>
            <a:ext cx="2328863" cy="1912288"/>
            <a:chOff x="5378505" y="4810169"/>
            <a:chExt cx="2328815" cy="1912691"/>
          </a:xfrm>
        </p:grpSpPr>
        <p:sp>
          <p:nvSpPr>
            <p:cNvPr id="100" name="Text Box 29"/>
            <p:cNvSpPr txBox="1">
              <a:spLocks noChangeArrowheads="1"/>
            </p:cNvSpPr>
            <p:nvPr/>
          </p:nvSpPr>
          <p:spPr bwMode="auto">
            <a:xfrm>
              <a:off x="5508677" y="4810169"/>
              <a:ext cx="1176901" cy="4617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anchor="b">
              <a:spAutoFit/>
            </a:bodyPr>
            <a:lstStyle/>
            <a:p>
              <a:pPr eaLnBrk="1" hangingPunct="1">
                <a:defRPr/>
              </a:pPr>
              <a:r>
                <a:rPr lang="en-US" sz="2400" dirty="0">
                  <a:solidFill>
                    <a:srgbClr val="45874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Shear :</a:t>
              </a:r>
            </a:p>
          </p:txBody>
        </p:sp>
        <p:pic>
          <p:nvPicPr>
            <p:cNvPr id="16394" name="Picture 85" descr="shearanimatio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302753">
              <a:off x="5640395" y="5229866"/>
              <a:ext cx="2066925" cy="94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395" name="Group 62"/>
            <p:cNvGrpSpPr>
              <a:grpSpLocks/>
            </p:cNvGrpSpPr>
            <p:nvPr/>
          </p:nvGrpSpPr>
          <p:grpSpPr bwMode="auto">
            <a:xfrm>
              <a:off x="6991515" y="5050980"/>
              <a:ext cx="619125" cy="720725"/>
              <a:chOff x="2166" y="2604"/>
              <a:chExt cx="390" cy="454"/>
            </a:xfrm>
          </p:grpSpPr>
          <p:sp>
            <p:nvSpPr>
              <p:cNvPr id="115" name="Line 63"/>
              <p:cNvSpPr>
                <a:spLocks noChangeShapeType="1"/>
              </p:cNvSpPr>
              <p:nvPr/>
            </p:nvSpPr>
            <p:spPr bwMode="auto">
              <a:xfrm>
                <a:off x="2352" y="2736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6" name="Line 64"/>
              <p:cNvSpPr>
                <a:spLocks noChangeShapeType="1"/>
              </p:cNvSpPr>
              <p:nvPr/>
            </p:nvSpPr>
            <p:spPr bwMode="auto">
              <a:xfrm>
                <a:off x="2292" y="283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7" name="Text Box 65"/>
              <p:cNvSpPr txBox="1">
                <a:spLocks noChangeArrowheads="1"/>
              </p:cNvSpPr>
              <p:nvPr/>
            </p:nvSpPr>
            <p:spPr bwMode="auto">
              <a:xfrm>
                <a:off x="2274" y="2904"/>
                <a:ext cx="144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  <a:t>3</a:t>
                </a:r>
              </a:p>
            </p:txBody>
          </p:sp>
          <p:sp>
            <p:nvSpPr>
              <p:cNvPr id="118" name="Text Box 66"/>
              <p:cNvSpPr txBox="1">
                <a:spLocks noChangeArrowheads="1"/>
              </p:cNvSpPr>
              <p:nvPr/>
            </p:nvSpPr>
            <p:spPr bwMode="auto">
              <a:xfrm>
                <a:off x="2286" y="2604"/>
                <a:ext cx="144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  <a:t>1</a:t>
                </a:r>
              </a:p>
            </p:txBody>
          </p:sp>
          <p:sp>
            <p:nvSpPr>
              <p:cNvPr id="119" name="Text Box 67"/>
              <p:cNvSpPr txBox="1">
                <a:spLocks noChangeArrowheads="1"/>
              </p:cNvSpPr>
              <p:nvPr/>
            </p:nvSpPr>
            <p:spPr bwMode="auto">
              <a:xfrm>
                <a:off x="2412" y="2756"/>
                <a:ext cx="144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  <a:t>4</a:t>
                </a:r>
              </a:p>
            </p:txBody>
          </p:sp>
          <p:sp>
            <p:nvSpPr>
              <p:cNvPr id="120" name="Text Box 68"/>
              <p:cNvSpPr txBox="1">
                <a:spLocks noChangeArrowheads="1"/>
              </p:cNvSpPr>
              <p:nvPr/>
            </p:nvSpPr>
            <p:spPr bwMode="auto">
              <a:xfrm>
                <a:off x="2166" y="2748"/>
                <a:ext cx="144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  <a:t>2</a:t>
                </a:r>
              </a:p>
            </p:txBody>
          </p:sp>
        </p:grpSp>
        <p:grpSp>
          <p:nvGrpSpPr>
            <p:cNvPr id="16396" name="Group 55"/>
            <p:cNvGrpSpPr>
              <a:grpSpLocks/>
            </p:cNvGrpSpPr>
            <p:nvPr/>
          </p:nvGrpSpPr>
          <p:grpSpPr bwMode="auto">
            <a:xfrm>
              <a:off x="5378505" y="6002135"/>
              <a:ext cx="619125" cy="720725"/>
              <a:chOff x="2166" y="2604"/>
              <a:chExt cx="390" cy="454"/>
            </a:xfrm>
          </p:grpSpPr>
          <p:sp>
            <p:nvSpPr>
              <p:cNvPr id="121" name="Line 56"/>
              <p:cNvSpPr>
                <a:spLocks noChangeShapeType="1"/>
              </p:cNvSpPr>
              <p:nvPr/>
            </p:nvSpPr>
            <p:spPr bwMode="auto">
              <a:xfrm>
                <a:off x="2352" y="2736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2" name="Line 57"/>
              <p:cNvSpPr>
                <a:spLocks noChangeShapeType="1"/>
              </p:cNvSpPr>
              <p:nvPr/>
            </p:nvSpPr>
            <p:spPr bwMode="auto">
              <a:xfrm>
                <a:off x="2292" y="283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3" name="Text Box 58"/>
              <p:cNvSpPr txBox="1">
                <a:spLocks noChangeArrowheads="1"/>
              </p:cNvSpPr>
              <p:nvPr/>
            </p:nvSpPr>
            <p:spPr bwMode="auto">
              <a:xfrm>
                <a:off x="2274" y="2904"/>
                <a:ext cx="144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he-IL" sz="1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  <a:t>2</a:t>
                </a:r>
                <a:endParaRPr lang="en-US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124" name="Text Box 59"/>
              <p:cNvSpPr txBox="1">
                <a:spLocks noChangeArrowheads="1"/>
              </p:cNvSpPr>
              <p:nvPr/>
            </p:nvSpPr>
            <p:spPr bwMode="auto">
              <a:xfrm>
                <a:off x="2286" y="2604"/>
                <a:ext cx="144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he-IL" sz="1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  <a:t>4</a:t>
                </a:r>
                <a:endParaRPr lang="en-US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125" name="Text Box 60"/>
              <p:cNvSpPr txBox="1">
                <a:spLocks noChangeArrowheads="1"/>
              </p:cNvSpPr>
              <p:nvPr/>
            </p:nvSpPr>
            <p:spPr bwMode="auto">
              <a:xfrm>
                <a:off x="2412" y="2756"/>
                <a:ext cx="144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he-IL" sz="10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  <a:t>3</a:t>
                </a:r>
                <a:endParaRPr lang="en-US" sz="1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126" name="Text Box 61"/>
              <p:cNvSpPr txBox="1">
                <a:spLocks noChangeArrowheads="1"/>
              </p:cNvSpPr>
              <p:nvPr/>
            </p:nvSpPr>
            <p:spPr bwMode="auto">
              <a:xfrm>
                <a:off x="2166" y="2748"/>
                <a:ext cx="144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he-IL" sz="1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  <a:t>1</a:t>
                </a:r>
                <a:endParaRPr lang="en-US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</p:grpSp>
      </p:grpSp>
      <p:pic>
        <p:nvPicPr>
          <p:cNvPr id="16392" name="Picture 15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827" y="6194160"/>
            <a:ext cx="842963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-1805" y="2150"/>
            <a:ext cx="9144000" cy="2184604"/>
          </a:xfrm>
          <a:prstGeom prst="rect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4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98" name="Picture 11" descr="tornad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083" y="2326983"/>
            <a:ext cx="1152878" cy="142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62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-19050"/>
            <a:ext cx="86868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0000CC"/>
                </a:solidFill>
              </a:rPr>
              <a:t>Building blocks, action at a distance</a:t>
            </a:r>
            <a:br>
              <a:rPr lang="en-US" sz="3200" dirty="0" smtClean="0">
                <a:solidFill>
                  <a:srgbClr val="0000CC"/>
                </a:solidFill>
              </a:rPr>
            </a:br>
            <a:r>
              <a:rPr lang="en-US" sz="3200" dirty="0" err="1" smtClean="0">
                <a:solidFill>
                  <a:srgbClr val="0000CC"/>
                </a:solidFill>
              </a:rPr>
              <a:t>vorticity</a:t>
            </a:r>
            <a:r>
              <a:rPr lang="en-US" sz="3200" dirty="0" smtClean="0">
                <a:solidFill>
                  <a:srgbClr val="0000CC"/>
                </a:solidFill>
              </a:rPr>
              <a:t> inversion (Green function)</a:t>
            </a:r>
          </a:p>
        </p:txBody>
      </p:sp>
      <p:pic>
        <p:nvPicPr>
          <p:cNvPr id="17411" name="Picture 3" descr="Vortex1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23950"/>
            <a:ext cx="4505325" cy="3686175"/>
          </a:xfrm>
          <a:noFill/>
        </p:spPr>
      </p:pic>
      <p:pic>
        <p:nvPicPr>
          <p:cNvPr id="4" name="Picture 4" descr="pointvortex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3022600"/>
            <a:ext cx="4637087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nimation showing repulsive force from exchange of a ba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955" y="5357812"/>
            <a:ext cx="19431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Animation showing repulsive force from exchange of a virtual phot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60" y="1239915"/>
            <a:ext cx="1924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04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65440" y="2315255"/>
            <a:ext cx="5567310" cy="3638551"/>
            <a:chOff x="5994400" y="2392362"/>
            <a:chExt cx="5567310" cy="3638551"/>
          </a:xfrm>
        </p:grpSpPr>
        <p:sp>
          <p:nvSpPr>
            <p:cNvPr id="886786" name="Rectangle 2"/>
            <p:cNvSpPr>
              <a:spLocks noChangeAspect="1" noChangeArrowheads="1"/>
            </p:cNvSpPr>
            <p:nvPr/>
          </p:nvSpPr>
          <p:spPr bwMode="auto">
            <a:xfrm>
              <a:off x="5994400" y="5276850"/>
              <a:ext cx="1209675" cy="60325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86796" name="Rectangle 12"/>
            <p:cNvSpPr>
              <a:spLocks noChangeAspect="1" noChangeArrowheads="1"/>
            </p:cNvSpPr>
            <p:nvPr/>
          </p:nvSpPr>
          <p:spPr bwMode="auto">
            <a:xfrm>
              <a:off x="6711950" y="4584700"/>
              <a:ext cx="1209675" cy="60325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86801" name="Rectangle 17"/>
            <p:cNvSpPr>
              <a:spLocks noChangeAspect="1" noChangeArrowheads="1"/>
            </p:cNvSpPr>
            <p:nvPr/>
          </p:nvSpPr>
          <p:spPr bwMode="auto">
            <a:xfrm>
              <a:off x="7408863" y="3494088"/>
              <a:ext cx="1209675" cy="60325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Text Box 22"/>
            <p:cNvSpPr txBox="1">
              <a:spLocks noChangeArrowheads="1"/>
            </p:cNvSpPr>
            <p:nvPr/>
          </p:nvSpPr>
          <p:spPr bwMode="auto">
            <a:xfrm>
              <a:off x="6308725" y="4306888"/>
              <a:ext cx="184150" cy="7016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b">
              <a:spAutoFit/>
            </a:bodyPr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7053263" y="4862513"/>
              <a:ext cx="1754187" cy="1022350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1"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7921625" y="5008563"/>
              <a:ext cx="1089025" cy="1022350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1"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79" name="Group 46"/>
            <p:cNvGrpSpPr>
              <a:grpSpLocks/>
            </p:cNvGrpSpPr>
            <p:nvPr/>
          </p:nvGrpSpPr>
          <p:grpSpPr bwMode="auto">
            <a:xfrm>
              <a:off x="6112854" y="2392362"/>
              <a:ext cx="5448856" cy="3224955"/>
              <a:chOff x="17463" y="1681163"/>
              <a:chExt cx="8277225" cy="5205412"/>
            </a:xfrm>
          </p:grpSpPr>
          <p:sp>
            <p:nvSpPr>
              <p:cNvPr id="80" name="Rectangle 2"/>
              <p:cNvSpPr>
                <a:spLocks noChangeAspect="1" noChangeArrowheads="1"/>
              </p:cNvSpPr>
              <p:nvPr/>
            </p:nvSpPr>
            <p:spPr bwMode="auto">
              <a:xfrm>
                <a:off x="5943535" y="4408032"/>
                <a:ext cx="1210317" cy="603081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" name="Rectangle 3"/>
              <p:cNvSpPr>
                <a:spLocks noChangeAspect="1" noChangeArrowheads="1"/>
              </p:cNvSpPr>
              <p:nvPr/>
            </p:nvSpPr>
            <p:spPr bwMode="auto">
              <a:xfrm>
                <a:off x="3222563" y="6283495"/>
                <a:ext cx="1210317" cy="60308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2" name="Rectangle 4"/>
              <p:cNvSpPr>
                <a:spLocks noChangeAspect="1" noChangeArrowheads="1"/>
              </p:cNvSpPr>
              <p:nvPr/>
            </p:nvSpPr>
            <p:spPr bwMode="auto">
              <a:xfrm>
                <a:off x="3343594" y="4590140"/>
                <a:ext cx="1210317" cy="60308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4" name="Rectangle 5"/>
              <p:cNvSpPr>
                <a:spLocks noChangeAspect="1" noChangeArrowheads="1"/>
              </p:cNvSpPr>
              <p:nvPr/>
            </p:nvSpPr>
            <p:spPr bwMode="auto">
              <a:xfrm>
                <a:off x="17463" y="4892862"/>
                <a:ext cx="1210317" cy="60308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" name="Rectangle 6"/>
              <p:cNvSpPr>
                <a:spLocks noChangeAspect="1" noChangeArrowheads="1"/>
              </p:cNvSpPr>
              <p:nvPr/>
            </p:nvSpPr>
            <p:spPr bwMode="auto">
              <a:xfrm>
                <a:off x="6367146" y="5316201"/>
                <a:ext cx="1210317" cy="603081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86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638" y="2824163"/>
                <a:ext cx="6927850" cy="2176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7" name="Rectangle 8"/>
              <p:cNvSpPr>
                <a:spLocks noChangeAspect="1" noChangeArrowheads="1"/>
              </p:cNvSpPr>
              <p:nvPr/>
            </p:nvSpPr>
            <p:spPr bwMode="auto">
              <a:xfrm>
                <a:off x="6302148" y="2823468"/>
                <a:ext cx="1210317" cy="603081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8" name="Rectangle 9"/>
              <p:cNvSpPr>
                <a:spLocks noChangeAspect="1" noChangeArrowheads="1"/>
              </p:cNvSpPr>
              <p:nvPr/>
            </p:nvSpPr>
            <p:spPr bwMode="auto">
              <a:xfrm>
                <a:off x="3581175" y="4698931"/>
                <a:ext cx="1210317" cy="60308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9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3702207" y="3005575"/>
                <a:ext cx="1210317" cy="60544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0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76076" y="3308298"/>
                <a:ext cx="1210317" cy="60308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c</a:t>
                </a:r>
              </a:p>
            </p:txBody>
          </p:sp>
          <p:sp>
            <p:nvSpPr>
              <p:cNvPr id="91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6725758" y="3731636"/>
                <a:ext cx="1210317" cy="603081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2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3939788" y="3071796"/>
                <a:ext cx="1210317" cy="60308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3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734688" y="1681163"/>
                <a:ext cx="1210317" cy="60308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4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7084371" y="2104501"/>
                <a:ext cx="1210317" cy="603081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5" name="AutoShape 19"/>
              <p:cNvSpPr>
                <a:spLocks noChangeArrowheads="1"/>
              </p:cNvSpPr>
              <p:nvPr/>
            </p:nvSpPr>
            <p:spPr bwMode="auto">
              <a:xfrm>
                <a:off x="3401869" y="1799414"/>
                <a:ext cx="286890" cy="4611792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6" name="Text Box 22"/>
              <p:cNvSpPr txBox="1">
                <a:spLocks noChangeArrowheads="1"/>
              </p:cNvSpPr>
              <p:nvPr/>
            </p:nvSpPr>
            <p:spPr bwMode="auto">
              <a:xfrm>
                <a:off x="3968924" y="5753730"/>
                <a:ext cx="183789" cy="7024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b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97" name="AutoShape 24"/>
              <p:cNvSpPr>
                <a:spLocks noChangeArrowheads="1"/>
              </p:cNvSpPr>
              <p:nvPr/>
            </p:nvSpPr>
            <p:spPr bwMode="auto">
              <a:xfrm flipV="1">
                <a:off x="2075002" y="1846715"/>
                <a:ext cx="286890" cy="4609427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8" name="AutoShape 24"/>
              <p:cNvSpPr>
                <a:spLocks noChangeArrowheads="1"/>
              </p:cNvSpPr>
              <p:nvPr/>
            </p:nvSpPr>
            <p:spPr bwMode="auto">
              <a:xfrm flipV="1">
                <a:off x="4630117" y="1853809"/>
                <a:ext cx="286890" cy="4611792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9" name="AutoShape 19"/>
              <p:cNvSpPr>
                <a:spLocks noChangeArrowheads="1"/>
              </p:cNvSpPr>
              <p:nvPr/>
            </p:nvSpPr>
            <p:spPr bwMode="auto">
              <a:xfrm>
                <a:off x="5916639" y="1813604"/>
                <a:ext cx="286890" cy="4611792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 bwMode="auto">
            <a:xfrm>
              <a:off x="6503988" y="3192463"/>
              <a:ext cx="814629" cy="966786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e-IL" sz="40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endParaRPr>
            </a:p>
          </p:txBody>
        </p:sp>
      </p:grpSp>
      <p:sp>
        <p:nvSpPr>
          <p:cNvPr id="886793" name="Rectangle 9"/>
          <p:cNvSpPr>
            <a:spLocks noChangeAspect="1" noChangeArrowheads="1"/>
          </p:cNvSpPr>
          <p:nvPr/>
        </p:nvSpPr>
        <p:spPr bwMode="auto">
          <a:xfrm>
            <a:off x="2114550" y="5783263"/>
            <a:ext cx="1209675" cy="6032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6797" name="Rectangle 13"/>
          <p:cNvSpPr>
            <a:spLocks noChangeAspect="1" noChangeArrowheads="1"/>
          </p:cNvSpPr>
          <p:nvPr/>
        </p:nvSpPr>
        <p:spPr bwMode="auto">
          <a:xfrm>
            <a:off x="6503988" y="1212850"/>
            <a:ext cx="1209675" cy="6032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6799" name="Rectangle 15"/>
          <p:cNvSpPr>
            <a:spLocks noChangeAspect="1" noChangeArrowheads="1"/>
          </p:cNvSpPr>
          <p:nvPr/>
        </p:nvSpPr>
        <p:spPr bwMode="auto">
          <a:xfrm flipH="1" flipV="1">
            <a:off x="5270500" y="1816100"/>
            <a:ext cx="1222375" cy="61118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05" name="Rectangle 18"/>
          <p:cNvSpPr>
            <a:spLocks noChangeArrowheads="1"/>
          </p:cNvSpPr>
          <p:nvPr/>
        </p:nvSpPr>
        <p:spPr bwMode="auto">
          <a:xfrm>
            <a:off x="-112713" y="-55563"/>
            <a:ext cx="9372601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dirty="0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Building blocks of </a:t>
            </a:r>
            <a:r>
              <a:rPr lang="en-GB" dirty="0" err="1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vorticity</a:t>
            </a:r>
            <a:r>
              <a:rPr lang="en-GB" dirty="0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 waves</a:t>
            </a:r>
            <a:endParaRPr lang="en-GB" dirty="0">
              <a:solidFill>
                <a:srgbClr val="0000CC"/>
              </a:solidFill>
              <a:effectLst/>
              <a:latin typeface="+mj-lt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755650" y="4427538"/>
            <a:ext cx="1089025" cy="946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423863" y="1416050"/>
            <a:ext cx="314325" cy="8001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304" name="Straight Arrow Connector 63"/>
          <p:cNvCxnSpPr>
            <a:cxnSpLocks noChangeShapeType="1"/>
          </p:cNvCxnSpPr>
          <p:nvPr/>
        </p:nvCxnSpPr>
        <p:spPr bwMode="auto">
          <a:xfrm>
            <a:off x="1692275" y="3121025"/>
            <a:ext cx="0" cy="998538"/>
          </a:xfrm>
          <a:prstGeom prst="straightConnector1">
            <a:avLst/>
          </a:prstGeom>
          <a:noFill/>
          <a:ln w="57150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05" name="Straight Arrow Connector 72"/>
          <p:cNvCxnSpPr>
            <a:cxnSpLocks noChangeShapeType="1"/>
          </p:cNvCxnSpPr>
          <p:nvPr/>
        </p:nvCxnSpPr>
        <p:spPr bwMode="auto">
          <a:xfrm flipV="1">
            <a:off x="2997200" y="3160713"/>
            <a:ext cx="0" cy="998537"/>
          </a:xfrm>
          <a:prstGeom prst="straightConnector1">
            <a:avLst/>
          </a:prstGeom>
          <a:noFill/>
          <a:ln w="57150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06" name="Straight Arrow Connector 73"/>
          <p:cNvCxnSpPr>
            <a:cxnSpLocks noChangeShapeType="1"/>
          </p:cNvCxnSpPr>
          <p:nvPr/>
        </p:nvCxnSpPr>
        <p:spPr bwMode="auto">
          <a:xfrm>
            <a:off x="4226355" y="3160713"/>
            <a:ext cx="0" cy="998537"/>
          </a:xfrm>
          <a:prstGeom prst="straightConnector1">
            <a:avLst/>
          </a:prstGeom>
          <a:noFill/>
          <a:ln w="57150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07" name="Straight Arrow Connector 75"/>
          <p:cNvCxnSpPr>
            <a:cxnSpLocks noChangeShapeType="1"/>
          </p:cNvCxnSpPr>
          <p:nvPr/>
        </p:nvCxnSpPr>
        <p:spPr bwMode="auto">
          <a:xfrm>
            <a:off x="1692275" y="2368550"/>
            <a:ext cx="0" cy="561975"/>
          </a:xfrm>
          <a:prstGeom prst="straightConnector1">
            <a:avLst/>
          </a:prstGeom>
          <a:noFill/>
          <a:ln w="57150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08" name="Straight Arrow Connector 81"/>
          <p:cNvCxnSpPr>
            <a:cxnSpLocks noChangeShapeType="1"/>
          </p:cNvCxnSpPr>
          <p:nvPr/>
        </p:nvCxnSpPr>
        <p:spPr bwMode="auto">
          <a:xfrm>
            <a:off x="4225925" y="2354263"/>
            <a:ext cx="0" cy="576262"/>
          </a:xfrm>
          <a:prstGeom prst="straightConnector1">
            <a:avLst/>
          </a:prstGeom>
          <a:noFill/>
          <a:ln w="57150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09" name="Straight Arrow Connector 83"/>
          <p:cNvCxnSpPr>
            <a:cxnSpLocks noChangeShapeType="1"/>
          </p:cNvCxnSpPr>
          <p:nvPr/>
        </p:nvCxnSpPr>
        <p:spPr bwMode="auto">
          <a:xfrm flipV="1">
            <a:off x="2997200" y="2314575"/>
            <a:ext cx="0" cy="576263"/>
          </a:xfrm>
          <a:prstGeom prst="straightConnector1">
            <a:avLst/>
          </a:prstGeom>
          <a:noFill/>
          <a:ln w="57150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10" name="Straight Arrow Connector 87"/>
          <p:cNvCxnSpPr>
            <a:cxnSpLocks noChangeShapeType="1"/>
          </p:cNvCxnSpPr>
          <p:nvPr/>
        </p:nvCxnSpPr>
        <p:spPr bwMode="auto">
          <a:xfrm rot="-5400000">
            <a:off x="3650457" y="2661444"/>
            <a:ext cx="0" cy="998537"/>
          </a:xfrm>
          <a:prstGeom prst="straightConnector1">
            <a:avLst/>
          </a:prstGeom>
          <a:noFill/>
          <a:ln w="57150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11" name="Straight Arrow Connector 88"/>
          <p:cNvCxnSpPr>
            <a:cxnSpLocks noChangeShapeType="1"/>
          </p:cNvCxnSpPr>
          <p:nvPr/>
        </p:nvCxnSpPr>
        <p:spPr bwMode="auto">
          <a:xfrm rot="-5400000">
            <a:off x="2383632" y="3659981"/>
            <a:ext cx="0" cy="998537"/>
          </a:xfrm>
          <a:prstGeom prst="straightConnector1">
            <a:avLst/>
          </a:prstGeom>
          <a:noFill/>
          <a:ln w="57150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12" name="Straight Arrow Connector 89"/>
          <p:cNvCxnSpPr>
            <a:cxnSpLocks noChangeShapeType="1"/>
          </p:cNvCxnSpPr>
          <p:nvPr/>
        </p:nvCxnSpPr>
        <p:spPr bwMode="auto">
          <a:xfrm rot="5400000" flipH="1">
            <a:off x="2383632" y="2661444"/>
            <a:ext cx="0" cy="998537"/>
          </a:xfrm>
          <a:prstGeom prst="straightConnector1">
            <a:avLst/>
          </a:prstGeom>
          <a:noFill/>
          <a:ln w="57150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13" name="Straight Arrow Connector 90"/>
          <p:cNvCxnSpPr>
            <a:cxnSpLocks noChangeShapeType="1"/>
          </p:cNvCxnSpPr>
          <p:nvPr/>
        </p:nvCxnSpPr>
        <p:spPr bwMode="auto">
          <a:xfrm rot="5400000" flipH="1">
            <a:off x="3612357" y="3659981"/>
            <a:ext cx="0" cy="998537"/>
          </a:xfrm>
          <a:prstGeom prst="straightConnector1">
            <a:avLst/>
          </a:prstGeom>
          <a:noFill/>
          <a:ln w="57150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14" name="Straight Arrow Connector 91"/>
          <p:cNvCxnSpPr>
            <a:cxnSpLocks noChangeShapeType="1"/>
          </p:cNvCxnSpPr>
          <p:nvPr/>
        </p:nvCxnSpPr>
        <p:spPr bwMode="auto">
          <a:xfrm>
            <a:off x="3305175" y="2354263"/>
            <a:ext cx="690563" cy="0"/>
          </a:xfrm>
          <a:prstGeom prst="straightConnector1">
            <a:avLst/>
          </a:prstGeom>
          <a:noFill/>
          <a:ln w="57150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15" name="Straight Arrow Connector 92"/>
          <p:cNvCxnSpPr>
            <a:cxnSpLocks noChangeShapeType="1"/>
          </p:cNvCxnSpPr>
          <p:nvPr/>
        </p:nvCxnSpPr>
        <p:spPr bwMode="auto">
          <a:xfrm flipH="1">
            <a:off x="2076450" y="2354263"/>
            <a:ext cx="728663" cy="0"/>
          </a:xfrm>
          <a:prstGeom prst="straightConnector1">
            <a:avLst/>
          </a:prstGeom>
          <a:noFill/>
          <a:ln w="57150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16" name="Straight Arrow Connector 109"/>
          <p:cNvCxnSpPr>
            <a:cxnSpLocks noChangeShapeType="1"/>
          </p:cNvCxnSpPr>
          <p:nvPr/>
        </p:nvCxnSpPr>
        <p:spPr bwMode="auto">
          <a:xfrm>
            <a:off x="1692275" y="4311650"/>
            <a:ext cx="0" cy="561975"/>
          </a:xfrm>
          <a:prstGeom prst="straightConnector1">
            <a:avLst/>
          </a:prstGeom>
          <a:noFill/>
          <a:ln w="57150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17" name="Straight Arrow Connector 110"/>
          <p:cNvCxnSpPr>
            <a:cxnSpLocks noChangeShapeType="1"/>
          </p:cNvCxnSpPr>
          <p:nvPr/>
        </p:nvCxnSpPr>
        <p:spPr bwMode="auto">
          <a:xfrm>
            <a:off x="4264025" y="4286250"/>
            <a:ext cx="0" cy="576263"/>
          </a:xfrm>
          <a:prstGeom prst="straightConnector1">
            <a:avLst/>
          </a:prstGeom>
          <a:noFill/>
          <a:ln w="57150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18" name="Straight Arrow Connector 111"/>
          <p:cNvCxnSpPr>
            <a:cxnSpLocks noChangeShapeType="1"/>
          </p:cNvCxnSpPr>
          <p:nvPr/>
        </p:nvCxnSpPr>
        <p:spPr bwMode="auto">
          <a:xfrm flipV="1">
            <a:off x="2997200" y="4235450"/>
            <a:ext cx="0" cy="576263"/>
          </a:xfrm>
          <a:prstGeom prst="straightConnector1">
            <a:avLst/>
          </a:prstGeom>
          <a:noFill/>
          <a:ln w="57150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19" name="Straight Arrow Connector 112"/>
          <p:cNvCxnSpPr>
            <a:cxnSpLocks noChangeShapeType="1"/>
          </p:cNvCxnSpPr>
          <p:nvPr/>
        </p:nvCxnSpPr>
        <p:spPr bwMode="auto">
          <a:xfrm>
            <a:off x="2076450" y="4862513"/>
            <a:ext cx="690563" cy="0"/>
          </a:xfrm>
          <a:prstGeom prst="straightConnector1">
            <a:avLst/>
          </a:prstGeom>
          <a:noFill/>
          <a:ln w="57150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20" name="Straight Arrow Connector 113"/>
          <p:cNvCxnSpPr>
            <a:cxnSpLocks noChangeShapeType="1"/>
          </p:cNvCxnSpPr>
          <p:nvPr/>
        </p:nvCxnSpPr>
        <p:spPr bwMode="auto">
          <a:xfrm flipH="1">
            <a:off x="3267075" y="4862513"/>
            <a:ext cx="728663" cy="0"/>
          </a:xfrm>
          <a:prstGeom prst="straightConnector1">
            <a:avLst/>
          </a:prstGeom>
          <a:noFill/>
          <a:ln w="57150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" name="Curved Up Arrow 74"/>
          <p:cNvSpPr/>
          <p:nvPr/>
        </p:nvSpPr>
        <p:spPr bwMode="auto">
          <a:xfrm>
            <a:off x="4379975" y="3715124"/>
            <a:ext cx="987425" cy="373062"/>
          </a:xfrm>
          <a:prstGeom prst="curved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Curved Up Arrow 82"/>
          <p:cNvSpPr/>
          <p:nvPr/>
        </p:nvSpPr>
        <p:spPr bwMode="auto">
          <a:xfrm rot="10800000" flipV="1">
            <a:off x="3089054" y="3737558"/>
            <a:ext cx="987425" cy="374650"/>
          </a:xfrm>
          <a:prstGeom prst="curvedUpArrow">
            <a:avLst/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1255" y="3275380"/>
            <a:ext cx="119776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effectLst/>
              </a:rPr>
              <a:t>+</a:t>
            </a:r>
            <a:r>
              <a:rPr lang="en-US" dirty="0" err="1" smtClean="0">
                <a:effectLst/>
              </a:rPr>
              <a:t>vor</a:t>
            </a:r>
            <a:endParaRPr lang="he-IL" dirty="0">
              <a:effectLst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951781" y="3275380"/>
            <a:ext cx="119776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effectLst/>
              </a:rPr>
              <a:t>-</a:t>
            </a:r>
            <a:r>
              <a:rPr lang="en-US" dirty="0" err="1" smtClean="0">
                <a:effectLst/>
              </a:rPr>
              <a:t>vor</a:t>
            </a:r>
            <a:endParaRPr lang="he-IL" dirty="0">
              <a:effectLst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57551" y="3275380"/>
            <a:ext cx="119776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effectLst/>
              </a:rPr>
              <a:t>+</a:t>
            </a:r>
            <a:r>
              <a:rPr lang="en-US" dirty="0" err="1" smtClean="0">
                <a:effectLst/>
              </a:rPr>
              <a:t>vor</a:t>
            </a:r>
            <a:endParaRPr lang="he-IL" dirty="0">
              <a:effectLst/>
            </a:endParaRPr>
          </a:p>
        </p:txBody>
      </p:sp>
      <p:cxnSp>
        <p:nvCxnSpPr>
          <p:cNvPr id="42" name="Straight Arrow Connector 72"/>
          <p:cNvCxnSpPr>
            <a:cxnSpLocks noChangeShapeType="1"/>
          </p:cNvCxnSpPr>
          <p:nvPr/>
        </p:nvCxnSpPr>
        <p:spPr bwMode="auto">
          <a:xfrm flipV="1">
            <a:off x="5494095" y="3127750"/>
            <a:ext cx="0" cy="998537"/>
          </a:xfrm>
          <a:prstGeom prst="straightConnector1">
            <a:avLst/>
          </a:prstGeom>
          <a:noFill/>
          <a:ln w="57150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Arrow Connector 83"/>
          <p:cNvCxnSpPr>
            <a:cxnSpLocks noChangeShapeType="1"/>
          </p:cNvCxnSpPr>
          <p:nvPr/>
        </p:nvCxnSpPr>
        <p:spPr bwMode="auto">
          <a:xfrm flipV="1">
            <a:off x="5494095" y="2281612"/>
            <a:ext cx="0" cy="576263"/>
          </a:xfrm>
          <a:prstGeom prst="straightConnector1">
            <a:avLst/>
          </a:prstGeom>
          <a:noFill/>
          <a:ln w="57150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Arrow Connector 88"/>
          <p:cNvCxnSpPr>
            <a:cxnSpLocks noChangeShapeType="1"/>
          </p:cNvCxnSpPr>
          <p:nvPr/>
        </p:nvCxnSpPr>
        <p:spPr bwMode="auto">
          <a:xfrm rot="-5400000">
            <a:off x="4880527" y="3627018"/>
            <a:ext cx="0" cy="998537"/>
          </a:xfrm>
          <a:prstGeom prst="straightConnector1">
            <a:avLst/>
          </a:prstGeom>
          <a:noFill/>
          <a:ln w="57150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Straight Arrow Connector 89"/>
          <p:cNvCxnSpPr>
            <a:cxnSpLocks noChangeShapeType="1"/>
          </p:cNvCxnSpPr>
          <p:nvPr/>
        </p:nvCxnSpPr>
        <p:spPr bwMode="auto">
          <a:xfrm rot="5400000" flipH="1">
            <a:off x="4880527" y="2628481"/>
            <a:ext cx="0" cy="998537"/>
          </a:xfrm>
          <a:prstGeom prst="straightConnector1">
            <a:avLst/>
          </a:prstGeom>
          <a:noFill/>
          <a:ln w="57150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Straight Arrow Connector 92"/>
          <p:cNvCxnSpPr>
            <a:cxnSpLocks noChangeShapeType="1"/>
          </p:cNvCxnSpPr>
          <p:nvPr/>
        </p:nvCxnSpPr>
        <p:spPr bwMode="auto">
          <a:xfrm flipH="1">
            <a:off x="4573345" y="2321300"/>
            <a:ext cx="728663" cy="0"/>
          </a:xfrm>
          <a:prstGeom prst="straightConnector1">
            <a:avLst/>
          </a:prstGeom>
          <a:noFill/>
          <a:ln w="57150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Straight Arrow Connector 111"/>
          <p:cNvCxnSpPr>
            <a:cxnSpLocks noChangeShapeType="1"/>
          </p:cNvCxnSpPr>
          <p:nvPr/>
        </p:nvCxnSpPr>
        <p:spPr bwMode="auto">
          <a:xfrm flipV="1">
            <a:off x="5494095" y="4202487"/>
            <a:ext cx="0" cy="576263"/>
          </a:xfrm>
          <a:prstGeom prst="straightConnector1">
            <a:avLst/>
          </a:prstGeom>
          <a:noFill/>
          <a:ln w="57150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Straight Arrow Connector 112"/>
          <p:cNvCxnSpPr>
            <a:cxnSpLocks noChangeShapeType="1"/>
          </p:cNvCxnSpPr>
          <p:nvPr/>
        </p:nvCxnSpPr>
        <p:spPr bwMode="auto">
          <a:xfrm>
            <a:off x="4573345" y="4829550"/>
            <a:ext cx="690563" cy="0"/>
          </a:xfrm>
          <a:prstGeom prst="straightConnector1">
            <a:avLst/>
          </a:prstGeom>
          <a:noFill/>
          <a:ln w="57150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" name="Curved Up Arrow 49"/>
          <p:cNvSpPr/>
          <p:nvPr/>
        </p:nvSpPr>
        <p:spPr bwMode="auto">
          <a:xfrm>
            <a:off x="1980716" y="3746501"/>
            <a:ext cx="987425" cy="373062"/>
          </a:xfrm>
          <a:prstGeom prst="curved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Curved Up Arrow 54"/>
          <p:cNvSpPr/>
          <p:nvPr/>
        </p:nvSpPr>
        <p:spPr bwMode="auto">
          <a:xfrm rot="10800000">
            <a:off x="1918294" y="3173175"/>
            <a:ext cx="987425" cy="373062"/>
          </a:xfrm>
          <a:prstGeom prst="curved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Curved Up Arrow 55"/>
          <p:cNvSpPr/>
          <p:nvPr/>
        </p:nvSpPr>
        <p:spPr bwMode="auto">
          <a:xfrm rot="10800000">
            <a:off x="4341570" y="3156027"/>
            <a:ext cx="987425" cy="373062"/>
          </a:xfrm>
          <a:prstGeom prst="curved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Curved Up Arrow 56"/>
          <p:cNvSpPr/>
          <p:nvPr/>
        </p:nvSpPr>
        <p:spPr bwMode="auto">
          <a:xfrm flipV="1">
            <a:off x="3105636" y="3193893"/>
            <a:ext cx="987425" cy="374650"/>
          </a:xfrm>
          <a:prstGeom prst="curvedUpArrow">
            <a:avLst/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53513" y="2528053"/>
            <a:ext cx="1000655" cy="442799"/>
            <a:chOff x="844020" y="1652588"/>
            <a:chExt cx="1000655" cy="442799"/>
          </a:xfrm>
        </p:grpSpPr>
        <p:sp>
          <p:nvSpPr>
            <p:cNvPr id="58" name="Curved Up Arrow 57"/>
            <p:cNvSpPr/>
            <p:nvPr/>
          </p:nvSpPr>
          <p:spPr bwMode="auto">
            <a:xfrm>
              <a:off x="844020" y="1722325"/>
              <a:ext cx="987425" cy="373062"/>
            </a:xfrm>
            <a:prstGeom prst="curvedUp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1"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Curved Up Arrow 58"/>
            <p:cNvSpPr/>
            <p:nvPr/>
          </p:nvSpPr>
          <p:spPr bwMode="auto">
            <a:xfrm flipV="1">
              <a:off x="857250" y="1652588"/>
              <a:ext cx="987425" cy="374650"/>
            </a:xfrm>
            <a:prstGeom prst="curvedUpArrow">
              <a:avLst/>
            </a:prstGeom>
            <a:solidFill>
              <a:srgbClr val="92D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1"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112610" y="2545685"/>
            <a:ext cx="1000655" cy="442799"/>
            <a:chOff x="844020" y="1652588"/>
            <a:chExt cx="1000655" cy="442799"/>
          </a:xfrm>
        </p:grpSpPr>
        <p:sp>
          <p:nvSpPr>
            <p:cNvPr id="61" name="Curved Up Arrow 60"/>
            <p:cNvSpPr/>
            <p:nvPr/>
          </p:nvSpPr>
          <p:spPr bwMode="auto">
            <a:xfrm>
              <a:off x="844020" y="1722325"/>
              <a:ext cx="987425" cy="373062"/>
            </a:xfrm>
            <a:prstGeom prst="curvedUp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1"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" name="Curved Up Arrow 61"/>
            <p:cNvSpPr/>
            <p:nvPr/>
          </p:nvSpPr>
          <p:spPr bwMode="auto">
            <a:xfrm flipV="1">
              <a:off x="857250" y="1652588"/>
              <a:ext cx="987425" cy="374650"/>
            </a:xfrm>
            <a:prstGeom prst="curvedUpArrow">
              <a:avLst/>
            </a:prstGeom>
            <a:solidFill>
              <a:srgbClr val="92D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1"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377850" y="2545685"/>
            <a:ext cx="1000655" cy="442799"/>
            <a:chOff x="844020" y="1652588"/>
            <a:chExt cx="1000655" cy="442799"/>
          </a:xfrm>
        </p:grpSpPr>
        <p:sp>
          <p:nvSpPr>
            <p:cNvPr id="64" name="Curved Up Arrow 63"/>
            <p:cNvSpPr/>
            <p:nvPr/>
          </p:nvSpPr>
          <p:spPr bwMode="auto">
            <a:xfrm>
              <a:off x="844020" y="1722325"/>
              <a:ext cx="987425" cy="373062"/>
            </a:xfrm>
            <a:prstGeom prst="curvedUp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1"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8" name="Curved Up Arrow 67"/>
            <p:cNvSpPr/>
            <p:nvPr/>
          </p:nvSpPr>
          <p:spPr bwMode="auto">
            <a:xfrm flipV="1">
              <a:off x="857250" y="1652588"/>
              <a:ext cx="987425" cy="374650"/>
            </a:xfrm>
            <a:prstGeom prst="curvedUpArrow">
              <a:avLst/>
            </a:prstGeom>
            <a:solidFill>
              <a:srgbClr val="92D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1"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919930" y="4312315"/>
            <a:ext cx="1000655" cy="442799"/>
            <a:chOff x="844020" y="1652588"/>
            <a:chExt cx="1000655" cy="442799"/>
          </a:xfrm>
        </p:grpSpPr>
        <p:sp>
          <p:nvSpPr>
            <p:cNvPr id="70" name="Curved Up Arrow 69"/>
            <p:cNvSpPr/>
            <p:nvPr/>
          </p:nvSpPr>
          <p:spPr bwMode="auto">
            <a:xfrm>
              <a:off x="844020" y="1722325"/>
              <a:ext cx="987425" cy="373062"/>
            </a:xfrm>
            <a:prstGeom prst="curvedUp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1"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" name="Curved Up Arrow 70"/>
            <p:cNvSpPr/>
            <p:nvPr/>
          </p:nvSpPr>
          <p:spPr bwMode="auto">
            <a:xfrm flipV="1">
              <a:off x="857250" y="1652588"/>
              <a:ext cx="987425" cy="374650"/>
            </a:xfrm>
            <a:prstGeom prst="curvedUpArrow">
              <a:avLst/>
            </a:prstGeom>
            <a:solidFill>
              <a:srgbClr val="92D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1"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3151015" y="4312315"/>
            <a:ext cx="1000655" cy="442799"/>
            <a:chOff x="844020" y="1652588"/>
            <a:chExt cx="1000655" cy="442799"/>
          </a:xfrm>
        </p:grpSpPr>
        <p:sp>
          <p:nvSpPr>
            <p:cNvPr id="73" name="Curved Up Arrow 72"/>
            <p:cNvSpPr/>
            <p:nvPr/>
          </p:nvSpPr>
          <p:spPr bwMode="auto">
            <a:xfrm>
              <a:off x="844020" y="1722325"/>
              <a:ext cx="987425" cy="373062"/>
            </a:xfrm>
            <a:prstGeom prst="curvedUp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1"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4" name="Curved Up Arrow 73"/>
            <p:cNvSpPr/>
            <p:nvPr/>
          </p:nvSpPr>
          <p:spPr bwMode="auto">
            <a:xfrm flipV="1">
              <a:off x="857250" y="1652588"/>
              <a:ext cx="987425" cy="374650"/>
            </a:xfrm>
            <a:prstGeom prst="curvedUpArrow">
              <a:avLst/>
            </a:prstGeom>
            <a:solidFill>
              <a:srgbClr val="92D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1"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379975" y="4312315"/>
            <a:ext cx="1000655" cy="442799"/>
            <a:chOff x="844020" y="1652588"/>
            <a:chExt cx="1000655" cy="442799"/>
          </a:xfrm>
        </p:grpSpPr>
        <p:sp>
          <p:nvSpPr>
            <p:cNvPr id="77" name="Curved Up Arrow 76"/>
            <p:cNvSpPr/>
            <p:nvPr/>
          </p:nvSpPr>
          <p:spPr bwMode="auto">
            <a:xfrm>
              <a:off x="844020" y="1722325"/>
              <a:ext cx="987425" cy="373062"/>
            </a:xfrm>
            <a:prstGeom prst="curvedUp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1"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8" name="Curved Up Arrow 77"/>
            <p:cNvSpPr/>
            <p:nvPr/>
          </p:nvSpPr>
          <p:spPr bwMode="auto">
            <a:xfrm flipV="1">
              <a:off x="857250" y="1652588"/>
              <a:ext cx="987425" cy="374650"/>
            </a:xfrm>
            <a:prstGeom prst="curvedUpArrow">
              <a:avLst/>
            </a:prstGeom>
            <a:solidFill>
              <a:srgbClr val="92D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1"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1692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797" name="Rectangle 13"/>
          <p:cNvSpPr>
            <a:spLocks noChangeAspect="1" noChangeArrowheads="1"/>
          </p:cNvSpPr>
          <p:nvPr/>
        </p:nvSpPr>
        <p:spPr bwMode="auto">
          <a:xfrm>
            <a:off x="6503988" y="1212850"/>
            <a:ext cx="1209675" cy="6032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05" name="Rectangle 18"/>
          <p:cNvSpPr>
            <a:spLocks noChangeArrowheads="1"/>
          </p:cNvSpPr>
          <p:nvPr/>
        </p:nvSpPr>
        <p:spPr bwMode="auto">
          <a:xfrm>
            <a:off x="-112713" y="10955"/>
            <a:ext cx="9372601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dirty="0" err="1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Vorticity</a:t>
            </a:r>
            <a:r>
              <a:rPr lang="en-GB" dirty="0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-displacement (</a:t>
            </a:r>
            <a:r>
              <a:rPr lang="en-GB" dirty="0" err="1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q,</a:t>
            </a:r>
            <a:r>
              <a:rPr lang="en-GB" dirty="0" err="1" smtClean="0">
                <a:solidFill>
                  <a:srgbClr val="0000CC"/>
                </a:solidFill>
                <a:effectLst/>
                <a:latin typeface="Symbol" panose="05050102010706020507" pitchFamily="18" charset="2"/>
                <a:cs typeface="Tahoma" panose="020B0604030504040204" pitchFamily="34" charset="0"/>
              </a:rPr>
              <a:t>z</a:t>
            </a:r>
            <a:r>
              <a:rPr lang="en-GB" dirty="0" smtClean="0">
                <a:solidFill>
                  <a:srgbClr val="0000CC"/>
                </a:solidFill>
                <a:effectLst/>
                <a:latin typeface="Symbol" panose="05050102010706020507" pitchFamily="18" charset="2"/>
                <a:cs typeface="Tahoma" panose="020B0604030504040204" pitchFamily="34" charset="0"/>
              </a:rPr>
              <a:t>) </a:t>
            </a:r>
            <a:r>
              <a:rPr lang="en-GB" dirty="0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wave propagation: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dirty="0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1.displacement </a:t>
            </a:r>
            <a:endParaRPr lang="en-GB" dirty="0">
              <a:solidFill>
                <a:srgbClr val="0000CC"/>
              </a:solidFill>
              <a:effectLst/>
              <a:latin typeface="+mj-lt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423863" y="1416050"/>
            <a:ext cx="314325" cy="8001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5501" y="1167790"/>
            <a:ext cx="10155002" cy="2184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16193" y="3044145"/>
            <a:ext cx="33695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 smtClean="0">
                <a:effectLst/>
                <a:latin typeface="Symbol" panose="05050102010706020507" pitchFamily="18" charset="2"/>
              </a:rPr>
              <a:t>z</a:t>
            </a:r>
            <a:endParaRPr lang="he-IL" sz="2400" dirty="0">
              <a:effectLst/>
              <a:latin typeface="Symbol" panose="05050102010706020507" pitchFamily="18" charset="2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535065" y="3003177"/>
            <a:ext cx="33695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 smtClean="0">
                <a:effectLst/>
                <a:latin typeface="Symbol" panose="05050102010706020507" pitchFamily="18" charset="2"/>
              </a:rPr>
              <a:t>z</a:t>
            </a:r>
            <a:endParaRPr lang="he-IL" sz="2400" dirty="0">
              <a:effectLst/>
              <a:latin typeface="Symbol" panose="05050102010706020507" pitchFamily="18" charset="2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030928" y="1659842"/>
            <a:ext cx="33695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 smtClean="0">
                <a:effectLst/>
                <a:latin typeface="Symbol" panose="05050102010706020507" pitchFamily="18" charset="2"/>
              </a:rPr>
              <a:t>z</a:t>
            </a:r>
            <a:endParaRPr lang="he-IL" sz="2400" dirty="0">
              <a:effectLst/>
              <a:latin typeface="Symbol" panose="05050102010706020507" pitchFamily="18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78677" y="1536357"/>
            <a:ext cx="30809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 smtClean="0">
                <a:effectLst/>
              </a:rPr>
              <a:t>+</a:t>
            </a:r>
            <a:endParaRPr lang="he-IL" sz="2000" dirty="0">
              <a:effectLst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199404" y="1598152"/>
            <a:ext cx="30809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 smtClean="0">
                <a:effectLst/>
              </a:rPr>
              <a:t>+</a:t>
            </a:r>
            <a:endParaRPr lang="he-IL" sz="2000" dirty="0">
              <a:effectLst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981347" y="1613651"/>
            <a:ext cx="33695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 smtClean="0">
                <a:effectLst/>
                <a:latin typeface="Symbol" panose="05050102010706020507" pitchFamily="18" charset="2"/>
              </a:rPr>
              <a:t>z</a:t>
            </a:r>
            <a:endParaRPr lang="he-IL" sz="2400" dirty="0">
              <a:effectLst/>
              <a:latin typeface="Symbol" panose="05050102010706020507" pitchFamily="18" charset="2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725983" y="2933640"/>
            <a:ext cx="29206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 smtClean="0">
                <a:effectLst/>
              </a:rPr>
              <a:t>-</a:t>
            </a:r>
            <a:endParaRPr lang="he-IL" sz="2000" dirty="0">
              <a:effectLst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708353" y="2952080"/>
            <a:ext cx="29206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 smtClean="0">
                <a:effectLst/>
              </a:rPr>
              <a:t>-</a:t>
            </a:r>
            <a:endParaRPr lang="he-IL" sz="2000" dirty="0">
              <a:effectLst/>
            </a:endParaRP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2" y="4127485"/>
            <a:ext cx="9055108" cy="1452195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5170121" y="4127485"/>
            <a:ext cx="33695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 smtClean="0">
                <a:effectLst/>
                <a:latin typeface="Symbol" panose="05050102010706020507" pitchFamily="18" charset="2"/>
              </a:rPr>
              <a:t>z</a:t>
            </a:r>
            <a:endParaRPr lang="he-IL" sz="2400" dirty="0">
              <a:effectLst/>
              <a:latin typeface="Symbol" panose="05050102010706020507" pitchFamily="18" charset="2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834719" y="5426060"/>
            <a:ext cx="33695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 smtClean="0">
                <a:effectLst/>
                <a:latin typeface="Symbol" panose="05050102010706020507" pitchFamily="18" charset="2"/>
              </a:rPr>
              <a:t>z</a:t>
            </a:r>
            <a:endParaRPr lang="he-IL" sz="2400" dirty="0">
              <a:effectLst/>
              <a:latin typeface="Symbol" panose="05050102010706020507" pitchFamily="18" charset="2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458230" y="5373747"/>
            <a:ext cx="33695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 smtClean="0">
                <a:effectLst/>
                <a:latin typeface="Symbol" panose="05050102010706020507" pitchFamily="18" charset="2"/>
              </a:rPr>
              <a:t>z</a:t>
            </a:r>
            <a:endParaRPr lang="he-IL" sz="2400" dirty="0">
              <a:effectLst/>
              <a:latin typeface="Symbol" panose="05050102010706020507" pitchFamily="18" charset="2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339242" y="4043480"/>
            <a:ext cx="30809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 smtClean="0">
                <a:effectLst/>
              </a:rPr>
              <a:t>+</a:t>
            </a:r>
            <a:endParaRPr lang="he-IL" sz="2000" dirty="0">
              <a:effectLst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017622" y="5333593"/>
            <a:ext cx="29206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 smtClean="0">
                <a:effectLst/>
              </a:rPr>
              <a:t>-</a:t>
            </a:r>
            <a:endParaRPr lang="he-IL" sz="2000" dirty="0">
              <a:effectLst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647044" y="5285938"/>
            <a:ext cx="29206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 smtClean="0">
                <a:effectLst/>
              </a:rPr>
              <a:t>-</a:t>
            </a:r>
            <a:endParaRPr lang="he-IL" sz="2000" dirty="0">
              <a:effectLst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80" y="3174585"/>
            <a:ext cx="3398303" cy="461665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none" rtlCol="1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effectLst/>
                <a:latin typeface="+mj-lt"/>
              </a:rPr>
              <a:t>vort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+mj-lt"/>
              </a:rPr>
              <a:t>’ and </a:t>
            </a:r>
            <a:r>
              <a:rPr lang="en-US" sz="2400" dirty="0" err="1" smtClean="0">
                <a:solidFill>
                  <a:srgbClr val="FF0000"/>
                </a:solidFill>
                <a:effectLst/>
                <a:latin typeface="+mj-lt"/>
              </a:rPr>
              <a:t>disp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+mj-lt"/>
              </a:rPr>
              <a:t>’ in phase </a:t>
            </a:r>
            <a:endParaRPr lang="he-IL" sz="240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0" y="5824125"/>
            <a:ext cx="3997826" cy="461665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none" rtlCol="1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effectLst/>
                <a:latin typeface="+mj-lt"/>
              </a:rPr>
              <a:t>vort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+mj-lt"/>
              </a:rPr>
              <a:t>’ and </a:t>
            </a:r>
            <a:r>
              <a:rPr lang="en-US" sz="2400" dirty="0" err="1" smtClean="0">
                <a:solidFill>
                  <a:srgbClr val="FF0000"/>
                </a:solidFill>
                <a:effectLst/>
                <a:latin typeface="+mj-lt"/>
              </a:rPr>
              <a:t>disp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+mj-lt"/>
              </a:rPr>
              <a:t>’ in anti-phase </a:t>
            </a:r>
            <a:endParaRPr lang="he-IL" sz="2400" dirty="0">
              <a:solidFill>
                <a:srgbClr val="FF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142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797" name="Rectangle 13"/>
          <p:cNvSpPr>
            <a:spLocks noChangeAspect="1" noChangeArrowheads="1"/>
          </p:cNvSpPr>
          <p:nvPr/>
        </p:nvSpPr>
        <p:spPr bwMode="auto">
          <a:xfrm>
            <a:off x="6503988" y="1212850"/>
            <a:ext cx="1209675" cy="6032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05" name="Rectangle 18"/>
          <p:cNvSpPr>
            <a:spLocks noChangeArrowheads="1"/>
          </p:cNvSpPr>
          <p:nvPr/>
        </p:nvSpPr>
        <p:spPr bwMode="auto">
          <a:xfrm>
            <a:off x="-112713" y="10955"/>
            <a:ext cx="9372601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dirty="0" err="1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Vorticity</a:t>
            </a:r>
            <a:r>
              <a:rPr lang="en-GB" dirty="0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-displacement (</a:t>
            </a:r>
            <a:r>
              <a:rPr lang="en-GB" dirty="0" err="1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q,</a:t>
            </a:r>
            <a:r>
              <a:rPr lang="en-GB" dirty="0" err="1" smtClean="0">
                <a:solidFill>
                  <a:srgbClr val="0000CC"/>
                </a:solidFill>
                <a:effectLst/>
                <a:latin typeface="Symbol" panose="05050102010706020507" pitchFamily="18" charset="2"/>
                <a:cs typeface="Tahoma" panose="020B0604030504040204" pitchFamily="34" charset="0"/>
              </a:rPr>
              <a:t>z</a:t>
            </a:r>
            <a:r>
              <a:rPr lang="en-GB" dirty="0" smtClean="0">
                <a:solidFill>
                  <a:srgbClr val="0000CC"/>
                </a:solidFill>
                <a:effectLst/>
                <a:latin typeface="Symbol" panose="05050102010706020507" pitchFamily="18" charset="2"/>
                <a:cs typeface="Tahoma" panose="020B0604030504040204" pitchFamily="34" charset="0"/>
              </a:rPr>
              <a:t>) </a:t>
            </a:r>
            <a:r>
              <a:rPr lang="en-GB" dirty="0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wave propagation: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dirty="0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2. </a:t>
            </a:r>
            <a:r>
              <a:rPr lang="en-GB" dirty="0" err="1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v</a:t>
            </a:r>
            <a:r>
              <a:rPr lang="en-GB" dirty="0" err="1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orticity</a:t>
            </a:r>
            <a:r>
              <a:rPr lang="en-GB" dirty="0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 – a. the </a:t>
            </a:r>
            <a:r>
              <a:rPr lang="en-GB" dirty="0" err="1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Rossby</a:t>
            </a:r>
            <a:r>
              <a:rPr lang="en-GB" dirty="0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 mechanism </a:t>
            </a:r>
            <a:endParaRPr lang="en-GB" dirty="0">
              <a:solidFill>
                <a:srgbClr val="0000CC"/>
              </a:solidFill>
              <a:effectLst/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0775"/>
            <a:ext cx="11272052" cy="2349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2" y="4444694"/>
            <a:ext cx="11119727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65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Rectangle 18"/>
          <p:cNvSpPr>
            <a:spLocks noChangeArrowheads="1"/>
          </p:cNvSpPr>
          <p:nvPr/>
        </p:nvSpPr>
        <p:spPr bwMode="auto">
          <a:xfrm>
            <a:off x="-112713" y="10955"/>
            <a:ext cx="9372601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dirty="0" err="1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Vorticity</a:t>
            </a:r>
            <a:r>
              <a:rPr lang="en-GB" dirty="0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-displacement (</a:t>
            </a:r>
            <a:r>
              <a:rPr lang="en-GB" dirty="0" err="1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q,</a:t>
            </a:r>
            <a:r>
              <a:rPr lang="en-GB" dirty="0" err="1" smtClean="0">
                <a:solidFill>
                  <a:srgbClr val="0000CC"/>
                </a:solidFill>
                <a:effectLst/>
                <a:latin typeface="Symbol" panose="05050102010706020507" pitchFamily="18" charset="2"/>
                <a:cs typeface="Tahoma" panose="020B0604030504040204" pitchFamily="34" charset="0"/>
              </a:rPr>
              <a:t>z</a:t>
            </a:r>
            <a:r>
              <a:rPr lang="en-GB" dirty="0" smtClean="0">
                <a:solidFill>
                  <a:srgbClr val="0000CC"/>
                </a:solidFill>
                <a:effectLst/>
                <a:latin typeface="Symbol" panose="05050102010706020507" pitchFamily="18" charset="2"/>
                <a:cs typeface="Tahoma" panose="020B0604030504040204" pitchFamily="34" charset="0"/>
              </a:rPr>
              <a:t>) </a:t>
            </a:r>
            <a:r>
              <a:rPr lang="en-GB" dirty="0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wave propagation: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dirty="0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2. </a:t>
            </a:r>
            <a:r>
              <a:rPr lang="en-GB" dirty="0" err="1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v</a:t>
            </a:r>
            <a:r>
              <a:rPr lang="en-GB" dirty="0" err="1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orticity</a:t>
            </a:r>
            <a:r>
              <a:rPr lang="en-GB" dirty="0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 – b. restoring force mechanism </a:t>
            </a:r>
            <a:endParaRPr lang="en-GB" dirty="0">
              <a:solidFill>
                <a:srgbClr val="0000CC"/>
              </a:solidFill>
              <a:effectLst/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5501" y="1316725"/>
            <a:ext cx="10155002" cy="2298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8726" y="4235505"/>
            <a:ext cx="9951902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Rectangle 18"/>
          <p:cNvSpPr>
            <a:spLocks noChangeArrowheads="1"/>
          </p:cNvSpPr>
          <p:nvPr/>
        </p:nvSpPr>
        <p:spPr bwMode="auto">
          <a:xfrm>
            <a:off x="-112713" y="10955"/>
            <a:ext cx="9372601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dirty="0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Two </a:t>
            </a:r>
            <a:r>
              <a:rPr lang="en-GB" dirty="0" err="1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v</a:t>
            </a:r>
            <a:r>
              <a:rPr lang="en-GB" dirty="0" err="1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orticity</a:t>
            </a:r>
            <a:r>
              <a:rPr lang="en-GB" dirty="0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-displacement wave building blocks</a:t>
            </a:r>
            <a:endParaRPr lang="en-GB" dirty="0">
              <a:solidFill>
                <a:srgbClr val="0000CC"/>
              </a:solidFill>
              <a:effectLst/>
              <a:latin typeface="+mj-lt"/>
            </a:endParaRPr>
          </a:p>
        </p:txBody>
      </p:sp>
      <p:grpSp>
        <p:nvGrpSpPr>
          <p:cNvPr id="8" name="Group 95"/>
          <p:cNvGrpSpPr>
            <a:grpSpLocks/>
          </p:cNvGrpSpPr>
          <p:nvPr/>
        </p:nvGrpSpPr>
        <p:grpSpPr bwMode="auto">
          <a:xfrm>
            <a:off x="4063628" y="3160681"/>
            <a:ext cx="4700019" cy="3291152"/>
            <a:chOff x="3688685" y="2060734"/>
            <a:chExt cx="4514461" cy="2980932"/>
          </a:xfrm>
        </p:grpSpPr>
        <p:grpSp>
          <p:nvGrpSpPr>
            <p:cNvPr id="21" name="Group 43"/>
            <p:cNvGrpSpPr>
              <a:grpSpLocks/>
            </p:cNvGrpSpPr>
            <p:nvPr/>
          </p:nvGrpSpPr>
          <p:grpSpPr bwMode="auto">
            <a:xfrm>
              <a:off x="3688685" y="2060734"/>
              <a:ext cx="4514461" cy="2980932"/>
              <a:chOff x="17463" y="1681163"/>
              <a:chExt cx="8277225" cy="5205412"/>
            </a:xfrm>
          </p:grpSpPr>
          <p:sp>
            <p:nvSpPr>
              <p:cNvPr id="26" name="Rectangle 2"/>
              <p:cNvSpPr>
                <a:spLocks noChangeAspect="1" noChangeArrowheads="1"/>
              </p:cNvSpPr>
              <p:nvPr/>
            </p:nvSpPr>
            <p:spPr bwMode="auto">
              <a:xfrm>
                <a:off x="5942244" y="4408599"/>
                <a:ext cx="1211159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7" name="Rectangle 3"/>
              <p:cNvSpPr>
                <a:spLocks noChangeAspect="1" noChangeArrowheads="1"/>
              </p:cNvSpPr>
              <p:nvPr/>
            </p:nvSpPr>
            <p:spPr bwMode="auto">
              <a:xfrm>
                <a:off x="3220047" y="6285099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4"/>
              <p:cNvSpPr>
                <a:spLocks noChangeAspect="1" noChangeArrowheads="1"/>
              </p:cNvSpPr>
              <p:nvPr/>
            </p:nvSpPr>
            <p:spPr bwMode="auto">
              <a:xfrm>
                <a:off x="3345240" y="4588766"/>
                <a:ext cx="1205336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9" name="Rectangle 5"/>
              <p:cNvSpPr>
                <a:spLocks noChangeAspect="1" noChangeArrowheads="1"/>
              </p:cNvSpPr>
              <p:nvPr/>
            </p:nvSpPr>
            <p:spPr bwMode="auto">
              <a:xfrm>
                <a:off x="17463" y="4890890"/>
                <a:ext cx="1211159" cy="60702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angle 6"/>
              <p:cNvSpPr>
                <a:spLocks noChangeAspect="1" noChangeArrowheads="1"/>
              </p:cNvSpPr>
              <p:nvPr/>
            </p:nvSpPr>
            <p:spPr bwMode="auto">
              <a:xfrm>
                <a:off x="6367315" y="5314974"/>
                <a:ext cx="1208247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pic>
            <p:nvPicPr>
              <p:cNvPr id="31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638" y="2824163"/>
                <a:ext cx="6927850" cy="2176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Rectangle 8"/>
              <p:cNvSpPr>
                <a:spLocks noChangeAspect="1" noChangeArrowheads="1"/>
              </p:cNvSpPr>
              <p:nvPr/>
            </p:nvSpPr>
            <p:spPr bwMode="auto">
              <a:xfrm>
                <a:off x="6303263" y="2823138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angle 9"/>
              <p:cNvSpPr>
                <a:spLocks noChangeAspect="1" noChangeArrowheads="1"/>
              </p:cNvSpPr>
              <p:nvPr/>
            </p:nvSpPr>
            <p:spPr bwMode="auto">
              <a:xfrm>
                <a:off x="3581066" y="4367023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4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3703346" y="3003305"/>
                <a:ext cx="120824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75571" y="331097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32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36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6728333" y="3732284"/>
                <a:ext cx="1208247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7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3939174" y="3069828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8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736590" y="168116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7083529" y="2105247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40" name="Text Box 22"/>
              <p:cNvSpPr txBox="1">
                <a:spLocks noChangeArrowheads="1"/>
              </p:cNvSpPr>
              <p:nvPr/>
            </p:nvSpPr>
            <p:spPr bwMode="auto">
              <a:xfrm>
                <a:off x="3968288" y="5755687"/>
                <a:ext cx="183420" cy="70126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b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" name="Group 92"/>
            <p:cNvGrpSpPr>
              <a:grpSpLocks/>
            </p:cNvGrpSpPr>
            <p:nvPr/>
          </p:nvGrpSpPr>
          <p:grpSpPr bwMode="auto">
            <a:xfrm>
              <a:off x="5532125" y="2353660"/>
              <a:ext cx="1536200" cy="2189085"/>
              <a:chOff x="5532125" y="2353660"/>
              <a:chExt cx="1536200" cy="2189085"/>
            </a:xfrm>
          </p:grpSpPr>
          <p:sp>
            <p:nvSpPr>
              <p:cNvPr id="23" name="AutoShape 19"/>
              <p:cNvSpPr>
                <a:spLocks noChangeArrowheads="1"/>
              </p:cNvSpPr>
              <p:nvPr/>
            </p:nvSpPr>
            <p:spPr bwMode="auto">
              <a:xfrm>
                <a:off x="5532262" y="2354383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4" name="AutoShape 19"/>
              <p:cNvSpPr>
                <a:spLocks noChangeArrowheads="1"/>
              </p:cNvSpPr>
              <p:nvPr/>
            </p:nvSpPr>
            <p:spPr bwMode="auto">
              <a:xfrm>
                <a:off x="6910578" y="2392478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5" name="AutoShape 19"/>
              <p:cNvSpPr>
                <a:spLocks noChangeArrowheads="1"/>
              </p:cNvSpPr>
              <p:nvPr/>
            </p:nvSpPr>
            <p:spPr bwMode="auto">
              <a:xfrm flipV="1">
                <a:off x="6219832" y="2430573"/>
                <a:ext cx="157205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57714" y="1749198"/>
            <a:ext cx="4030476" cy="2374606"/>
            <a:chOff x="663590" y="4293873"/>
            <a:chExt cx="4030476" cy="2374606"/>
          </a:xfrm>
        </p:grpSpPr>
        <p:grpSp>
          <p:nvGrpSpPr>
            <p:cNvPr id="9" name="Group 8"/>
            <p:cNvGrpSpPr/>
            <p:nvPr/>
          </p:nvGrpSpPr>
          <p:grpSpPr>
            <a:xfrm>
              <a:off x="663590" y="4293873"/>
              <a:ext cx="4030476" cy="2374606"/>
              <a:chOff x="4379975" y="817563"/>
              <a:chExt cx="3870325" cy="2151062"/>
            </a:xfrm>
          </p:grpSpPr>
          <p:grpSp>
            <p:nvGrpSpPr>
              <p:cNvPr id="10" name="Group 87"/>
              <p:cNvGrpSpPr>
                <a:grpSpLocks/>
              </p:cNvGrpSpPr>
              <p:nvPr/>
            </p:nvGrpSpPr>
            <p:grpSpPr bwMode="auto">
              <a:xfrm>
                <a:off x="4379975" y="1201510"/>
                <a:ext cx="3870325" cy="1154113"/>
                <a:chOff x="4379975" y="1390773"/>
                <a:chExt cx="3870236" cy="1154912"/>
              </a:xfrm>
            </p:grpSpPr>
            <p:grpSp>
              <p:nvGrpSpPr>
                <p:cNvPr id="15" name="Group 80"/>
                <p:cNvGrpSpPr>
                  <a:grpSpLocks/>
                </p:cNvGrpSpPr>
                <p:nvPr/>
              </p:nvGrpSpPr>
              <p:grpSpPr bwMode="auto">
                <a:xfrm>
                  <a:off x="4379975" y="1390773"/>
                  <a:ext cx="3870236" cy="1154912"/>
                  <a:chOff x="-612675" y="4183062"/>
                  <a:chExt cx="8167687" cy="2674938"/>
                </a:xfrm>
              </p:grpSpPr>
              <p:pic>
                <p:nvPicPr>
                  <p:cNvPr id="17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612675" y="4183062"/>
                    <a:ext cx="8167687" cy="26749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8" name="Rectangle 17"/>
                  <p:cNvSpPr/>
                  <p:nvPr/>
                </p:nvSpPr>
                <p:spPr bwMode="auto">
                  <a:xfrm>
                    <a:off x="-612675" y="4183062"/>
                    <a:ext cx="8167687" cy="78371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" name="Rectangle 18"/>
                  <p:cNvSpPr/>
                  <p:nvPr/>
                </p:nvSpPr>
                <p:spPr bwMode="auto">
                  <a:xfrm>
                    <a:off x="6529863" y="5117634"/>
                    <a:ext cx="770537" cy="38634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" name="Rectangle 19"/>
                  <p:cNvSpPr/>
                  <p:nvPr/>
                </p:nvSpPr>
                <p:spPr bwMode="auto">
                  <a:xfrm>
                    <a:off x="2921741" y="6309766"/>
                    <a:ext cx="804038" cy="54823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6" name="Rectangl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7523153" y="1624298"/>
                  <a:ext cx="658797" cy="34472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r>
                    <a:rPr lang="en-US" sz="3200" dirty="0">
                      <a:solidFill>
                        <a:srgbClr val="FF33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cs typeface="Arial" panose="020B0604020202020204" pitchFamily="34" charset="0"/>
                    </a:rPr>
                    <a:t>c</a:t>
                  </a:r>
                </a:p>
              </p:txBody>
            </p:sp>
          </p:grpSp>
          <p:grpSp>
            <p:nvGrpSpPr>
              <p:cNvPr id="11" name="Group 122"/>
              <p:cNvGrpSpPr>
                <a:grpSpLocks/>
              </p:cNvGrpSpPr>
              <p:nvPr/>
            </p:nvGrpSpPr>
            <p:grpSpPr bwMode="auto">
              <a:xfrm>
                <a:off x="5838825" y="817563"/>
                <a:ext cx="1612900" cy="2151062"/>
                <a:chOff x="5877770" y="3813201"/>
                <a:chExt cx="1613010" cy="2150529"/>
              </a:xfrm>
            </p:grpSpPr>
            <p:sp>
              <p:nvSpPr>
                <p:cNvPr id="12" name="AutoShape 19"/>
                <p:cNvSpPr>
                  <a:spLocks noChangeArrowheads="1"/>
                </p:cNvSpPr>
                <p:nvPr/>
              </p:nvSpPr>
              <p:spPr bwMode="auto">
                <a:xfrm>
                  <a:off x="7334278" y="3851455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AutoShape 19"/>
                <p:cNvSpPr>
                  <a:spLocks noChangeArrowheads="1"/>
                </p:cNvSpPr>
                <p:nvPr/>
              </p:nvSpPr>
              <p:spPr bwMode="auto">
                <a:xfrm>
                  <a:off x="5877770" y="3813201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AutoShape 19"/>
                <p:cNvSpPr>
                  <a:spLocks noChangeArrowheads="1"/>
                </p:cNvSpPr>
                <p:nvPr/>
              </p:nvSpPr>
              <p:spPr bwMode="auto">
                <a:xfrm flipV="1">
                  <a:off x="6607465" y="3851606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" name="Rectangle 2"/>
            <p:cNvSpPr/>
            <p:nvPr/>
          </p:nvSpPr>
          <p:spPr bwMode="auto">
            <a:xfrm>
              <a:off x="769905" y="5225098"/>
              <a:ext cx="417057" cy="382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e-IL" sz="40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2738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990000"/>
                </a:solidFill>
              </a:rPr>
              <a:t>Hadley was only partly right</a:t>
            </a:r>
            <a:br>
              <a:rPr lang="en-US" smtClean="0">
                <a:solidFill>
                  <a:srgbClr val="990000"/>
                </a:solidFill>
              </a:rPr>
            </a:br>
            <a:r>
              <a:rPr lang="en-US" smtClean="0">
                <a:solidFill>
                  <a:srgbClr val="990000"/>
                </a:solidFill>
              </a:rPr>
              <a:t>(for the tropics) 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1828800"/>
            <a:ext cx="715327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52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Rectangle 18"/>
          <p:cNvSpPr>
            <a:spLocks noChangeArrowheads="1"/>
          </p:cNvSpPr>
          <p:nvPr/>
        </p:nvSpPr>
        <p:spPr bwMode="auto">
          <a:xfrm>
            <a:off x="-112713" y="10955"/>
            <a:ext cx="9372601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dirty="0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Instantaneous mutual amplification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dirty="0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not possible between the same build’ blocks</a:t>
            </a:r>
            <a:endParaRPr lang="en-GB" dirty="0">
              <a:solidFill>
                <a:srgbClr val="0000CC"/>
              </a:solidFill>
              <a:effectLst/>
              <a:latin typeface="+mj-lt"/>
            </a:endParaRPr>
          </a:p>
        </p:txBody>
      </p:sp>
      <p:grpSp>
        <p:nvGrpSpPr>
          <p:cNvPr id="8" name="Group 95"/>
          <p:cNvGrpSpPr>
            <a:grpSpLocks/>
          </p:cNvGrpSpPr>
          <p:nvPr/>
        </p:nvGrpSpPr>
        <p:grpSpPr bwMode="auto">
          <a:xfrm>
            <a:off x="4411188" y="1417172"/>
            <a:ext cx="4700019" cy="3291152"/>
            <a:chOff x="3688685" y="2060734"/>
            <a:chExt cx="4514461" cy="2980932"/>
          </a:xfrm>
        </p:grpSpPr>
        <p:grpSp>
          <p:nvGrpSpPr>
            <p:cNvPr id="21" name="Group 43"/>
            <p:cNvGrpSpPr>
              <a:grpSpLocks/>
            </p:cNvGrpSpPr>
            <p:nvPr/>
          </p:nvGrpSpPr>
          <p:grpSpPr bwMode="auto">
            <a:xfrm>
              <a:off x="3688685" y="2060734"/>
              <a:ext cx="4514461" cy="2980932"/>
              <a:chOff x="17463" y="1681163"/>
              <a:chExt cx="8277225" cy="5205412"/>
            </a:xfrm>
          </p:grpSpPr>
          <p:sp>
            <p:nvSpPr>
              <p:cNvPr id="26" name="Rectangle 2"/>
              <p:cNvSpPr>
                <a:spLocks noChangeAspect="1" noChangeArrowheads="1"/>
              </p:cNvSpPr>
              <p:nvPr/>
            </p:nvSpPr>
            <p:spPr bwMode="auto">
              <a:xfrm>
                <a:off x="5942244" y="4408599"/>
                <a:ext cx="1211159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7" name="Rectangle 3"/>
              <p:cNvSpPr>
                <a:spLocks noChangeAspect="1" noChangeArrowheads="1"/>
              </p:cNvSpPr>
              <p:nvPr/>
            </p:nvSpPr>
            <p:spPr bwMode="auto">
              <a:xfrm>
                <a:off x="3220047" y="6285099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4"/>
              <p:cNvSpPr>
                <a:spLocks noChangeAspect="1" noChangeArrowheads="1"/>
              </p:cNvSpPr>
              <p:nvPr/>
            </p:nvSpPr>
            <p:spPr bwMode="auto">
              <a:xfrm>
                <a:off x="3345240" y="4588766"/>
                <a:ext cx="1205336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9" name="Rectangle 5"/>
              <p:cNvSpPr>
                <a:spLocks noChangeAspect="1" noChangeArrowheads="1"/>
              </p:cNvSpPr>
              <p:nvPr/>
            </p:nvSpPr>
            <p:spPr bwMode="auto">
              <a:xfrm>
                <a:off x="17463" y="4890890"/>
                <a:ext cx="1211159" cy="60702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angle 6"/>
              <p:cNvSpPr>
                <a:spLocks noChangeAspect="1" noChangeArrowheads="1"/>
              </p:cNvSpPr>
              <p:nvPr/>
            </p:nvSpPr>
            <p:spPr bwMode="auto">
              <a:xfrm>
                <a:off x="6367315" y="5314974"/>
                <a:ext cx="1208247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pic>
            <p:nvPicPr>
              <p:cNvPr id="31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638" y="2824163"/>
                <a:ext cx="6927850" cy="2176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Rectangle 8"/>
              <p:cNvSpPr>
                <a:spLocks noChangeAspect="1" noChangeArrowheads="1"/>
              </p:cNvSpPr>
              <p:nvPr/>
            </p:nvSpPr>
            <p:spPr bwMode="auto">
              <a:xfrm>
                <a:off x="6303263" y="2823138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angle 9"/>
              <p:cNvSpPr>
                <a:spLocks noChangeAspect="1" noChangeArrowheads="1"/>
              </p:cNvSpPr>
              <p:nvPr/>
            </p:nvSpPr>
            <p:spPr bwMode="auto">
              <a:xfrm>
                <a:off x="3581066" y="4367023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4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3703346" y="3003305"/>
                <a:ext cx="120824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75571" y="331097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32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36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6728333" y="3732284"/>
                <a:ext cx="1208247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7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3939174" y="3069828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8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736590" y="168116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7083529" y="2105247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40" name="Text Box 22"/>
              <p:cNvSpPr txBox="1">
                <a:spLocks noChangeArrowheads="1"/>
              </p:cNvSpPr>
              <p:nvPr/>
            </p:nvSpPr>
            <p:spPr bwMode="auto">
              <a:xfrm>
                <a:off x="3968288" y="5755687"/>
                <a:ext cx="183420" cy="70126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b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" name="Group 92"/>
            <p:cNvGrpSpPr>
              <a:grpSpLocks/>
            </p:cNvGrpSpPr>
            <p:nvPr/>
          </p:nvGrpSpPr>
          <p:grpSpPr bwMode="auto">
            <a:xfrm>
              <a:off x="5532125" y="2353660"/>
              <a:ext cx="1536200" cy="2189085"/>
              <a:chOff x="5532125" y="2353660"/>
              <a:chExt cx="1536200" cy="2189085"/>
            </a:xfrm>
          </p:grpSpPr>
          <p:sp>
            <p:nvSpPr>
              <p:cNvPr id="23" name="AutoShape 19"/>
              <p:cNvSpPr>
                <a:spLocks noChangeArrowheads="1"/>
              </p:cNvSpPr>
              <p:nvPr/>
            </p:nvSpPr>
            <p:spPr bwMode="auto">
              <a:xfrm>
                <a:off x="5532262" y="2354383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4" name="AutoShape 19"/>
              <p:cNvSpPr>
                <a:spLocks noChangeArrowheads="1"/>
              </p:cNvSpPr>
              <p:nvPr/>
            </p:nvSpPr>
            <p:spPr bwMode="auto">
              <a:xfrm>
                <a:off x="6910578" y="2392478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5" name="AutoShape 19"/>
              <p:cNvSpPr>
                <a:spLocks noChangeArrowheads="1"/>
              </p:cNvSpPr>
              <p:nvPr/>
            </p:nvSpPr>
            <p:spPr bwMode="auto">
              <a:xfrm flipV="1">
                <a:off x="6219832" y="2430573"/>
                <a:ext cx="157205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57714" y="1749198"/>
            <a:ext cx="4030476" cy="2374606"/>
            <a:chOff x="663590" y="4293873"/>
            <a:chExt cx="4030476" cy="2374606"/>
          </a:xfrm>
        </p:grpSpPr>
        <p:grpSp>
          <p:nvGrpSpPr>
            <p:cNvPr id="9" name="Group 8"/>
            <p:cNvGrpSpPr/>
            <p:nvPr/>
          </p:nvGrpSpPr>
          <p:grpSpPr>
            <a:xfrm>
              <a:off x="663590" y="4293873"/>
              <a:ext cx="4030476" cy="2374606"/>
              <a:chOff x="4379975" y="817563"/>
              <a:chExt cx="3870325" cy="2151062"/>
            </a:xfrm>
          </p:grpSpPr>
          <p:grpSp>
            <p:nvGrpSpPr>
              <p:cNvPr id="10" name="Group 87"/>
              <p:cNvGrpSpPr>
                <a:grpSpLocks/>
              </p:cNvGrpSpPr>
              <p:nvPr/>
            </p:nvGrpSpPr>
            <p:grpSpPr bwMode="auto">
              <a:xfrm>
                <a:off x="4379975" y="1201510"/>
                <a:ext cx="3870325" cy="1154113"/>
                <a:chOff x="4379975" y="1390773"/>
                <a:chExt cx="3870236" cy="1154912"/>
              </a:xfrm>
            </p:grpSpPr>
            <p:grpSp>
              <p:nvGrpSpPr>
                <p:cNvPr id="15" name="Group 80"/>
                <p:cNvGrpSpPr>
                  <a:grpSpLocks/>
                </p:cNvGrpSpPr>
                <p:nvPr/>
              </p:nvGrpSpPr>
              <p:grpSpPr bwMode="auto">
                <a:xfrm>
                  <a:off x="4379975" y="1390773"/>
                  <a:ext cx="3870236" cy="1154912"/>
                  <a:chOff x="-612675" y="4183062"/>
                  <a:chExt cx="8167687" cy="2674938"/>
                </a:xfrm>
              </p:grpSpPr>
              <p:pic>
                <p:nvPicPr>
                  <p:cNvPr id="17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612675" y="4183062"/>
                    <a:ext cx="8167687" cy="26749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8" name="Rectangle 17"/>
                  <p:cNvSpPr/>
                  <p:nvPr/>
                </p:nvSpPr>
                <p:spPr bwMode="auto">
                  <a:xfrm>
                    <a:off x="-612675" y="4183062"/>
                    <a:ext cx="8167687" cy="78371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" name="Rectangle 18"/>
                  <p:cNvSpPr/>
                  <p:nvPr/>
                </p:nvSpPr>
                <p:spPr bwMode="auto">
                  <a:xfrm>
                    <a:off x="6529863" y="5117634"/>
                    <a:ext cx="770537" cy="38634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" name="Rectangle 19"/>
                  <p:cNvSpPr/>
                  <p:nvPr/>
                </p:nvSpPr>
                <p:spPr bwMode="auto">
                  <a:xfrm>
                    <a:off x="2921741" y="6309766"/>
                    <a:ext cx="804038" cy="54823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6" name="Rectangl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7523153" y="1624298"/>
                  <a:ext cx="658797" cy="34472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r>
                    <a:rPr lang="en-US" sz="3200" dirty="0">
                      <a:solidFill>
                        <a:srgbClr val="FF33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cs typeface="Arial" panose="020B0604020202020204" pitchFamily="34" charset="0"/>
                    </a:rPr>
                    <a:t>c</a:t>
                  </a:r>
                </a:p>
              </p:txBody>
            </p:sp>
          </p:grpSp>
          <p:grpSp>
            <p:nvGrpSpPr>
              <p:cNvPr id="11" name="Group 122"/>
              <p:cNvGrpSpPr>
                <a:grpSpLocks/>
              </p:cNvGrpSpPr>
              <p:nvPr/>
            </p:nvGrpSpPr>
            <p:grpSpPr bwMode="auto">
              <a:xfrm>
                <a:off x="5838825" y="817563"/>
                <a:ext cx="1612900" cy="2151062"/>
                <a:chOff x="5877770" y="3813201"/>
                <a:chExt cx="1613010" cy="2150529"/>
              </a:xfrm>
            </p:grpSpPr>
            <p:sp>
              <p:nvSpPr>
                <p:cNvPr id="12" name="AutoShape 19"/>
                <p:cNvSpPr>
                  <a:spLocks noChangeArrowheads="1"/>
                </p:cNvSpPr>
                <p:nvPr/>
              </p:nvSpPr>
              <p:spPr bwMode="auto">
                <a:xfrm>
                  <a:off x="7334278" y="3851455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AutoShape 19"/>
                <p:cNvSpPr>
                  <a:spLocks noChangeArrowheads="1"/>
                </p:cNvSpPr>
                <p:nvPr/>
              </p:nvSpPr>
              <p:spPr bwMode="auto">
                <a:xfrm>
                  <a:off x="5877770" y="3813201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AutoShape 19"/>
                <p:cNvSpPr>
                  <a:spLocks noChangeArrowheads="1"/>
                </p:cNvSpPr>
                <p:nvPr/>
              </p:nvSpPr>
              <p:spPr bwMode="auto">
                <a:xfrm flipV="1">
                  <a:off x="6607465" y="3851606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" name="Rectangle 2"/>
            <p:cNvSpPr/>
            <p:nvPr/>
          </p:nvSpPr>
          <p:spPr bwMode="auto">
            <a:xfrm>
              <a:off x="769905" y="5225098"/>
              <a:ext cx="417057" cy="382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e-IL" sz="40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06792" y="3863425"/>
            <a:ext cx="4030476" cy="2374606"/>
            <a:chOff x="663590" y="4293873"/>
            <a:chExt cx="4030476" cy="2374606"/>
          </a:xfrm>
        </p:grpSpPr>
        <p:grpSp>
          <p:nvGrpSpPr>
            <p:cNvPr id="42" name="Group 41"/>
            <p:cNvGrpSpPr/>
            <p:nvPr/>
          </p:nvGrpSpPr>
          <p:grpSpPr>
            <a:xfrm>
              <a:off x="663590" y="4293873"/>
              <a:ext cx="4030476" cy="2374606"/>
              <a:chOff x="4379975" y="817563"/>
              <a:chExt cx="3870325" cy="2151062"/>
            </a:xfrm>
          </p:grpSpPr>
          <p:grpSp>
            <p:nvGrpSpPr>
              <p:cNvPr id="44" name="Group 87"/>
              <p:cNvGrpSpPr>
                <a:grpSpLocks/>
              </p:cNvGrpSpPr>
              <p:nvPr/>
            </p:nvGrpSpPr>
            <p:grpSpPr bwMode="auto">
              <a:xfrm>
                <a:off x="4379975" y="1201510"/>
                <a:ext cx="3870325" cy="1154113"/>
                <a:chOff x="4379975" y="1390773"/>
                <a:chExt cx="3870236" cy="1154912"/>
              </a:xfrm>
            </p:grpSpPr>
            <p:grpSp>
              <p:nvGrpSpPr>
                <p:cNvPr id="49" name="Group 80"/>
                <p:cNvGrpSpPr>
                  <a:grpSpLocks/>
                </p:cNvGrpSpPr>
                <p:nvPr/>
              </p:nvGrpSpPr>
              <p:grpSpPr bwMode="auto">
                <a:xfrm>
                  <a:off x="4379975" y="1390773"/>
                  <a:ext cx="3870236" cy="1154912"/>
                  <a:chOff x="-612675" y="4183062"/>
                  <a:chExt cx="8167687" cy="2674938"/>
                </a:xfrm>
              </p:grpSpPr>
              <p:pic>
                <p:nvPicPr>
                  <p:cNvPr id="51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612675" y="4183062"/>
                    <a:ext cx="8167687" cy="26749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2" name="Rectangle 51"/>
                  <p:cNvSpPr/>
                  <p:nvPr/>
                </p:nvSpPr>
                <p:spPr bwMode="auto">
                  <a:xfrm>
                    <a:off x="-612675" y="4183062"/>
                    <a:ext cx="8167687" cy="78371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" name="Rectangle 52"/>
                  <p:cNvSpPr/>
                  <p:nvPr/>
                </p:nvSpPr>
                <p:spPr bwMode="auto">
                  <a:xfrm>
                    <a:off x="6529863" y="5117634"/>
                    <a:ext cx="770537" cy="38634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 bwMode="auto">
                  <a:xfrm>
                    <a:off x="2921741" y="6309766"/>
                    <a:ext cx="804038" cy="54823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0" name="Rectangl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7523153" y="1624298"/>
                  <a:ext cx="658797" cy="34472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r>
                    <a:rPr lang="en-US" sz="3200" dirty="0">
                      <a:solidFill>
                        <a:srgbClr val="FF33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cs typeface="Arial" panose="020B0604020202020204" pitchFamily="34" charset="0"/>
                    </a:rPr>
                    <a:t>c</a:t>
                  </a:r>
                </a:p>
              </p:txBody>
            </p:sp>
          </p:grpSp>
          <p:grpSp>
            <p:nvGrpSpPr>
              <p:cNvPr id="45" name="Group 122"/>
              <p:cNvGrpSpPr>
                <a:grpSpLocks/>
              </p:cNvGrpSpPr>
              <p:nvPr/>
            </p:nvGrpSpPr>
            <p:grpSpPr bwMode="auto">
              <a:xfrm>
                <a:off x="5838825" y="817563"/>
                <a:ext cx="1612900" cy="2151062"/>
                <a:chOff x="5877770" y="3813201"/>
                <a:chExt cx="1613010" cy="2150529"/>
              </a:xfrm>
            </p:grpSpPr>
            <p:sp>
              <p:nvSpPr>
                <p:cNvPr id="46" name="AutoShape 19"/>
                <p:cNvSpPr>
                  <a:spLocks noChangeArrowheads="1"/>
                </p:cNvSpPr>
                <p:nvPr/>
              </p:nvSpPr>
              <p:spPr bwMode="auto">
                <a:xfrm>
                  <a:off x="7334278" y="3851455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AutoShape 19"/>
                <p:cNvSpPr>
                  <a:spLocks noChangeArrowheads="1"/>
                </p:cNvSpPr>
                <p:nvPr/>
              </p:nvSpPr>
              <p:spPr bwMode="auto">
                <a:xfrm>
                  <a:off x="5877770" y="3813201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AutoShape 19"/>
                <p:cNvSpPr>
                  <a:spLocks noChangeArrowheads="1"/>
                </p:cNvSpPr>
                <p:nvPr/>
              </p:nvSpPr>
              <p:spPr bwMode="auto">
                <a:xfrm flipV="1">
                  <a:off x="6607465" y="3851606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3" name="Rectangle 42"/>
            <p:cNvSpPr/>
            <p:nvPr/>
          </p:nvSpPr>
          <p:spPr bwMode="auto">
            <a:xfrm>
              <a:off x="769905" y="5225098"/>
              <a:ext cx="417057" cy="382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e-IL" sz="40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endParaRPr>
            </a:p>
          </p:txBody>
        </p:sp>
      </p:grpSp>
      <p:grpSp>
        <p:nvGrpSpPr>
          <p:cNvPr id="55" name="Group 95"/>
          <p:cNvGrpSpPr>
            <a:grpSpLocks/>
          </p:cNvGrpSpPr>
          <p:nvPr/>
        </p:nvGrpSpPr>
        <p:grpSpPr bwMode="auto">
          <a:xfrm>
            <a:off x="4722169" y="3581482"/>
            <a:ext cx="4700019" cy="3291152"/>
            <a:chOff x="3688685" y="2060734"/>
            <a:chExt cx="4514461" cy="2980932"/>
          </a:xfrm>
        </p:grpSpPr>
        <p:grpSp>
          <p:nvGrpSpPr>
            <p:cNvPr id="56" name="Group 43"/>
            <p:cNvGrpSpPr>
              <a:grpSpLocks/>
            </p:cNvGrpSpPr>
            <p:nvPr/>
          </p:nvGrpSpPr>
          <p:grpSpPr bwMode="auto">
            <a:xfrm>
              <a:off x="3688685" y="2060734"/>
              <a:ext cx="4514461" cy="2980932"/>
              <a:chOff x="17463" y="1681163"/>
              <a:chExt cx="8277225" cy="5205412"/>
            </a:xfrm>
          </p:grpSpPr>
          <p:sp>
            <p:nvSpPr>
              <p:cNvPr id="61" name="Rectangle 2"/>
              <p:cNvSpPr>
                <a:spLocks noChangeAspect="1" noChangeArrowheads="1"/>
              </p:cNvSpPr>
              <p:nvPr/>
            </p:nvSpPr>
            <p:spPr bwMode="auto">
              <a:xfrm>
                <a:off x="5942244" y="4408599"/>
                <a:ext cx="1211159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62" name="Rectangle 3"/>
              <p:cNvSpPr>
                <a:spLocks noChangeAspect="1" noChangeArrowheads="1"/>
              </p:cNvSpPr>
              <p:nvPr/>
            </p:nvSpPr>
            <p:spPr bwMode="auto">
              <a:xfrm>
                <a:off x="3220047" y="6285099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63" name="Rectangle 4"/>
              <p:cNvSpPr>
                <a:spLocks noChangeAspect="1" noChangeArrowheads="1"/>
              </p:cNvSpPr>
              <p:nvPr/>
            </p:nvSpPr>
            <p:spPr bwMode="auto">
              <a:xfrm>
                <a:off x="3345240" y="4588766"/>
                <a:ext cx="1205336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64" name="Rectangle 5"/>
              <p:cNvSpPr>
                <a:spLocks noChangeAspect="1" noChangeArrowheads="1"/>
              </p:cNvSpPr>
              <p:nvPr/>
            </p:nvSpPr>
            <p:spPr bwMode="auto">
              <a:xfrm>
                <a:off x="17463" y="4890890"/>
                <a:ext cx="1211159" cy="60702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65" name="Rectangle 6"/>
              <p:cNvSpPr>
                <a:spLocks noChangeAspect="1" noChangeArrowheads="1"/>
              </p:cNvSpPr>
              <p:nvPr/>
            </p:nvSpPr>
            <p:spPr bwMode="auto">
              <a:xfrm>
                <a:off x="6367315" y="5314974"/>
                <a:ext cx="1208247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pic>
            <p:nvPicPr>
              <p:cNvPr id="66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638" y="2824163"/>
                <a:ext cx="6927850" cy="2176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" name="Rectangle 8"/>
              <p:cNvSpPr>
                <a:spLocks noChangeAspect="1" noChangeArrowheads="1"/>
              </p:cNvSpPr>
              <p:nvPr/>
            </p:nvSpPr>
            <p:spPr bwMode="auto">
              <a:xfrm>
                <a:off x="6303263" y="2823138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68" name="Rectangle 9"/>
              <p:cNvSpPr>
                <a:spLocks noChangeAspect="1" noChangeArrowheads="1"/>
              </p:cNvSpPr>
              <p:nvPr/>
            </p:nvSpPr>
            <p:spPr bwMode="auto">
              <a:xfrm>
                <a:off x="3581066" y="4367023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69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3703346" y="3003305"/>
                <a:ext cx="120824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70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75571" y="331097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32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71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6728333" y="3732284"/>
                <a:ext cx="1208247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72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3939174" y="3069828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73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736590" y="168116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74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7083529" y="2105247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75" name="Text Box 22"/>
              <p:cNvSpPr txBox="1">
                <a:spLocks noChangeArrowheads="1"/>
              </p:cNvSpPr>
              <p:nvPr/>
            </p:nvSpPr>
            <p:spPr bwMode="auto">
              <a:xfrm>
                <a:off x="3968288" y="5755687"/>
                <a:ext cx="183420" cy="70126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b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7" name="Group 92"/>
            <p:cNvGrpSpPr>
              <a:grpSpLocks/>
            </p:cNvGrpSpPr>
            <p:nvPr/>
          </p:nvGrpSpPr>
          <p:grpSpPr bwMode="auto">
            <a:xfrm>
              <a:off x="5532125" y="2353660"/>
              <a:ext cx="1536200" cy="2189085"/>
              <a:chOff x="5532125" y="2353660"/>
              <a:chExt cx="1536200" cy="2189085"/>
            </a:xfrm>
          </p:grpSpPr>
          <p:sp>
            <p:nvSpPr>
              <p:cNvPr id="58" name="AutoShape 19"/>
              <p:cNvSpPr>
                <a:spLocks noChangeArrowheads="1"/>
              </p:cNvSpPr>
              <p:nvPr/>
            </p:nvSpPr>
            <p:spPr bwMode="auto">
              <a:xfrm>
                <a:off x="5532262" y="2354383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59" name="AutoShape 19"/>
              <p:cNvSpPr>
                <a:spLocks noChangeArrowheads="1"/>
              </p:cNvSpPr>
              <p:nvPr/>
            </p:nvSpPr>
            <p:spPr bwMode="auto">
              <a:xfrm>
                <a:off x="6910578" y="2392478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60" name="AutoShape 19"/>
              <p:cNvSpPr>
                <a:spLocks noChangeArrowheads="1"/>
              </p:cNvSpPr>
              <p:nvPr/>
            </p:nvSpPr>
            <p:spPr bwMode="auto">
              <a:xfrm flipV="1">
                <a:off x="6219832" y="2430573"/>
                <a:ext cx="157205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5" name="Straight Connector 4"/>
          <p:cNvCxnSpPr>
            <a:endCxn id="64" idx="1"/>
          </p:cNvCxnSpPr>
          <p:nvPr/>
        </p:nvCxnSpPr>
        <p:spPr bwMode="auto">
          <a:xfrm>
            <a:off x="821635" y="1875445"/>
            <a:ext cx="3900534" cy="3927303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 flipV="1">
            <a:off x="746901" y="1825499"/>
            <a:ext cx="3900534" cy="3927303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>
            <a:off x="5222809" y="1844402"/>
            <a:ext cx="3900534" cy="3927303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 flipV="1">
            <a:off x="5148075" y="1794456"/>
            <a:ext cx="3900534" cy="3927303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17977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Rectangle 18"/>
          <p:cNvSpPr>
            <a:spLocks noChangeArrowheads="1"/>
          </p:cNvSpPr>
          <p:nvPr/>
        </p:nvSpPr>
        <p:spPr bwMode="auto">
          <a:xfrm>
            <a:off x="-112713" y="10955"/>
            <a:ext cx="9372601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dirty="0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Instantaneous mutual amplification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dirty="0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possible between two different build’ blocks</a:t>
            </a:r>
            <a:endParaRPr lang="en-GB" dirty="0">
              <a:solidFill>
                <a:srgbClr val="0000CC"/>
              </a:solidFill>
              <a:effectLst/>
              <a:latin typeface="+mj-lt"/>
            </a:endParaRPr>
          </a:p>
        </p:txBody>
      </p:sp>
      <p:grpSp>
        <p:nvGrpSpPr>
          <p:cNvPr id="8" name="Group 95"/>
          <p:cNvGrpSpPr>
            <a:grpSpLocks/>
          </p:cNvGrpSpPr>
          <p:nvPr/>
        </p:nvGrpSpPr>
        <p:grpSpPr bwMode="auto">
          <a:xfrm>
            <a:off x="4411188" y="1417172"/>
            <a:ext cx="4700019" cy="3291152"/>
            <a:chOff x="3688685" y="2060734"/>
            <a:chExt cx="4514461" cy="2980932"/>
          </a:xfrm>
        </p:grpSpPr>
        <p:grpSp>
          <p:nvGrpSpPr>
            <p:cNvPr id="21" name="Group 43"/>
            <p:cNvGrpSpPr>
              <a:grpSpLocks/>
            </p:cNvGrpSpPr>
            <p:nvPr/>
          </p:nvGrpSpPr>
          <p:grpSpPr bwMode="auto">
            <a:xfrm>
              <a:off x="3688685" y="2060734"/>
              <a:ext cx="4514461" cy="2980932"/>
              <a:chOff x="17463" y="1681163"/>
              <a:chExt cx="8277225" cy="5205412"/>
            </a:xfrm>
          </p:grpSpPr>
          <p:sp>
            <p:nvSpPr>
              <p:cNvPr id="26" name="Rectangle 2"/>
              <p:cNvSpPr>
                <a:spLocks noChangeAspect="1" noChangeArrowheads="1"/>
              </p:cNvSpPr>
              <p:nvPr/>
            </p:nvSpPr>
            <p:spPr bwMode="auto">
              <a:xfrm>
                <a:off x="5942244" y="4408599"/>
                <a:ext cx="1211159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7" name="Rectangle 3"/>
              <p:cNvSpPr>
                <a:spLocks noChangeAspect="1" noChangeArrowheads="1"/>
              </p:cNvSpPr>
              <p:nvPr/>
            </p:nvSpPr>
            <p:spPr bwMode="auto">
              <a:xfrm>
                <a:off x="3220047" y="6285099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4"/>
              <p:cNvSpPr>
                <a:spLocks noChangeAspect="1" noChangeArrowheads="1"/>
              </p:cNvSpPr>
              <p:nvPr/>
            </p:nvSpPr>
            <p:spPr bwMode="auto">
              <a:xfrm>
                <a:off x="3345240" y="4588766"/>
                <a:ext cx="1205336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9" name="Rectangle 5"/>
              <p:cNvSpPr>
                <a:spLocks noChangeAspect="1" noChangeArrowheads="1"/>
              </p:cNvSpPr>
              <p:nvPr/>
            </p:nvSpPr>
            <p:spPr bwMode="auto">
              <a:xfrm>
                <a:off x="17463" y="4890890"/>
                <a:ext cx="1211159" cy="60702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angle 6"/>
              <p:cNvSpPr>
                <a:spLocks noChangeAspect="1" noChangeArrowheads="1"/>
              </p:cNvSpPr>
              <p:nvPr/>
            </p:nvSpPr>
            <p:spPr bwMode="auto">
              <a:xfrm>
                <a:off x="6367315" y="5314974"/>
                <a:ext cx="1208247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pic>
            <p:nvPicPr>
              <p:cNvPr id="31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638" y="2824163"/>
                <a:ext cx="6927850" cy="2176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Rectangle 8"/>
              <p:cNvSpPr>
                <a:spLocks noChangeAspect="1" noChangeArrowheads="1"/>
              </p:cNvSpPr>
              <p:nvPr/>
            </p:nvSpPr>
            <p:spPr bwMode="auto">
              <a:xfrm>
                <a:off x="6303263" y="2823138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angle 9"/>
              <p:cNvSpPr>
                <a:spLocks noChangeAspect="1" noChangeArrowheads="1"/>
              </p:cNvSpPr>
              <p:nvPr/>
            </p:nvSpPr>
            <p:spPr bwMode="auto">
              <a:xfrm>
                <a:off x="3581066" y="4367023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4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3703346" y="3003305"/>
                <a:ext cx="120824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75571" y="331097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32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36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6728333" y="3732284"/>
                <a:ext cx="1208247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7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3939174" y="3069828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8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736590" y="168116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7083529" y="2105247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40" name="Text Box 22"/>
              <p:cNvSpPr txBox="1">
                <a:spLocks noChangeArrowheads="1"/>
              </p:cNvSpPr>
              <p:nvPr/>
            </p:nvSpPr>
            <p:spPr bwMode="auto">
              <a:xfrm>
                <a:off x="3968288" y="5755687"/>
                <a:ext cx="183420" cy="70126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b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" name="Group 92"/>
            <p:cNvGrpSpPr>
              <a:grpSpLocks/>
            </p:cNvGrpSpPr>
            <p:nvPr/>
          </p:nvGrpSpPr>
          <p:grpSpPr bwMode="auto">
            <a:xfrm>
              <a:off x="5532125" y="2353660"/>
              <a:ext cx="1536200" cy="2189085"/>
              <a:chOff x="5532125" y="2353660"/>
              <a:chExt cx="1536200" cy="2189085"/>
            </a:xfrm>
          </p:grpSpPr>
          <p:sp>
            <p:nvSpPr>
              <p:cNvPr id="23" name="AutoShape 19"/>
              <p:cNvSpPr>
                <a:spLocks noChangeArrowheads="1"/>
              </p:cNvSpPr>
              <p:nvPr/>
            </p:nvSpPr>
            <p:spPr bwMode="auto">
              <a:xfrm>
                <a:off x="5532262" y="2354383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4" name="AutoShape 19"/>
              <p:cNvSpPr>
                <a:spLocks noChangeArrowheads="1"/>
              </p:cNvSpPr>
              <p:nvPr/>
            </p:nvSpPr>
            <p:spPr bwMode="auto">
              <a:xfrm>
                <a:off x="6910578" y="2392478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5" name="AutoShape 19"/>
              <p:cNvSpPr>
                <a:spLocks noChangeArrowheads="1"/>
              </p:cNvSpPr>
              <p:nvPr/>
            </p:nvSpPr>
            <p:spPr bwMode="auto">
              <a:xfrm flipV="1">
                <a:off x="6219832" y="2430573"/>
                <a:ext cx="157205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426309" y="1524653"/>
            <a:ext cx="4030476" cy="2374606"/>
            <a:chOff x="663590" y="4293873"/>
            <a:chExt cx="4030476" cy="2374606"/>
          </a:xfrm>
        </p:grpSpPr>
        <p:grpSp>
          <p:nvGrpSpPr>
            <p:cNvPr id="9" name="Group 8"/>
            <p:cNvGrpSpPr/>
            <p:nvPr/>
          </p:nvGrpSpPr>
          <p:grpSpPr>
            <a:xfrm>
              <a:off x="663590" y="4293873"/>
              <a:ext cx="4030476" cy="2374606"/>
              <a:chOff x="4379975" y="817563"/>
              <a:chExt cx="3870325" cy="2151062"/>
            </a:xfrm>
          </p:grpSpPr>
          <p:grpSp>
            <p:nvGrpSpPr>
              <p:cNvPr id="10" name="Group 87"/>
              <p:cNvGrpSpPr>
                <a:grpSpLocks/>
              </p:cNvGrpSpPr>
              <p:nvPr/>
            </p:nvGrpSpPr>
            <p:grpSpPr bwMode="auto">
              <a:xfrm>
                <a:off x="4379975" y="1201510"/>
                <a:ext cx="3870325" cy="1154113"/>
                <a:chOff x="4379975" y="1390773"/>
                <a:chExt cx="3870236" cy="1154912"/>
              </a:xfrm>
            </p:grpSpPr>
            <p:grpSp>
              <p:nvGrpSpPr>
                <p:cNvPr id="15" name="Group 80"/>
                <p:cNvGrpSpPr>
                  <a:grpSpLocks/>
                </p:cNvGrpSpPr>
                <p:nvPr/>
              </p:nvGrpSpPr>
              <p:grpSpPr bwMode="auto">
                <a:xfrm>
                  <a:off x="4379975" y="1390773"/>
                  <a:ext cx="3870236" cy="1154912"/>
                  <a:chOff x="-612675" y="4183062"/>
                  <a:chExt cx="8167687" cy="2674938"/>
                </a:xfrm>
              </p:grpSpPr>
              <p:pic>
                <p:nvPicPr>
                  <p:cNvPr id="17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612675" y="4183062"/>
                    <a:ext cx="8167687" cy="26749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8" name="Rectangle 17"/>
                  <p:cNvSpPr/>
                  <p:nvPr/>
                </p:nvSpPr>
                <p:spPr bwMode="auto">
                  <a:xfrm>
                    <a:off x="-612675" y="4183062"/>
                    <a:ext cx="8167687" cy="78371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" name="Rectangle 18"/>
                  <p:cNvSpPr/>
                  <p:nvPr/>
                </p:nvSpPr>
                <p:spPr bwMode="auto">
                  <a:xfrm>
                    <a:off x="6529863" y="5117634"/>
                    <a:ext cx="770537" cy="38634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" name="Rectangle 19"/>
                  <p:cNvSpPr/>
                  <p:nvPr/>
                </p:nvSpPr>
                <p:spPr bwMode="auto">
                  <a:xfrm>
                    <a:off x="2921741" y="6309766"/>
                    <a:ext cx="804038" cy="54823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6" name="Rectangl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7523153" y="1624298"/>
                  <a:ext cx="658797" cy="34472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r>
                    <a:rPr lang="en-US" sz="3200" dirty="0">
                      <a:solidFill>
                        <a:srgbClr val="FF33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cs typeface="Arial" panose="020B0604020202020204" pitchFamily="34" charset="0"/>
                    </a:rPr>
                    <a:t>c</a:t>
                  </a:r>
                </a:p>
              </p:txBody>
            </p:sp>
          </p:grpSp>
          <p:grpSp>
            <p:nvGrpSpPr>
              <p:cNvPr id="11" name="Group 122"/>
              <p:cNvGrpSpPr>
                <a:grpSpLocks/>
              </p:cNvGrpSpPr>
              <p:nvPr/>
            </p:nvGrpSpPr>
            <p:grpSpPr bwMode="auto">
              <a:xfrm>
                <a:off x="5838825" y="817563"/>
                <a:ext cx="1612900" cy="2151062"/>
                <a:chOff x="5877770" y="3813201"/>
                <a:chExt cx="1613010" cy="2150529"/>
              </a:xfrm>
            </p:grpSpPr>
            <p:sp>
              <p:nvSpPr>
                <p:cNvPr id="12" name="AutoShape 19"/>
                <p:cNvSpPr>
                  <a:spLocks noChangeArrowheads="1"/>
                </p:cNvSpPr>
                <p:nvPr/>
              </p:nvSpPr>
              <p:spPr bwMode="auto">
                <a:xfrm>
                  <a:off x="7334278" y="3851455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AutoShape 19"/>
                <p:cNvSpPr>
                  <a:spLocks noChangeArrowheads="1"/>
                </p:cNvSpPr>
                <p:nvPr/>
              </p:nvSpPr>
              <p:spPr bwMode="auto">
                <a:xfrm>
                  <a:off x="5877770" y="3813201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AutoShape 19"/>
                <p:cNvSpPr>
                  <a:spLocks noChangeArrowheads="1"/>
                </p:cNvSpPr>
                <p:nvPr/>
              </p:nvSpPr>
              <p:spPr bwMode="auto">
                <a:xfrm flipV="1">
                  <a:off x="6607465" y="3851606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" name="Rectangle 2"/>
            <p:cNvSpPr/>
            <p:nvPr/>
          </p:nvSpPr>
          <p:spPr bwMode="auto">
            <a:xfrm>
              <a:off x="769905" y="5225098"/>
              <a:ext cx="417057" cy="382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e-IL" sz="40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130061" y="3424669"/>
            <a:ext cx="4030476" cy="2374606"/>
            <a:chOff x="663590" y="4293873"/>
            <a:chExt cx="4030476" cy="2374606"/>
          </a:xfrm>
        </p:grpSpPr>
        <p:grpSp>
          <p:nvGrpSpPr>
            <p:cNvPr id="42" name="Group 41"/>
            <p:cNvGrpSpPr/>
            <p:nvPr/>
          </p:nvGrpSpPr>
          <p:grpSpPr>
            <a:xfrm>
              <a:off x="663590" y="4293873"/>
              <a:ext cx="4030476" cy="2374606"/>
              <a:chOff x="4379975" y="817563"/>
              <a:chExt cx="3870325" cy="2151062"/>
            </a:xfrm>
          </p:grpSpPr>
          <p:grpSp>
            <p:nvGrpSpPr>
              <p:cNvPr id="44" name="Group 87"/>
              <p:cNvGrpSpPr>
                <a:grpSpLocks/>
              </p:cNvGrpSpPr>
              <p:nvPr/>
            </p:nvGrpSpPr>
            <p:grpSpPr bwMode="auto">
              <a:xfrm>
                <a:off x="4379975" y="1201510"/>
                <a:ext cx="3870325" cy="1154113"/>
                <a:chOff x="4379975" y="1390773"/>
                <a:chExt cx="3870236" cy="1154912"/>
              </a:xfrm>
            </p:grpSpPr>
            <p:grpSp>
              <p:nvGrpSpPr>
                <p:cNvPr id="49" name="Group 80"/>
                <p:cNvGrpSpPr>
                  <a:grpSpLocks/>
                </p:cNvGrpSpPr>
                <p:nvPr/>
              </p:nvGrpSpPr>
              <p:grpSpPr bwMode="auto">
                <a:xfrm>
                  <a:off x="4379975" y="1390773"/>
                  <a:ext cx="3870236" cy="1154912"/>
                  <a:chOff x="-612675" y="4183062"/>
                  <a:chExt cx="8167687" cy="2674938"/>
                </a:xfrm>
              </p:grpSpPr>
              <p:pic>
                <p:nvPicPr>
                  <p:cNvPr id="51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612675" y="4183062"/>
                    <a:ext cx="8167687" cy="26749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2" name="Rectangle 51"/>
                  <p:cNvSpPr/>
                  <p:nvPr/>
                </p:nvSpPr>
                <p:spPr bwMode="auto">
                  <a:xfrm>
                    <a:off x="-612675" y="4183062"/>
                    <a:ext cx="8167687" cy="78371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" name="Rectangle 52"/>
                  <p:cNvSpPr/>
                  <p:nvPr/>
                </p:nvSpPr>
                <p:spPr bwMode="auto">
                  <a:xfrm>
                    <a:off x="6529863" y="5117634"/>
                    <a:ext cx="770537" cy="38634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 bwMode="auto">
                  <a:xfrm>
                    <a:off x="2921741" y="6309766"/>
                    <a:ext cx="804038" cy="54823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0" name="Rectangl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7523153" y="1624298"/>
                  <a:ext cx="658797" cy="34472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r>
                    <a:rPr lang="en-US" sz="3200" dirty="0">
                      <a:solidFill>
                        <a:srgbClr val="FF33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cs typeface="Arial" panose="020B0604020202020204" pitchFamily="34" charset="0"/>
                    </a:rPr>
                    <a:t>c</a:t>
                  </a:r>
                </a:p>
              </p:txBody>
            </p:sp>
          </p:grpSp>
          <p:grpSp>
            <p:nvGrpSpPr>
              <p:cNvPr id="45" name="Group 122"/>
              <p:cNvGrpSpPr>
                <a:grpSpLocks/>
              </p:cNvGrpSpPr>
              <p:nvPr/>
            </p:nvGrpSpPr>
            <p:grpSpPr bwMode="auto">
              <a:xfrm>
                <a:off x="5838825" y="817563"/>
                <a:ext cx="1612900" cy="2151062"/>
                <a:chOff x="5877770" y="3813201"/>
                <a:chExt cx="1613010" cy="2150529"/>
              </a:xfrm>
            </p:grpSpPr>
            <p:sp>
              <p:nvSpPr>
                <p:cNvPr id="46" name="AutoShape 19"/>
                <p:cNvSpPr>
                  <a:spLocks noChangeArrowheads="1"/>
                </p:cNvSpPr>
                <p:nvPr/>
              </p:nvSpPr>
              <p:spPr bwMode="auto">
                <a:xfrm>
                  <a:off x="7334278" y="3851455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AutoShape 19"/>
                <p:cNvSpPr>
                  <a:spLocks noChangeArrowheads="1"/>
                </p:cNvSpPr>
                <p:nvPr/>
              </p:nvSpPr>
              <p:spPr bwMode="auto">
                <a:xfrm>
                  <a:off x="5877770" y="3813201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AutoShape 19"/>
                <p:cNvSpPr>
                  <a:spLocks noChangeArrowheads="1"/>
                </p:cNvSpPr>
                <p:nvPr/>
              </p:nvSpPr>
              <p:spPr bwMode="auto">
                <a:xfrm flipV="1">
                  <a:off x="6607465" y="3851606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3" name="Rectangle 42"/>
            <p:cNvSpPr/>
            <p:nvPr/>
          </p:nvSpPr>
          <p:spPr bwMode="auto">
            <a:xfrm>
              <a:off x="769905" y="5225098"/>
              <a:ext cx="417057" cy="382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e-IL" sz="40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endParaRPr>
            </a:p>
          </p:txBody>
        </p:sp>
      </p:grpSp>
      <p:grpSp>
        <p:nvGrpSpPr>
          <p:cNvPr id="55" name="Group 95"/>
          <p:cNvGrpSpPr>
            <a:grpSpLocks/>
          </p:cNvGrpSpPr>
          <p:nvPr/>
        </p:nvGrpSpPr>
        <p:grpSpPr bwMode="auto">
          <a:xfrm>
            <a:off x="-334789" y="3200021"/>
            <a:ext cx="4700019" cy="3291152"/>
            <a:chOff x="3688685" y="2060734"/>
            <a:chExt cx="4514461" cy="2980932"/>
          </a:xfrm>
        </p:grpSpPr>
        <p:grpSp>
          <p:nvGrpSpPr>
            <p:cNvPr id="56" name="Group 43"/>
            <p:cNvGrpSpPr>
              <a:grpSpLocks/>
            </p:cNvGrpSpPr>
            <p:nvPr/>
          </p:nvGrpSpPr>
          <p:grpSpPr bwMode="auto">
            <a:xfrm>
              <a:off x="3688685" y="2060734"/>
              <a:ext cx="4514461" cy="2980932"/>
              <a:chOff x="17463" y="1681163"/>
              <a:chExt cx="8277225" cy="5205412"/>
            </a:xfrm>
          </p:grpSpPr>
          <p:sp>
            <p:nvSpPr>
              <p:cNvPr id="61" name="Rectangle 2"/>
              <p:cNvSpPr>
                <a:spLocks noChangeAspect="1" noChangeArrowheads="1"/>
              </p:cNvSpPr>
              <p:nvPr/>
            </p:nvSpPr>
            <p:spPr bwMode="auto">
              <a:xfrm>
                <a:off x="5942244" y="4408599"/>
                <a:ext cx="1211159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62" name="Rectangle 3"/>
              <p:cNvSpPr>
                <a:spLocks noChangeAspect="1" noChangeArrowheads="1"/>
              </p:cNvSpPr>
              <p:nvPr/>
            </p:nvSpPr>
            <p:spPr bwMode="auto">
              <a:xfrm>
                <a:off x="3220047" y="6285099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63" name="Rectangle 4"/>
              <p:cNvSpPr>
                <a:spLocks noChangeAspect="1" noChangeArrowheads="1"/>
              </p:cNvSpPr>
              <p:nvPr/>
            </p:nvSpPr>
            <p:spPr bwMode="auto">
              <a:xfrm>
                <a:off x="3345240" y="4588766"/>
                <a:ext cx="1205336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64" name="Rectangle 5"/>
              <p:cNvSpPr>
                <a:spLocks noChangeAspect="1" noChangeArrowheads="1"/>
              </p:cNvSpPr>
              <p:nvPr/>
            </p:nvSpPr>
            <p:spPr bwMode="auto">
              <a:xfrm>
                <a:off x="17463" y="4890890"/>
                <a:ext cx="1211159" cy="60702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65" name="Rectangle 6"/>
              <p:cNvSpPr>
                <a:spLocks noChangeAspect="1" noChangeArrowheads="1"/>
              </p:cNvSpPr>
              <p:nvPr/>
            </p:nvSpPr>
            <p:spPr bwMode="auto">
              <a:xfrm>
                <a:off x="6367315" y="5314974"/>
                <a:ext cx="1208247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pic>
            <p:nvPicPr>
              <p:cNvPr id="66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638" y="2824163"/>
                <a:ext cx="6927850" cy="2176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" name="Rectangle 8"/>
              <p:cNvSpPr>
                <a:spLocks noChangeAspect="1" noChangeArrowheads="1"/>
              </p:cNvSpPr>
              <p:nvPr/>
            </p:nvSpPr>
            <p:spPr bwMode="auto">
              <a:xfrm>
                <a:off x="6303263" y="2823138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68" name="Rectangle 9"/>
              <p:cNvSpPr>
                <a:spLocks noChangeAspect="1" noChangeArrowheads="1"/>
              </p:cNvSpPr>
              <p:nvPr/>
            </p:nvSpPr>
            <p:spPr bwMode="auto">
              <a:xfrm>
                <a:off x="3581066" y="4367023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69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3703346" y="3003305"/>
                <a:ext cx="120824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70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75571" y="331097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32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71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6728333" y="3732284"/>
                <a:ext cx="1208247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72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3939174" y="3069828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73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736590" y="168116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74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7083529" y="2105247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75" name="Text Box 22"/>
              <p:cNvSpPr txBox="1">
                <a:spLocks noChangeArrowheads="1"/>
              </p:cNvSpPr>
              <p:nvPr/>
            </p:nvSpPr>
            <p:spPr bwMode="auto">
              <a:xfrm>
                <a:off x="3968288" y="5755687"/>
                <a:ext cx="183420" cy="70126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b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7" name="Group 92"/>
            <p:cNvGrpSpPr>
              <a:grpSpLocks/>
            </p:cNvGrpSpPr>
            <p:nvPr/>
          </p:nvGrpSpPr>
          <p:grpSpPr bwMode="auto">
            <a:xfrm>
              <a:off x="5532125" y="2353660"/>
              <a:ext cx="1536200" cy="2189085"/>
              <a:chOff x="5532125" y="2353660"/>
              <a:chExt cx="1536200" cy="2189085"/>
            </a:xfrm>
          </p:grpSpPr>
          <p:sp>
            <p:nvSpPr>
              <p:cNvPr id="58" name="AutoShape 19"/>
              <p:cNvSpPr>
                <a:spLocks noChangeArrowheads="1"/>
              </p:cNvSpPr>
              <p:nvPr/>
            </p:nvSpPr>
            <p:spPr bwMode="auto">
              <a:xfrm>
                <a:off x="5532262" y="2354383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59" name="AutoShape 19"/>
              <p:cNvSpPr>
                <a:spLocks noChangeArrowheads="1"/>
              </p:cNvSpPr>
              <p:nvPr/>
            </p:nvSpPr>
            <p:spPr bwMode="auto">
              <a:xfrm>
                <a:off x="6910578" y="2392478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60" name="AutoShape 19"/>
              <p:cNvSpPr>
                <a:spLocks noChangeArrowheads="1"/>
              </p:cNvSpPr>
              <p:nvPr/>
            </p:nvSpPr>
            <p:spPr bwMode="auto">
              <a:xfrm flipV="1">
                <a:off x="6219832" y="2430573"/>
                <a:ext cx="157205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2793195" y="6143674"/>
            <a:ext cx="3980577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1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/>
                <a:latin typeface="+mj-lt"/>
              </a:rPr>
              <a:t>e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+mj-lt"/>
              </a:rPr>
              <a:t>xpect &lt;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+mj-lt"/>
              </a:rPr>
              <a:t>q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Symbol" panose="05050102010706020507" pitchFamily="18" charset="2"/>
              </a:rPr>
              <a:t>z</a:t>
            </a:r>
            <a:r>
              <a:rPr lang="en-US" sz="2800" dirty="0">
                <a:solidFill>
                  <a:srgbClr val="FF0000"/>
                </a:solidFill>
                <a:effectLst/>
                <a:latin typeface="+mj-lt"/>
              </a:rPr>
              <a:t>&gt;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+mj-lt"/>
              </a:rPr>
              <a:t> to be small</a:t>
            </a:r>
            <a:endParaRPr lang="he-IL" sz="280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20794" y="1702902"/>
            <a:ext cx="107273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1">
            <a:spAutoFit/>
          </a:bodyPr>
          <a:lstStyle/>
          <a:p>
            <a:r>
              <a:rPr lang="en-US" sz="2800" dirty="0" err="1">
                <a:solidFill>
                  <a:srgbClr val="CC00FF"/>
                </a:solidFill>
                <a:effectLst/>
                <a:latin typeface="+mj-lt"/>
              </a:rPr>
              <a:t>q</a:t>
            </a:r>
            <a:r>
              <a:rPr lang="en-US" sz="2800" dirty="0" err="1" smtClean="0">
                <a:solidFill>
                  <a:srgbClr val="CC00FF"/>
                </a:solidFill>
                <a:effectLst/>
                <a:latin typeface="Symbol" panose="05050102010706020507" pitchFamily="18" charset="2"/>
              </a:rPr>
              <a:t>z</a:t>
            </a:r>
            <a:r>
              <a:rPr lang="en-US" sz="2800" dirty="0" smtClean="0">
                <a:solidFill>
                  <a:srgbClr val="CC00FF"/>
                </a:solidFill>
                <a:effectLst/>
                <a:latin typeface="+mj-lt"/>
              </a:rPr>
              <a:t>&gt;0 </a:t>
            </a:r>
            <a:endParaRPr lang="he-IL" sz="2800" dirty="0">
              <a:solidFill>
                <a:srgbClr val="CC00FF"/>
              </a:solidFill>
              <a:effectLst/>
              <a:latin typeface="+mj-lt"/>
            </a:endParaRPr>
          </a:p>
        </p:txBody>
      </p:sp>
      <p:cxnSp>
        <p:nvCxnSpPr>
          <p:cNvPr id="81" name="Straight Connector 80"/>
          <p:cNvCxnSpPr/>
          <p:nvPr/>
        </p:nvCxnSpPr>
        <p:spPr bwMode="auto">
          <a:xfrm>
            <a:off x="846715" y="1797460"/>
            <a:ext cx="34309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3" name="TextBox 82"/>
          <p:cNvSpPr txBox="1"/>
          <p:nvPr/>
        </p:nvSpPr>
        <p:spPr>
          <a:xfrm>
            <a:off x="5478883" y="5071914"/>
            <a:ext cx="107273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1">
            <a:spAutoFit/>
          </a:bodyPr>
          <a:lstStyle/>
          <a:p>
            <a:r>
              <a:rPr lang="en-US" sz="2800" dirty="0" err="1">
                <a:solidFill>
                  <a:srgbClr val="CC00FF"/>
                </a:solidFill>
                <a:effectLst/>
                <a:latin typeface="+mj-lt"/>
              </a:rPr>
              <a:t>q</a:t>
            </a:r>
            <a:r>
              <a:rPr lang="en-US" sz="2800" dirty="0" err="1" smtClean="0">
                <a:solidFill>
                  <a:srgbClr val="CC00FF"/>
                </a:solidFill>
                <a:effectLst/>
                <a:latin typeface="Symbol" panose="05050102010706020507" pitchFamily="18" charset="2"/>
              </a:rPr>
              <a:t>z</a:t>
            </a:r>
            <a:r>
              <a:rPr lang="en-US" sz="2800" dirty="0" smtClean="0">
                <a:solidFill>
                  <a:srgbClr val="CC00FF"/>
                </a:solidFill>
                <a:effectLst/>
                <a:latin typeface="+mj-lt"/>
              </a:rPr>
              <a:t>&gt;0 </a:t>
            </a:r>
            <a:endParaRPr lang="he-IL" sz="2800" dirty="0">
              <a:solidFill>
                <a:srgbClr val="CC00FF"/>
              </a:solidFill>
              <a:effectLst/>
              <a:latin typeface="+mj-lt"/>
            </a:endParaRPr>
          </a:p>
        </p:txBody>
      </p:sp>
      <p:cxnSp>
        <p:nvCxnSpPr>
          <p:cNvPr id="84" name="Straight Connector 83"/>
          <p:cNvCxnSpPr/>
          <p:nvPr/>
        </p:nvCxnSpPr>
        <p:spPr bwMode="auto">
          <a:xfrm>
            <a:off x="5606333" y="5163180"/>
            <a:ext cx="34309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5" name="TextBox 84"/>
          <p:cNvSpPr txBox="1"/>
          <p:nvPr/>
        </p:nvSpPr>
        <p:spPr>
          <a:xfrm>
            <a:off x="424260" y="5133270"/>
            <a:ext cx="107273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1">
            <a:spAutoFit/>
          </a:bodyPr>
          <a:lstStyle/>
          <a:p>
            <a:r>
              <a:rPr lang="en-US" sz="2800" dirty="0" err="1" smtClean="0">
                <a:solidFill>
                  <a:srgbClr val="00B0F0"/>
                </a:solidFill>
                <a:effectLst/>
                <a:latin typeface="+mj-lt"/>
              </a:rPr>
              <a:t>q</a:t>
            </a:r>
            <a:r>
              <a:rPr lang="en-US" sz="2800" dirty="0" err="1" smtClean="0">
                <a:solidFill>
                  <a:srgbClr val="00B0F0"/>
                </a:solidFill>
                <a:effectLst/>
                <a:latin typeface="Symbol" panose="05050102010706020507" pitchFamily="18" charset="2"/>
              </a:rPr>
              <a:t>z</a:t>
            </a:r>
            <a:r>
              <a:rPr lang="en-US" sz="2800" dirty="0" smtClean="0">
                <a:solidFill>
                  <a:srgbClr val="00B0F0"/>
                </a:solidFill>
                <a:effectLst/>
                <a:latin typeface="+mj-lt"/>
              </a:rPr>
              <a:t>&lt;0 </a:t>
            </a:r>
            <a:endParaRPr lang="he-IL" sz="2800" dirty="0">
              <a:solidFill>
                <a:srgbClr val="00B0F0"/>
              </a:solidFill>
              <a:effectLst/>
              <a:latin typeface="+mj-lt"/>
            </a:endParaRPr>
          </a:p>
        </p:txBody>
      </p:sp>
      <p:cxnSp>
        <p:nvCxnSpPr>
          <p:cNvPr id="86" name="Straight Connector 85"/>
          <p:cNvCxnSpPr/>
          <p:nvPr/>
        </p:nvCxnSpPr>
        <p:spPr bwMode="auto">
          <a:xfrm>
            <a:off x="550181" y="5227828"/>
            <a:ext cx="34309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7" name="TextBox 86"/>
          <p:cNvSpPr txBox="1"/>
          <p:nvPr/>
        </p:nvSpPr>
        <p:spPr>
          <a:xfrm>
            <a:off x="5119819" y="1751827"/>
            <a:ext cx="107273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1">
            <a:spAutoFit/>
          </a:bodyPr>
          <a:lstStyle/>
          <a:p>
            <a:r>
              <a:rPr lang="en-US" sz="2800" dirty="0" err="1" smtClean="0">
                <a:solidFill>
                  <a:srgbClr val="00B0F0"/>
                </a:solidFill>
                <a:effectLst/>
                <a:latin typeface="+mj-lt"/>
              </a:rPr>
              <a:t>q</a:t>
            </a:r>
            <a:r>
              <a:rPr lang="en-US" sz="2800" dirty="0" err="1" smtClean="0">
                <a:solidFill>
                  <a:srgbClr val="00B0F0"/>
                </a:solidFill>
                <a:effectLst/>
                <a:latin typeface="Symbol" panose="05050102010706020507" pitchFamily="18" charset="2"/>
              </a:rPr>
              <a:t>z</a:t>
            </a:r>
            <a:r>
              <a:rPr lang="en-US" sz="2800" dirty="0" smtClean="0">
                <a:solidFill>
                  <a:srgbClr val="00B0F0"/>
                </a:solidFill>
                <a:effectLst/>
                <a:latin typeface="+mj-lt"/>
              </a:rPr>
              <a:t>&lt;0 </a:t>
            </a:r>
            <a:endParaRPr lang="he-IL" sz="2800" dirty="0">
              <a:solidFill>
                <a:srgbClr val="00B0F0"/>
              </a:solidFill>
              <a:effectLst/>
              <a:latin typeface="+mj-lt"/>
            </a:endParaRPr>
          </a:p>
        </p:txBody>
      </p:sp>
      <p:cxnSp>
        <p:nvCxnSpPr>
          <p:cNvPr id="88" name="Straight Connector 87"/>
          <p:cNvCxnSpPr/>
          <p:nvPr/>
        </p:nvCxnSpPr>
        <p:spPr bwMode="auto">
          <a:xfrm>
            <a:off x="5245740" y="1846385"/>
            <a:ext cx="34309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76537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Rectangle 18"/>
          <p:cNvSpPr>
            <a:spLocks noChangeArrowheads="1"/>
          </p:cNvSpPr>
          <p:nvPr/>
        </p:nvSpPr>
        <p:spPr bwMode="auto">
          <a:xfrm>
            <a:off x="-112713" y="10955"/>
            <a:ext cx="9372601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dirty="0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Counter-propagation – sustained growth </a:t>
            </a:r>
          </a:p>
        </p:txBody>
      </p:sp>
      <p:grpSp>
        <p:nvGrpSpPr>
          <p:cNvPr id="8" name="Group 95"/>
          <p:cNvGrpSpPr>
            <a:grpSpLocks/>
          </p:cNvGrpSpPr>
          <p:nvPr/>
        </p:nvGrpSpPr>
        <p:grpSpPr bwMode="auto">
          <a:xfrm>
            <a:off x="4411188" y="1417172"/>
            <a:ext cx="4700019" cy="3291152"/>
            <a:chOff x="3688685" y="2060734"/>
            <a:chExt cx="4514461" cy="2980932"/>
          </a:xfrm>
        </p:grpSpPr>
        <p:grpSp>
          <p:nvGrpSpPr>
            <p:cNvPr id="21" name="Group 43"/>
            <p:cNvGrpSpPr>
              <a:grpSpLocks/>
            </p:cNvGrpSpPr>
            <p:nvPr/>
          </p:nvGrpSpPr>
          <p:grpSpPr bwMode="auto">
            <a:xfrm>
              <a:off x="3688685" y="2060734"/>
              <a:ext cx="4514461" cy="2980932"/>
              <a:chOff x="17463" y="1681163"/>
              <a:chExt cx="8277225" cy="5205412"/>
            </a:xfrm>
          </p:grpSpPr>
          <p:sp>
            <p:nvSpPr>
              <p:cNvPr id="26" name="Rectangle 2"/>
              <p:cNvSpPr>
                <a:spLocks noChangeAspect="1" noChangeArrowheads="1"/>
              </p:cNvSpPr>
              <p:nvPr/>
            </p:nvSpPr>
            <p:spPr bwMode="auto">
              <a:xfrm>
                <a:off x="5942244" y="4408599"/>
                <a:ext cx="1211159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7" name="Rectangle 3"/>
              <p:cNvSpPr>
                <a:spLocks noChangeAspect="1" noChangeArrowheads="1"/>
              </p:cNvSpPr>
              <p:nvPr/>
            </p:nvSpPr>
            <p:spPr bwMode="auto">
              <a:xfrm>
                <a:off x="3220047" y="6285099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4"/>
              <p:cNvSpPr>
                <a:spLocks noChangeAspect="1" noChangeArrowheads="1"/>
              </p:cNvSpPr>
              <p:nvPr/>
            </p:nvSpPr>
            <p:spPr bwMode="auto">
              <a:xfrm>
                <a:off x="3345240" y="4588766"/>
                <a:ext cx="1205336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9" name="Rectangle 5"/>
              <p:cNvSpPr>
                <a:spLocks noChangeAspect="1" noChangeArrowheads="1"/>
              </p:cNvSpPr>
              <p:nvPr/>
            </p:nvSpPr>
            <p:spPr bwMode="auto">
              <a:xfrm>
                <a:off x="17463" y="4890890"/>
                <a:ext cx="1211159" cy="60702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angle 6"/>
              <p:cNvSpPr>
                <a:spLocks noChangeAspect="1" noChangeArrowheads="1"/>
              </p:cNvSpPr>
              <p:nvPr/>
            </p:nvSpPr>
            <p:spPr bwMode="auto">
              <a:xfrm>
                <a:off x="6367315" y="5314974"/>
                <a:ext cx="1208247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pic>
            <p:nvPicPr>
              <p:cNvPr id="31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638" y="2824163"/>
                <a:ext cx="6927850" cy="2176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Rectangle 8"/>
              <p:cNvSpPr>
                <a:spLocks noChangeAspect="1" noChangeArrowheads="1"/>
              </p:cNvSpPr>
              <p:nvPr/>
            </p:nvSpPr>
            <p:spPr bwMode="auto">
              <a:xfrm>
                <a:off x="6303263" y="2823138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angle 9"/>
              <p:cNvSpPr>
                <a:spLocks noChangeAspect="1" noChangeArrowheads="1"/>
              </p:cNvSpPr>
              <p:nvPr/>
            </p:nvSpPr>
            <p:spPr bwMode="auto">
              <a:xfrm>
                <a:off x="3581066" y="4367023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4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3703346" y="3003305"/>
                <a:ext cx="120824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75571" y="331097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32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36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6728333" y="3732284"/>
                <a:ext cx="1208247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7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3939174" y="3069828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8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736590" y="168116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7083529" y="2105247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40" name="Text Box 22"/>
              <p:cNvSpPr txBox="1">
                <a:spLocks noChangeArrowheads="1"/>
              </p:cNvSpPr>
              <p:nvPr/>
            </p:nvSpPr>
            <p:spPr bwMode="auto">
              <a:xfrm>
                <a:off x="3968288" y="5755687"/>
                <a:ext cx="183420" cy="70126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b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" name="Group 92"/>
            <p:cNvGrpSpPr>
              <a:grpSpLocks/>
            </p:cNvGrpSpPr>
            <p:nvPr/>
          </p:nvGrpSpPr>
          <p:grpSpPr bwMode="auto">
            <a:xfrm>
              <a:off x="5532125" y="2353660"/>
              <a:ext cx="1536200" cy="2189085"/>
              <a:chOff x="5532125" y="2353660"/>
              <a:chExt cx="1536200" cy="2189085"/>
            </a:xfrm>
          </p:grpSpPr>
          <p:sp>
            <p:nvSpPr>
              <p:cNvPr id="23" name="AutoShape 19"/>
              <p:cNvSpPr>
                <a:spLocks noChangeArrowheads="1"/>
              </p:cNvSpPr>
              <p:nvPr/>
            </p:nvSpPr>
            <p:spPr bwMode="auto">
              <a:xfrm>
                <a:off x="5532262" y="2354383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4" name="AutoShape 19"/>
              <p:cNvSpPr>
                <a:spLocks noChangeArrowheads="1"/>
              </p:cNvSpPr>
              <p:nvPr/>
            </p:nvSpPr>
            <p:spPr bwMode="auto">
              <a:xfrm>
                <a:off x="6910578" y="2392478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5" name="AutoShape 19"/>
              <p:cNvSpPr>
                <a:spLocks noChangeArrowheads="1"/>
              </p:cNvSpPr>
              <p:nvPr/>
            </p:nvSpPr>
            <p:spPr bwMode="auto">
              <a:xfrm flipV="1">
                <a:off x="6219832" y="2430573"/>
                <a:ext cx="157205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5098915" y="3362824"/>
            <a:ext cx="4030476" cy="2374606"/>
            <a:chOff x="663590" y="4293873"/>
            <a:chExt cx="4030476" cy="2374606"/>
          </a:xfrm>
        </p:grpSpPr>
        <p:grpSp>
          <p:nvGrpSpPr>
            <p:cNvPr id="42" name="Group 41"/>
            <p:cNvGrpSpPr/>
            <p:nvPr/>
          </p:nvGrpSpPr>
          <p:grpSpPr>
            <a:xfrm>
              <a:off x="663590" y="4293873"/>
              <a:ext cx="4030476" cy="2374606"/>
              <a:chOff x="4379975" y="817563"/>
              <a:chExt cx="3870325" cy="2151062"/>
            </a:xfrm>
          </p:grpSpPr>
          <p:grpSp>
            <p:nvGrpSpPr>
              <p:cNvPr id="44" name="Group 87"/>
              <p:cNvGrpSpPr>
                <a:grpSpLocks/>
              </p:cNvGrpSpPr>
              <p:nvPr/>
            </p:nvGrpSpPr>
            <p:grpSpPr bwMode="auto">
              <a:xfrm>
                <a:off x="4379975" y="1201510"/>
                <a:ext cx="3870325" cy="1154113"/>
                <a:chOff x="4379975" y="1390773"/>
                <a:chExt cx="3870236" cy="1154912"/>
              </a:xfrm>
            </p:grpSpPr>
            <p:grpSp>
              <p:nvGrpSpPr>
                <p:cNvPr id="49" name="Group 80"/>
                <p:cNvGrpSpPr>
                  <a:grpSpLocks/>
                </p:cNvGrpSpPr>
                <p:nvPr/>
              </p:nvGrpSpPr>
              <p:grpSpPr bwMode="auto">
                <a:xfrm>
                  <a:off x="4379975" y="1390773"/>
                  <a:ext cx="3870236" cy="1154912"/>
                  <a:chOff x="-612675" y="4183062"/>
                  <a:chExt cx="8167687" cy="2674938"/>
                </a:xfrm>
              </p:grpSpPr>
              <p:pic>
                <p:nvPicPr>
                  <p:cNvPr id="51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612675" y="4183062"/>
                    <a:ext cx="8167687" cy="26749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2" name="Rectangle 51"/>
                  <p:cNvSpPr/>
                  <p:nvPr/>
                </p:nvSpPr>
                <p:spPr bwMode="auto">
                  <a:xfrm>
                    <a:off x="-612675" y="4183062"/>
                    <a:ext cx="8167687" cy="78371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" name="Rectangle 52"/>
                  <p:cNvSpPr/>
                  <p:nvPr/>
                </p:nvSpPr>
                <p:spPr bwMode="auto">
                  <a:xfrm>
                    <a:off x="6529863" y="5117634"/>
                    <a:ext cx="770537" cy="38634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 bwMode="auto">
                  <a:xfrm>
                    <a:off x="2921741" y="6309766"/>
                    <a:ext cx="804038" cy="54823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0" name="Rectangl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7523153" y="1624298"/>
                  <a:ext cx="658797" cy="34472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r>
                    <a:rPr lang="en-US" sz="3200" dirty="0">
                      <a:solidFill>
                        <a:srgbClr val="FF33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cs typeface="Arial" panose="020B0604020202020204" pitchFamily="34" charset="0"/>
                    </a:rPr>
                    <a:t>c</a:t>
                  </a:r>
                </a:p>
              </p:txBody>
            </p:sp>
          </p:grpSp>
          <p:grpSp>
            <p:nvGrpSpPr>
              <p:cNvPr id="45" name="Group 122"/>
              <p:cNvGrpSpPr>
                <a:grpSpLocks/>
              </p:cNvGrpSpPr>
              <p:nvPr/>
            </p:nvGrpSpPr>
            <p:grpSpPr bwMode="auto">
              <a:xfrm>
                <a:off x="5838825" y="817563"/>
                <a:ext cx="1612900" cy="2151062"/>
                <a:chOff x="5877770" y="3813201"/>
                <a:chExt cx="1613010" cy="2150529"/>
              </a:xfrm>
            </p:grpSpPr>
            <p:sp>
              <p:nvSpPr>
                <p:cNvPr id="46" name="AutoShape 19"/>
                <p:cNvSpPr>
                  <a:spLocks noChangeArrowheads="1"/>
                </p:cNvSpPr>
                <p:nvPr/>
              </p:nvSpPr>
              <p:spPr bwMode="auto">
                <a:xfrm>
                  <a:off x="7334278" y="3851455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AutoShape 19"/>
                <p:cNvSpPr>
                  <a:spLocks noChangeArrowheads="1"/>
                </p:cNvSpPr>
                <p:nvPr/>
              </p:nvSpPr>
              <p:spPr bwMode="auto">
                <a:xfrm>
                  <a:off x="5877770" y="3813201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AutoShape 19"/>
                <p:cNvSpPr>
                  <a:spLocks noChangeArrowheads="1"/>
                </p:cNvSpPr>
                <p:nvPr/>
              </p:nvSpPr>
              <p:spPr bwMode="auto">
                <a:xfrm flipV="1">
                  <a:off x="6607465" y="3851606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3" name="Rectangle 42"/>
            <p:cNvSpPr/>
            <p:nvPr/>
          </p:nvSpPr>
          <p:spPr bwMode="auto">
            <a:xfrm>
              <a:off x="769905" y="5225098"/>
              <a:ext cx="417057" cy="382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e-IL" sz="40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93195" y="6143674"/>
            <a:ext cx="476124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1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/>
                <a:latin typeface="+mj-lt"/>
              </a:rPr>
              <a:t>e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+mj-lt"/>
              </a:rPr>
              <a:t>xpect &lt;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+mj-lt"/>
              </a:rPr>
              <a:t>Uq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Symbol" panose="05050102010706020507" pitchFamily="18" charset="2"/>
              </a:rPr>
              <a:t>z</a:t>
            </a:r>
            <a:r>
              <a:rPr lang="en-US" sz="2800" dirty="0">
                <a:solidFill>
                  <a:srgbClr val="FF0000"/>
                </a:solidFill>
                <a:effectLst/>
                <a:latin typeface="+mj-lt"/>
              </a:rPr>
              <a:t>&gt;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+mj-lt"/>
              </a:rPr>
              <a:t> to be negative</a:t>
            </a:r>
            <a:endParaRPr lang="he-IL" sz="280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478883" y="5071914"/>
            <a:ext cx="107273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1">
            <a:spAutoFit/>
          </a:bodyPr>
          <a:lstStyle/>
          <a:p>
            <a:r>
              <a:rPr lang="en-US" sz="2800" dirty="0" err="1">
                <a:solidFill>
                  <a:srgbClr val="CC00FF"/>
                </a:solidFill>
                <a:effectLst/>
                <a:latin typeface="+mj-lt"/>
              </a:rPr>
              <a:t>q</a:t>
            </a:r>
            <a:r>
              <a:rPr lang="en-US" sz="2800" dirty="0" err="1" smtClean="0">
                <a:solidFill>
                  <a:srgbClr val="CC00FF"/>
                </a:solidFill>
                <a:effectLst/>
                <a:latin typeface="Symbol" panose="05050102010706020507" pitchFamily="18" charset="2"/>
              </a:rPr>
              <a:t>z</a:t>
            </a:r>
            <a:r>
              <a:rPr lang="en-US" sz="2800" dirty="0" smtClean="0">
                <a:solidFill>
                  <a:srgbClr val="CC00FF"/>
                </a:solidFill>
                <a:effectLst/>
                <a:latin typeface="+mj-lt"/>
              </a:rPr>
              <a:t>&gt;0 </a:t>
            </a:r>
            <a:endParaRPr lang="he-IL" sz="2800" dirty="0">
              <a:solidFill>
                <a:srgbClr val="CC00FF"/>
              </a:solidFill>
              <a:effectLst/>
              <a:latin typeface="+mj-lt"/>
            </a:endParaRPr>
          </a:p>
        </p:txBody>
      </p:sp>
      <p:cxnSp>
        <p:nvCxnSpPr>
          <p:cNvPr id="84" name="Straight Connector 83"/>
          <p:cNvCxnSpPr/>
          <p:nvPr/>
        </p:nvCxnSpPr>
        <p:spPr bwMode="auto">
          <a:xfrm>
            <a:off x="5606333" y="5163180"/>
            <a:ext cx="34309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7" name="TextBox 86"/>
          <p:cNvSpPr txBox="1"/>
          <p:nvPr/>
        </p:nvSpPr>
        <p:spPr>
          <a:xfrm>
            <a:off x="8001525" y="1904340"/>
            <a:ext cx="107273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1">
            <a:spAutoFit/>
          </a:bodyPr>
          <a:lstStyle/>
          <a:p>
            <a:r>
              <a:rPr lang="en-US" sz="2800" dirty="0" err="1" smtClean="0">
                <a:solidFill>
                  <a:srgbClr val="00B0F0"/>
                </a:solidFill>
                <a:effectLst/>
                <a:latin typeface="+mj-lt"/>
              </a:rPr>
              <a:t>q</a:t>
            </a:r>
            <a:r>
              <a:rPr lang="en-US" sz="2800" dirty="0" err="1" smtClean="0">
                <a:solidFill>
                  <a:srgbClr val="00B0F0"/>
                </a:solidFill>
                <a:effectLst/>
                <a:latin typeface="Symbol" panose="05050102010706020507" pitchFamily="18" charset="2"/>
              </a:rPr>
              <a:t>z</a:t>
            </a:r>
            <a:r>
              <a:rPr lang="en-US" sz="2800" dirty="0" smtClean="0">
                <a:solidFill>
                  <a:srgbClr val="00B0F0"/>
                </a:solidFill>
                <a:effectLst/>
                <a:latin typeface="+mj-lt"/>
              </a:rPr>
              <a:t>&lt;0 </a:t>
            </a:r>
            <a:endParaRPr lang="he-IL" sz="2800" dirty="0">
              <a:solidFill>
                <a:srgbClr val="00B0F0"/>
              </a:solidFill>
              <a:effectLst/>
              <a:latin typeface="+mj-lt"/>
            </a:endParaRPr>
          </a:p>
        </p:txBody>
      </p:sp>
      <p:cxnSp>
        <p:nvCxnSpPr>
          <p:cNvPr id="88" name="Straight Connector 87"/>
          <p:cNvCxnSpPr/>
          <p:nvPr/>
        </p:nvCxnSpPr>
        <p:spPr bwMode="auto">
          <a:xfrm>
            <a:off x="8120066" y="1991622"/>
            <a:ext cx="34309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Oval 4"/>
          <p:cNvSpPr/>
          <p:nvPr/>
        </p:nvSpPr>
        <p:spPr bwMode="auto">
          <a:xfrm rot="20658985">
            <a:off x="5826766" y="2248151"/>
            <a:ext cx="713223" cy="2834198"/>
          </a:xfrm>
          <a:prstGeom prst="ellipse">
            <a:avLst/>
          </a:prstGeom>
          <a:noFill/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4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151015" y="2660900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4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 flipH="1">
            <a:off x="3151015" y="4158045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4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60447" y="1979615"/>
            <a:ext cx="56297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effectLst/>
                <a:latin typeface="+mj-lt"/>
              </a:rPr>
              <a:t>U</a:t>
            </a:r>
            <a:endParaRPr lang="he-IL" dirty="0">
              <a:effectLst/>
              <a:latin typeface="+mj-lt"/>
            </a:endParaRPr>
          </a:p>
        </p:txBody>
      </p:sp>
      <p:cxnSp>
        <p:nvCxnSpPr>
          <p:cNvPr id="78" name="Straight Connector 77"/>
          <p:cNvCxnSpPr/>
          <p:nvPr/>
        </p:nvCxnSpPr>
        <p:spPr bwMode="auto">
          <a:xfrm>
            <a:off x="3402558" y="2039659"/>
            <a:ext cx="28612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TextBox 89"/>
          <p:cNvSpPr txBox="1"/>
          <p:nvPr/>
        </p:nvSpPr>
        <p:spPr>
          <a:xfrm>
            <a:off x="916415" y="2039872"/>
            <a:ext cx="1332416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1">
            <a:spAutoFit/>
          </a:bodyPr>
          <a:lstStyle/>
          <a:p>
            <a:r>
              <a:rPr lang="en-US" sz="2800" dirty="0" err="1" smtClean="0">
                <a:solidFill>
                  <a:srgbClr val="00B0F0"/>
                </a:solidFill>
                <a:effectLst/>
                <a:latin typeface="+mj-lt"/>
              </a:rPr>
              <a:t>Uq</a:t>
            </a:r>
            <a:r>
              <a:rPr lang="en-US" sz="2800" dirty="0" err="1" smtClean="0">
                <a:solidFill>
                  <a:srgbClr val="00B0F0"/>
                </a:solidFill>
                <a:effectLst/>
                <a:latin typeface="Symbol" panose="05050102010706020507" pitchFamily="18" charset="2"/>
              </a:rPr>
              <a:t>z</a:t>
            </a:r>
            <a:r>
              <a:rPr lang="en-US" sz="2800" dirty="0" smtClean="0">
                <a:solidFill>
                  <a:srgbClr val="00B0F0"/>
                </a:solidFill>
                <a:effectLst/>
                <a:latin typeface="+mj-lt"/>
              </a:rPr>
              <a:t>&lt;0 </a:t>
            </a:r>
            <a:endParaRPr lang="he-IL" sz="2800" dirty="0">
              <a:solidFill>
                <a:srgbClr val="00B0F0"/>
              </a:solidFill>
              <a:effectLst/>
              <a:latin typeface="+mj-lt"/>
            </a:endParaRPr>
          </a:p>
        </p:txBody>
      </p:sp>
      <p:cxnSp>
        <p:nvCxnSpPr>
          <p:cNvPr id="91" name="Straight Connector 90"/>
          <p:cNvCxnSpPr/>
          <p:nvPr/>
        </p:nvCxnSpPr>
        <p:spPr bwMode="auto">
          <a:xfrm>
            <a:off x="1034956" y="2127154"/>
            <a:ext cx="69507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923525" y="4134740"/>
            <a:ext cx="1332416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1">
            <a:spAutoFit/>
          </a:bodyPr>
          <a:lstStyle/>
          <a:p>
            <a:r>
              <a:rPr lang="en-US" sz="2800" dirty="0" err="1" smtClean="0">
                <a:solidFill>
                  <a:srgbClr val="00B0F0"/>
                </a:solidFill>
                <a:effectLst/>
                <a:latin typeface="+mj-lt"/>
              </a:rPr>
              <a:t>Uq</a:t>
            </a:r>
            <a:r>
              <a:rPr lang="en-US" sz="2800" dirty="0" err="1" smtClean="0">
                <a:solidFill>
                  <a:srgbClr val="00B0F0"/>
                </a:solidFill>
                <a:effectLst/>
                <a:latin typeface="Symbol" panose="05050102010706020507" pitchFamily="18" charset="2"/>
              </a:rPr>
              <a:t>z</a:t>
            </a:r>
            <a:r>
              <a:rPr lang="en-US" sz="2800" dirty="0" smtClean="0">
                <a:solidFill>
                  <a:srgbClr val="00B0F0"/>
                </a:solidFill>
                <a:effectLst/>
                <a:latin typeface="+mj-lt"/>
              </a:rPr>
              <a:t>&lt;0 </a:t>
            </a:r>
            <a:endParaRPr lang="he-IL" sz="2800" dirty="0">
              <a:solidFill>
                <a:srgbClr val="00B0F0"/>
              </a:solidFill>
              <a:effectLst/>
              <a:latin typeface="+mj-lt"/>
            </a:endParaRPr>
          </a:p>
        </p:txBody>
      </p:sp>
      <p:cxnSp>
        <p:nvCxnSpPr>
          <p:cNvPr id="94" name="Straight Connector 93"/>
          <p:cNvCxnSpPr/>
          <p:nvPr/>
        </p:nvCxnSpPr>
        <p:spPr bwMode="auto">
          <a:xfrm>
            <a:off x="1042066" y="4222022"/>
            <a:ext cx="69507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04178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1345980" y="3503634"/>
            <a:ext cx="5545204" cy="3154226"/>
            <a:chOff x="885120" y="1854395"/>
            <a:chExt cx="5568725" cy="4416575"/>
          </a:xfrm>
        </p:grpSpPr>
        <p:sp>
          <p:nvSpPr>
            <p:cNvPr id="49" name="Rectangle 48"/>
            <p:cNvSpPr/>
            <p:nvPr/>
          </p:nvSpPr>
          <p:spPr bwMode="auto">
            <a:xfrm>
              <a:off x="885120" y="4164012"/>
              <a:ext cx="5568725" cy="1799718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endParaRPr>
            </a:p>
          </p:txBody>
        </p:sp>
        <p:grpSp>
          <p:nvGrpSpPr>
            <p:cNvPr id="51" name="Group 95"/>
            <p:cNvGrpSpPr>
              <a:grpSpLocks/>
            </p:cNvGrpSpPr>
            <p:nvPr/>
          </p:nvGrpSpPr>
          <p:grpSpPr bwMode="auto">
            <a:xfrm>
              <a:off x="1621835" y="1854395"/>
              <a:ext cx="4513263" cy="2981325"/>
              <a:chOff x="3688685" y="2060734"/>
              <a:chExt cx="4514461" cy="2980932"/>
            </a:xfrm>
          </p:grpSpPr>
          <p:grpSp>
            <p:nvGrpSpPr>
              <p:cNvPr id="86" name="Group 43"/>
              <p:cNvGrpSpPr>
                <a:grpSpLocks/>
              </p:cNvGrpSpPr>
              <p:nvPr/>
            </p:nvGrpSpPr>
            <p:grpSpPr bwMode="auto">
              <a:xfrm>
                <a:off x="3688685" y="2060734"/>
                <a:ext cx="4514461" cy="2980932"/>
                <a:chOff x="17463" y="1681163"/>
                <a:chExt cx="8277225" cy="5205412"/>
              </a:xfrm>
            </p:grpSpPr>
            <p:sp>
              <p:nvSpPr>
                <p:cNvPr id="91" name="Rectangle 2"/>
                <p:cNvSpPr>
                  <a:spLocks noChangeAspect="1" noChangeArrowheads="1"/>
                </p:cNvSpPr>
                <p:nvPr/>
              </p:nvSpPr>
              <p:spPr bwMode="auto">
                <a:xfrm>
                  <a:off x="5942244" y="4408599"/>
                  <a:ext cx="1211159" cy="60147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Rectangle 3"/>
                <p:cNvSpPr>
                  <a:spLocks noChangeAspect="1" noChangeArrowheads="1"/>
                </p:cNvSpPr>
                <p:nvPr/>
              </p:nvSpPr>
              <p:spPr bwMode="auto">
                <a:xfrm>
                  <a:off x="3220047" y="6285099"/>
                  <a:ext cx="1211159" cy="601476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Rectangle 4"/>
                <p:cNvSpPr>
                  <a:spLocks noChangeAspect="1" noChangeArrowheads="1"/>
                </p:cNvSpPr>
                <p:nvPr/>
              </p:nvSpPr>
              <p:spPr bwMode="auto">
                <a:xfrm>
                  <a:off x="3345240" y="4588766"/>
                  <a:ext cx="1205336" cy="60424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Rectangle 5"/>
                <p:cNvSpPr>
                  <a:spLocks noChangeAspect="1" noChangeArrowheads="1"/>
                </p:cNvSpPr>
                <p:nvPr/>
              </p:nvSpPr>
              <p:spPr bwMode="auto">
                <a:xfrm>
                  <a:off x="17463" y="4890890"/>
                  <a:ext cx="1211159" cy="607022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Rectangle 6"/>
                <p:cNvSpPr>
                  <a:spLocks noChangeAspect="1" noChangeArrowheads="1"/>
                </p:cNvSpPr>
                <p:nvPr/>
              </p:nvSpPr>
              <p:spPr bwMode="auto">
                <a:xfrm>
                  <a:off x="6367315" y="5314974"/>
                  <a:ext cx="1208247" cy="60702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96" name="Picture 7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2639" y="2824162"/>
                  <a:ext cx="6927850" cy="21764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7" name="Rectangle 8"/>
                <p:cNvSpPr>
                  <a:spLocks noChangeAspect="1" noChangeArrowheads="1"/>
                </p:cNvSpPr>
                <p:nvPr/>
              </p:nvSpPr>
              <p:spPr bwMode="auto">
                <a:xfrm>
                  <a:off x="6303263" y="2823138"/>
                  <a:ext cx="1208247" cy="60147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" name="Rectangle 9"/>
                <p:cNvSpPr>
                  <a:spLocks noChangeAspect="1" noChangeArrowheads="1"/>
                </p:cNvSpPr>
                <p:nvPr/>
              </p:nvSpPr>
              <p:spPr bwMode="auto">
                <a:xfrm>
                  <a:off x="3581066" y="4367023"/>
                  <a:ext cx="1211159" cy="60702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Rectangle 10"/>
                <p:cNvSpPr>
                  <a:spLocks noChangeAspect="1" noChangeArrowheads="1"/>
                </p:cNvSpPr>
                <p:nvPr/>
              </p:nvSpPr>
              <p:spPr bwMode="auto">
                <a:xfrm>
                  <a:off x="3703346" y="3003305"/>
                  <a:ext cx="1208249" cy="60702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Rectangl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375571" y="3310973"/>
                  <a:ext cx="1208247" cy="60147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r>
                    <a:rPr lang="en-US" sz="3200" dirty="0">
                      <a:solidFill>
                        <a:srgbClr val="FF33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cs typeface="Arial" panose="020B0604020202020204" pitchFamily="34" charset="0"/>
                    </a:rPr>
                    <a:t>c</a:t>
                  </a:r>
                </a:p>
              </p:txBody>
            </p:sp>
            <p:sp>
              <p:nvSpPr>
                <p:cNvPr id="101" name="Rectangle 12"/>
                <p:cNvSpPr>
                  <a:spLocks noChangeAspect="1" noChangeArrowheads="1"/>
                </p:cNvSpPr>
                <p:nvPr/>
              </p:nvSpPr>
              <p:spPr bwMode="auto">
                <a:xfrm>
                  <a:off x="6728333" y="3732284"/>
                  <a:ext cx="1208247" cy="60424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Rectangle 14"/>
                <p:cNvSpPr>
                  <a:spLocks noChangeAspect="1" noChangeArrowheads="1"/>
                </p:cNvSpPr>
                <p:nvPr/>
              </p:nvSpPr>
              <p:spPr bwMode="auto">
                <a:xfrm>
                  <a:off x="3939174" y="3069828"/>
                  <a:ext cx="1211159" cy="60702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Rectangle 16"/>
                <p:cNvSpPr>
                  <a:spLocks noChangeAspect="1" noChangeArrowheads="1"/>
                </p:cNvSpPr>
                <p:nvPr/>
              </p:nvSpPr>
              <p:spPr bwMode="auto">
                <a:xfrm>
                  <a:off x="736590" y="1681163"/>
                  <a:ext cx="1208247" cy="60147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7083529" y="2105247"/>
                  <a:ext cx="1211159" cy="601476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3968288" y="5755687"/>
                  <a:ext cx="183420" cy="70126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b">
                  <a:spAutoFit/>
                </a:bodyPr>
                <a:lstStyle/>
                <a:p>
                  <a:pPr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7" name="Group 92"/>
              <p:cNvGrpSpPr>
                <a:grpSpLocks/>
              </p:cNvGrpSpPr>
              <p:nvPr/>
            </p:nvGrpSpPr>
            <p:grpSpPr bwMode="auto">
              <a:xfrm>
                <a:off x="5532125" y="2353660"/>
                <a:ext cx="1536200" cy="2189085"/>
                <a:chOff x="5532125" y="2353660"/>
                <a:chExt cx="1536200" cy="2189085"/>
              </a:xfrm>
            </p:grpSpPr>
            <p:sp>
              <p:nvSpPr>
                <p:cNvPr id="88" name="AutoShape 19"/>
                <p:cNvSpPr>
                  <a:spLocks noChangeArrowheads="1"/>
                </p:cNvSpPr>
                <p:nvPr/>
              </p:nvSpPr>
              <p:spPr bwMode="auto">
                <a:xfrm>
                  <a:off x="5532262" y="2354383"/>
                  <a:ext cx="157204" cy="2112683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rotWithShape="1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3607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AutoShape 19"/>
                <p:cNvSpPr>
                  <a:spLocks noChangeArrowheads="1"/>
                </p:cNvSpPr>
                <p:nvPr/>
              </p:nvSpPr>
              <p:spPr bwMode="auto">
                <a:xfrm>
                  <a:off x="6910578" y="2392478"/>
                  <a:ext cx="157204" cy="2112683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rotWithShape="1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3607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AutoShape 19"/>
                <p:cNvSpPr>
                  <a:spLocks noChangeArrowheads="1"/>
                </p:cNvSpPr>
                <p:nvPr/>
              </p:nvSpPr>
              <p:spPr bwMode="auto">
                <a:xfrm flipV="1">
                  <a:off x="6219832" y="2430573"/>
                  <a:ext cx="157205" cy="2112683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rotWithShape="1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3607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53" name="Group 52"/>
            <p:cNvGrpSpPr/>
            <p:nvPr/>
          </p:nvGrpSpPr>
          <p:grpSpPr>
            <a:xfrm>
              <a:off x="2276280" y="4119908"/>
              <a:ext cx="3870325" cy="2151062"/>
              <a:chOff x="4379975" y="817563"/>
              <a:chExt cx="3870325" cy="2151062"/>
            </a:xfrm>
          </p:grpSpPr>
          <p:grpSp>
            <p:nvGrpSpPr>
              <p:cNvPr id="54" name="Group 87"/>
              <p:cNvGrpSpPr>
                <a:grpSpLocks/>
              </p:cNvGrpSpPr>
              <p:nvPr/>
            </p:nvGrpSpPr>
            <p:grpSpPr bwMode="auto">
              <a:xfrm>
                <a:off x="4379975" y="1201510"/>
                <a:ext cx="3870325" cy="1154113"/>
                <a:chOff x="4379975" y="1390773"/>
                <a:chExt cx="3870236" cy="1154912"/>
              </a:xfrm>
            </p:grpSpPr>
            <p:grpSp>
              <p:nvGrpSpPr>
                <p:cNvPr id="80" name="Group 80"/>
                <p:cNvGrpSpPr>
                  <a:grpSpLocks/>
                </p:cNvGrpSpPr>
                <p:nvPr/>
              </p:nvGrpSpPr>
              <p:grpSpPr bwMode="auto">
                <a:xfrm>
                  <a:off x="4379975" y="1390773"/>
                  <a:ext cx="3870236" cy="1154912"/>
                  <a:chOff x="-612675" y="4183062"/>
                  <a:chExt cx="8167687" cy="2674938"/>
                </a:xfrm>
              </p:grpSpPr>
              <p:pic>
                <p:nvPicPr>
                  <p:cNvPr id="82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612675" y="4183062"/>
                    <a:ext cx="8167687" cy="26749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3" name="Rectangle 82"/>
                  <p:cNvSpPr/>
                  <p:nvPr/>
                </p:nvSpPr>
                <p:spPr bwMode="auto">
                  <a:xfrm>
                    <a:off x="-612675" y="4183062"/>
                    <a:ext cx="8167687" cy="78371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4" name="Rectangle 83"/>
                  <p:cNvSpPr/>
                  <p:nvPr/>
                </p:nvSpPr>
                <p:spPr bwMode="auto">
                  <a:xfrm>
                    <a:off x="6529863" y="5117634"/>
                    <a:ext cx="770537" cy="38634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5" name="Rectangle 84"/>
                  <p:cNvSpPr/>
                  <p:nvPr/>
                </p:nvSpPr>
                <p:spPr bwMode="auto">
                  <a:xfrm>
                    <a:off x="2921741" y="6309766"/>
                    <a:ext cx="804038" cy="54823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81" name="Rectangl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7523153" y="1624298"/>
                  <a:ext cx="658797" cy="34472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r>
                    <a:rPr lang="en-US" sz="3200" dirty="0">
                      <a:solidFill>
                        <a:srgbClr val="FF33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cs typeface="Arial" panose="020B0604020202020204" pitchFamily="34" charset="0"/>
                    </a:rPr>
                    <a:t>c</a:t>
                  </a:r>
                </a:p>
              </p:txBody>
            </p:sp>
          </p:grpSp>
          <p:grpSp>
            <p:nvGrpSpPr>
              <p:cNvPr id="55" name="Group 122"/>
              <p:cNvGrpSpPr>
                <a:grpSpLocks/>
              </p:cNvGrpSpPr>
              <p:nvPr/>
            </p:nvGrpSpPr>
            <p:grpSpPr bwMode="auto">
              <a:xfrm>
                <a:off x="5838825" y="817563"/>
                <a:ext cx="1612900" cy="2151062"/>
                <a:chOff x="5877770" y="3813201"/>
                <a:chExt cx="1613010" cy="2150529"/>
              </a:xfrm>
            </p:grpSpPr>
            <p:sp>
              <p:nvSpPr>
                <p:cNvPr id="56" name="AutoShape 19"/>
                <p:cNvSpPr>
                  <a:spLocks noChangeArrowheads="1"/>
                </p:cNvSpPr>
                <p:nvPr/>
              </p:nvSpPr>
              <p:spPr bwMode="auto">
                <a:xfrm>
                  <a:off x="7334278" y="3851455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" name="AutoShape 19"/>
                <p:cNvSpPr>
                  <a:spLocks noChangeArrowheads="1"/>
                </p:cNvSpPr>
                <p:nvPr/>
              </p:nvSpPr>
              <p:spPr bwMode="auto">
                <a:xfrm>
                  <a:off x="5877770" y="3813201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" name="AutoShape 19"/>
                <p:cNvSpPr>
                  <a:spLocks noChangeArrowheads="1"/>
                </p:cNvSpPr>
                <p:nvPr/>
              </p:nvSpPr>
              <p:spPr bwMode="auto">
                <a:xfrm flipV="1">
                  <a:off x="6607465" y="3851606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-919163" y="-219075"/>
            <a:ext cx="10906126" cy="2257425"/>
          </a:xfrm>
        </p:spPr>
        <p:txBody>
          <a:bodyPr/>
          <a:lstStyle/>
          <a:p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32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Rossby</a:t>
            </a:r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waves – </a:t>
            </a:r>
            <a:b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mutual instantaneous amplification</a:t>
            </a:r>
            <a:endParaRPr lang="he-IL" sz="32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1955" y="1587448"/>
            <a:ext cx="7792454" cy="138499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rtlCol="1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The Rayleigh condition (1883)  </a:t>
            </a:r>
          </a:p>
          <a:p>
            <a:r>
              <a:rPr lang="en-US" sz="2800" dirty="0">
                <a:solidFill>
                  <a:srgbClr val="7030A0"/>
                </a:solidFill>
                <a:effectLst/>
                <a:latin typeface="+mj-lt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   The mean flow must have an inflection point </a:t>
            </a:r>
          </a:p>
          <a:p>
            <a:r>
              <a:rPr lang="en-US" sz="2800" dirty="0">
                <a:solidFill>
                  <a:srgbClr val="7030A0"/>
                </a:solidFill>
                <a:effectLst/>
                <a:latin typeface="+mj-lt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   (</a:t>
            </a:r>
            <a:r>
              <a:rPr lang="en-US" sz="2800" dirty="0" err="1" smtClean="0">
                <a:solidFill>
                  <a:srgbClr val="7030A0"/>
                </a:solidFill>
                <a:effectLst/>
                <a:latin typeface="+mj-lt"/>
              </a:rPr>
              <a:t>Qy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= -</a:t>
            </a:r>
            <a:r>
              <a:rPr lang="en-US" sz="2800" dirty="0" err="1" smtClean="0">
                <a:solidFill>
                  <a:srgbClr val="7030A0"/>
                </a:solidFill>
                <a:effectLst/>
                <a:latin typeface="+mj-lt"/>
              </a:rPr>
              <a:t>U</a:t>
            </a:r>
            <a:r>
              <a:rPr lang="en-US" sz="2400" dirty="0" err="1" smtClean="0">
                <a:solidFill>
                  <a:srgbClr val="7030A0"/>
                </a:solidFill>
                <a:effectLst/>
                <a:latin typeface="+mj-lt"/>
              </a:rPr>
              <a:t>yy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= 0       </a:t>
            </a:r>
            <a:r>
              <a:rPr lang="en-US" sz="2800" dirty="0" err="1" smtClean="0">
                <a:solidFill>
                  <a:srgbClr val="7030A0"/>
                </a:solidFill>
                <a:effectLst/>
                <a:latin typeface="+mj-lt"/>
              </a:rPr>
              <a:t>Qy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must change sign)</a:t>
            </a:r>
            <a:endParaRPr lang="he-IL" sz="2800" dirty="0">
              <a:solidFill>
                <a:srgbClr val="7030A0"/>
              </a:solidFill>
              <a:effectLst/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95907" y="3408730"/>
            <a:ext cx="6445250" cy="3487737"/>
            <a:chOff x="1506538" y="3390595"/>
            <a:chExt cx="6445250" cy="3487737"/>
          </a:xfrm>
        </p:grpSpPr>
        <p:grpSp>
          <p:nvGrpSpPr>
            <p:cNvPr id="38" name="Group 5119"/>
            <p:cNvGrpSpPr>
              <a:grpSpLocks/>
            </p:cNvGrpSpPr>
            <p:nvPr/>
          </p:nvGrpSpPr>
          <p:grpSpPr bwMode="auto">
            <a:xfrm>
              <a:off x="1506538" y="3831920"/>
              <a:ext cx="2036762" cy="3046412"/>
              <a:chOff x="9290850" y="356600"/>
              <a:chExt cx="2578100" cy="3749675"/>
            </a:xfrm>
          </p:grpSpPr>
          <p:sp>
            <p:nvSpPr>
              <p:cNvPr id="39" name="Line 53"/>
              <p:cNvSpPr>
                <a:spLocks noChangeShapeType="1"/>
              </p:cNvSpPr>
              <p:nvPr/>
            </p:nvSpPr>
            <p:spPr bwMode="auto">
              <a:xfrm>
                <a:off x="10896385" y="358553"/>
                <a:ext cx="97256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Line 54"/>
              <p:cNvSpPr>
                <a:spLocks noChangeShapeType="1"/>
              </p:cNvSpPr>
              <p:nvPr/>
            </p:nvSpPr>
            <p:spPr bwMode="auto">
              <a:xfrm>
                <a:off x="10864234" y="895897"/>
                <a:ext cx="996678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2" name="Line 55"/>
              <p:cNvSpPr>
                <a:spLocks noChangeShapeType="1"/>
              </p:cNvSpPr>
              <p:nvPr/>
            </p:nvSpPr>
            <p:spPr bwMode="auto">
              <a:xfrm flipH="1">
                <a:off x="9925830" y="3670539"/>
                <a:ext cx="97055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3" name="Line 56"/>
              <p:cNvSpPr>
                <a:spLocks noChangeShapeType="1"/>
              </p:cNvSpPr>
              <p:nvPr/>
            </p:nvSpPr>
            <p:spPr bwMode="auto">
              <a:xfrm>
                <a:off x="10896385" y="358553"/>
                <a:ext cx="0" cy="33119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4" name="Line 57"/>
              <p:cNvSpPr>
                <a:spLocks noChangeShapeType="1"/>
              </p:cNvSpPr>
              <p:nvPr/>
            </p:nvSpPr>
            <p:spPr bwMode="auto">
              <a:xfrm flipH="1">
                <a:off x="10020273" y="3146875"/>
                <a:ext cx="876112" cy="13677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5" name="Line 58"/>
              <p:cNvSpPr>
                <a:spLocks noChangeShapeType="1"/>
              </p:cNvSpPr>
              <p:nvPr/>
            </p:nvSpPr>
            <p:spPr bwMode="auto">
              <a:xfrm flipH="1" flipV="1">
                <a:off x="10136820" y="2621255"/>
                <a:ext cx="759565" cy="3908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" name="Line 59"/>
              <p:cNvSpPr>
                <a:spLocks noChangeShapeType="1"/>
              </p:cNvSpPr>
              <p:nvPr/>
            </p:nvSpPr>
            <p:spPr bwMode="auto">
              <a:xfrm>
                <a:off x="10940593" y="1278876"/>
                <a:ext cx="749519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2" name="Freeform 60"/>
              <p:cNvSpPr>
                <a:spLocks/>
              </p:cNvSpPr>
              <p:nvPr/>
            </p:nvSpPr>
            <p:spPr bwMode="auto">
              <a:xfrm>
                <a:off x="9994151" y="356600"/>
                <a:ext cx="1868771" cy="3304169"/>
              </a:xfrm>
              <a:custGeom>
                <a:avLst/>
                <a:gdLst/>
                <a:ahLst/>
                <a:cxnLst>
                  <a:cxn ang="0">
                    <a:pos x="1158" y="0"/>
                  </a:cxn>
                  <a:cxn ang="0">
                    <a:pos x="1085" y="629"/>
                  </a:cxn>
                  <a:cxn ang="0">
                    <a:pos x="601" y="968"/>
                  </a:cxn>
                  <a:cxn ang="0">
                    <a:pos x="93" y="1427"/>
                  </a:cxn>
                  <a:cxn ang="0">
                    <a:pos x="45" y="2081"/>
                  </a:cxn>
                </a:cxnLst>
                <a:rect l="0" t="0" r="r" b="b"/>
                <a:pathLst>
                  <a:path w="1178" h="2081">
                    <a:moveTo>
                      <a:pt x="1158" y="0"/>
                    </a:moveTo>
                    <a:cubicBezTo>
                      <a:pt x="1168" y="234"/>
                      <a:pt x="1178" y="468"/>
                      <a:pt x="1085" y="629"/>
                    </a:cubicBezTo>
                    <a:cubicBezTo>
                      <a:pt x="992" y="790"/>
                      <a:pt x="766" y="835"/>
                      <a:pt x="601" y="968"/>
                    </a:cubicBezTo>
                    <a:cubicBezTo>
                      <a:pt x="436" y="1101"/>
                      <a:pt x="186" y="1242"/>
                      <a:pt x="93" y="1427"/>
                    </a:cubicBezTo>
                    <a:cubicBezTo>
                      <a:pt x="0" y="1612"/>
                      <a:pt x="53" y="1972"/>
                      <a:pt x="45" y="2081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7" name="Line 61"/>
              <p:cNvSpPr>
                <a:spLocks noChangeShapeType="1"/>
              </p:cNvSpPr>
              <p:nvPr/>
            </p:nvSpPr>
            <p:spPr bwMode="auto">
              <a:xfrm flipH="1" flipV="1">
                <a:off x="10440245" y="2316435"/>
                <a:ext cx="41595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8" name="Line 62"/>
              <p:cNvSpPr>
                <a:spLocks noChangeShapeType="1"/>
              </p:cNvSpPr>
              <p:nvPr/>
            </p:nvSpPr>
            <p:spPr bwMode="auto">
              <a:xfrm>
                <a:off x="10904423" y="1663808"/>
                <a:ext cx="421981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59" name="Straight Arrow Connector 26"/>
              <p:cNvCxnSpPr>
                <a:cxnSpLocks noChangeShapeType="1"/>
              </p:cNvCxnSpPr>
              <p:nvPr/>
            </p:nvCxnSpPr>
            <p:spPr bwMode="auto">
              <a:xfrm>
                <a:off x="9521038" y="3812587"/>
                <a:ext cx="406400" cy="0"/>
              </a:xfrm>
              <a:prstGeom prst="straightConnector1">
                <a:avLst/>
              </a:prstGeom>
              <a:noFill/>
              <a:ln w="28575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0" name="Straight Arrow Connector 27"/>
              <p:cNvCxnSpPr>
                <a:cxnSpLocks noChangeShapeType="1"/>
              </p:cNvCxnSpPr>
              <p:nvPr/>
            </p:nvCxnSpPr>
            <p:spPr bwMode="auto">
              <a:xfrm rot="-5400000">
                <a:off x="9317838" y="3609387"/>
                <a:ext cx="406400" cy="0"/>
              </a:xfrm>
              <a:prstGeom prst="straightConnector1">
                <a:avLst/>
              </a:prstGeom>
              <a:noFill/>
              <a:ln w="28575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" name="TextBox 60"/>
              <p:cNvSpPr txBox="1"/>
              <p:nvPr/>
            </p:nvSpPr>
            <p:spPr>
              <a:xfrm>
                <a:off x="9799236" y="3736975"/>
                <a:ext cx="297396" cy="369300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dirty="0">
                    <a:latin typeface="+mj-lt"/>
                  </a:rPr>
                  <a:t>x</a:t>
                </a:r>
                <a:endParaRPr lang="he-IL" sz="1800" dirty="0">
                  <a:latin typeface="+mj-lt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290850" y="2967109"/>
                <a:ext cx="301415" cy="371255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dirty="0">
                    <a:latin typeface="+mj-lt"/>
                  </a:rPr>
                  <a:t>y</a:t>
                </a:r>
                <a:endParaRPr lang="he-IL" sz="1800" dirty="0">
                  <a:latin typeface="+mj-lt"/>
                </a:endParaRPr>
              </a:p>
            </p:txBody>
          </p:sp>
        </p:grpSp>
        <p:pic>
          <p:nvPicPr>
            <p:cNvPr id="6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938" y="3390595"/>
              <a:ext cx="534987" cy="32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Line 58"/>
            <p:cNvSpPr>
              <a:spLocks noChangeShapeType="1"/>
            </p:cNvSpPr>
            <p:nvPr/>
          </p:nvSpPr>
          <p:spPr bwMode="auto">
            <a:xfrm flipH="1" flipV="1">
              <a:off x="5646738" y="6098870"/>
              <a:ext cx="631825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1125" y="3390595"/>
              <a:ext cx="534988" cy="32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Freeform 60"/>
            <p:cNvSpPr>
              <a:spLocks/>
            </p:cNvSpPr>
            <p:nvPr/>
          </p:nvSpPr>
          <p:spPr bwMode="auto">
            <a:xfrm rot="5400000" flipH="1">
              <a:off x="4990307" y="3399326"/>
              <a:ext cx="2414587" cy="3508375"/>
            </a:xfrm>
            <a:custGeom>
              <a:avLst/>
              <a:gdLst/>
              <a:ahLst/>
              <a:cxnLst>
                <a:cxn ang="0">
                  <a:pos x="1158" y="0"/>
                </a:cxn>
                <a:cxn ang="0">
                  <a:pos x="1085" y="629"/>
                </a:cxn>
                <a:cxn ang="0">
                  <a:pos x="601" y="968"/>
                </a:cxn>
                <a:cxn ang="0">
                  <a:pos x="93" y="1427"/>
                </a:cxn>
                <a:cxn ang="0">
                  <a:pos x="45" y="2081"/>
                </a:cxn>
              </a:cxnLst>
              <a:rect l="0" t="0" r="r" b="b"/>
              <a:pathLst>
                <a:path w="1178" h="2081">
                  <a:moveTo>
                    <a:pt x="1158" y="0"/>
                  </a:moveTo>
                  <a:cubicBezTo>
                    <a:pt x="1168" y="234"/>
                    <a:pt x="1178" y="468"/>
                    <a:pt x="1085" y="629"/>
                  </a:cubicBezTo>
                  <a:cubicBezTo>
                    <a:pt x="992" y="790"/>
                    <a:pt x="766" y="835"/>
                    <a:pt x="601" y="968"/>
                  </a:cubicBezTo>
                  <a:cubicBezTo>
                    <a:pt x="436" y="1101"/>
                    <a:pt x="186" y="1242"/>
                    <a:pt x="93" y="1427"/>
                  </a:cubicBezTo>
                  <a:cubicBezTo>
                    <a:pt x="0" y="1612"/>
                    <a:pt x="53" y="1972"/>
                    <a:pt x="45" y="2081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7" name="Line 56"/>
            <p:cNvSpPr>
              <a:spLocks noChangeShapeType="1"/>
            </p:cNvSpPr>
            <p:nvPr/>
          </p:nvSpPr>
          <p:spPr bwMode="auto">
            <a:xfrm>
              <a:off x="6269038" y="3831920"/>
              <a:ext cx="0" cy="26908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8" name="Group 4"/>
            <p:cNvGrpSpPr>
              <a:grpSpLocks/>
            </p:cNvGrpSpPr>
            <p:nvPr/>
          </p:nvGrpSpPr>
          <p:grpSpPr bwMode="auto">
            <a:xfrm>
              <a:off x="6243638" y="3946220"/>
              <a:ext cx="1693862" cy="1038225"/>
              <a:chOff x="4852833" y="3467404"/>
              <a:chExt cx="1694065" cy="1036936"/>
            </a:xfrm>
          </p:grpSpPr>
          <p:sp>
            <p:nvSpPr>
              <p:cNvPr id="69" name="Line 53"/>
              <p:cNvSpPr>
                <a:spLocks noChangeShapeType="1"/>
              </p:cNvSpPr>
              <p:nvPr/>
            </p:nvSpPr>
            <p:spPr bwMode="auto">
              <a:xfrm>
                <a:off x="4863946" y="3467404"/>
                <a:ext cx="168295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0" name="Line 54"/>
              <p:cNvSpPr>
                <a:spLocks noChangeShapeType="1"/>
              </p:cNvSpPr>
              <p:nvPr/>
            </p:nvSpPr>
            <p:spPr bwMode="auto">
              <a:xfrm>
                <a:off x="4863946" y="3790852"/>
                <a:ext cx="57633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1" name="Line 62"/>
              <p:cNvSpPr>
                <a:spLocks noChangeShapeType="1"/>
              </p:cNvSpPr>
              <p:nvPr/>
            </p:nvSpPr>
            <p:spPr bwMode="auto">
              <a:xfrm>
                <a:off x="4863946" y="4196747"/>
                <a:ext cx="335003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2" name="Line 62"/>
              <p:cNvSpPr>
                <a:spLocks noChangeShapeType="1"/>
              </p:cNvSpPr>
              <p:nvPr/>
            </p:nvSpPr>
            <p:spPr bwMode="auto">
              <a:xfrm>
                <a:off x="4852833" y="4504340"/>
                <a:ext cx="179408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73" name="Group 49"/>
            <p:cNvGrpSpPr>
              <a:grpSpLocks/>
            </p:cNvGrpSpPr>
            <p:nvPr/>
          </p:nvGrpSpPr>
          <p:grpSpPr bwMode="auto">
            <a:xfrm flipH="1" flipV="1">
              <a:off x="4587875" y="5506732"/>
              <a:ext cx="1681163" cy="820738"/>
              <a:chOff x="4845573" y="3682974"/>
              <a:chExt cx="1682177" cy="821366"/>
            </a:xfrm>
          </p:grpSpPr>
          <p:sp>
            <p:nvSpPr>
              <p:cNvPr id="74" name="Line 53"/>
              <p:cNvSpPr>
                <a:spLocks noChangeShapeType="1"/>
              </p:cNvSpPr>
              <p:nvPr/>
            </p:nvSpPr>
            <p:spPr bwMode="auto">
              <a:xfrm>
                <a:off x="4845573" y="3682974"/>
                <a:ext cx="1682177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5" name="Line 62"/>
              <p:cNvSpPr>
                <a:spLocks noChangeShapeType="1"/>
              </p:cNvSpPr>
              <p:nvPr/>
            </p:nvSpPr>
            <p:spPr bwMode="auto">
              <a:xfrm>
                <a:off x="4864634" y="4197718"/>
                <a:ext cx="333576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6" name="Line 62"/>
              <p:cNvSpPr>
                <a:spLocks noChangeShapeType="1"/>
              </p:cNvSpPr>
              <p:nvPr/>
            </p:nvSpPr>
            <p:spPr bwMode="auto">
              <a:xfrm>
                <a:off x="4853516" y="4504340"/>
                <a:ext cx="17949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" name="Left-Right Arrow 1"/>
          <p:cNvSpPr/>
          <p:nvPr/>
        </p:nvSpPr>
        <p:spPr bwMode="auto">
          <a:xfrm>
            <a:off x="3536950" y="2542274"/>
            <a:ext cx="491030" cy="326035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4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475" y="3818884"/>
            <a:ext cx="1257075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err="1" smtClean="0">
                <a:solidFill>
                  <a:srgbClr val="7030A0"/>
                </a:solidFill>
                <a:effectLst/>
                <a:latin typeface="+mj-lt"/>
              </a:rPr>
              <a:t>Qy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&gt; 0</a:t>
            </a:r>
            <a:endParaRPr lang="he-IL" sz="2800" dirty="0"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9475" y="5594130"/>
            <a:ext cx="1257075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err="1" smtClean="0">
                <a:solidFill>
                  <a:srgbClr val="7030A0"/>
                </a:solidFill>
                <a:effectLst/>
                <a:latin typeface="+mj-lt"/>
              </a:rPr>
              <a:t>Qy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&lt; 0</a:t>
            </a:r>
            <a:endParaRPr lang="he-IL" sz="2800" dirty="0">
              <a:latin typeface="+mj-lt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15702" y="6134641"/>
            <a:ext cx="107273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1">
            <a:spAutoFit/>
          </a:bodyPr>
          <a:lstStyle/>
          <a:p>
            <a:r>
              <a:rPr lang="en-US" sz="2800" dirty="0" err="1">
                <a:solidFill>
                  <a:srgbClr val="CC00FF"/>
                </a:solidFill>
                <a:effectLst/>
                <a:latin typeface="+mj-lt"/>
              </a:rPr>
              <a:t>q</a:t>
            </a:r>
            <a:r>
              <a:rPr lang="en-US" sz="2800" dirty="0" err="1" smtClean="0">
                <a:solidFill>
                  <a:srgbClr val="CC00FF"/>
                </a:solidFill>
                <a:effectLst/>
                <a:latin typeface="Symbol" panose="05050102010706020507" pitchFamily="18" charset="2"/>
              </a:rPr>
              <a:t>z</a:t>
            </a:r>
            <a:r>
              <a:rPr lang="en-US" sz="2800" dirty="0" smtClean="0">
                <a:solidFill>
                  <a:srgbClr val="CC00FF"/>
                </a:solidFill>
                <a:effectLst/>
                <a:latin typeface="+mj-lt"/>
              </a:rPr>
              <a:t>&gt;0 </a:t>
            </a:r>
            <a:endParaRPr lang="he-IL" sz="2800" dirty="0">
              <a:solidFill>
                <a:srgbClr val="CC00FF"/>
              </a:solidFill>
              <a:effectLst/>
              <a:latin typeface="+mj-lt"/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741623" y="6229199"/>
            <a:ext cx="34309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8" name="TextBox 107"/>
          <p:cNvSpPr txBox="1"/>
          <p:nvPr/>
        </p:nvSpPr>
        <p:spPr>
          <a:xfrm>
            <a:off x="650256" y="4381776"/>
            <a:ext cx="107273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1">
            <a:spAutoFit/>
          </a:bodyPr>
          <a:lstStyle/>
          <a:p>
            <a:r>
              <a:rPr lang="en-US" sz="2800" dirty="0" err="1" smtClean="0">
                <a:solidFill>
                  <a:srgbClr val="00B0F0"/>
                </a:solidFill>
                <a:effectLst/>
                <a:latin typeface="+mj-lt"/>
              </a:rPr>
              <a:t>q</a:t>
            </a:r>
            <a:r>
              <a:rPr lang="en-US" sz="2800" dirty="0" err="1" smtClean="0">
                <a:solidFill>
                  <a:srgbClr val="00B0F0"/>
                </a:solidFill>
                <a:effectLst/>
                <a:latin typeface="Symbol" panose="05050102010706020507" pitchFamily="18" charset="2"/>
              </a:rPr>
              <a:t>z</a:t>
            </a:r>
            <a:r>
              <a:rPr lang="en-US" sz="2800" dirty="0" smtClean="0">
                <a:solidFill>
                  <a:srgbClr val="00B0F0"/>
                </a:solidFill>
                <a:effectLst/>
                <a:latin typeface="+mj-lt"/>
              </a:rPr>
              <a:t>&lt;0 </a:t>
            </a:r>
            <a:endParaRPr lang="he-IL" sz="2800" dirty="0">
              <a:solidFill>
                <a:srgbClr val="00B0F0"/>
              </a:solidFill>
              <a:effectLst/>
              <a:latin typeface="+mj-lt"/>
            </a:endParaRPr>
          </a:p>
        </p:txBody>
      </p:sp>
      <p:cxnSp>
        <p:nvCxnSpPr>
          <p:cNvPr id="109" name="Straight Connector 108"/>
          <p:cNvCxnSpPr/>
          <p:nvPr/>
        </p:nvCxnSpPr>
        <p:spPr bwMode="auto">
          <a:xfrm>
            <a:off x="768797" y="4469058"/>
            <a:ext cx="34309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8061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-919163" y="-219075"/>
            <a:ext cx="10906126" cy="2257425"/>
          </a:xfrm>
        </p:spPr>
        <p:txBody>
          <a:bodyPr/>
          <a:lstStyle/>
          <a:p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32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Rossby</a:t>
            </a:r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waves – </a:t>
            </a:r>
            <a:b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mutual instantaneous amplification</a:t>
            </a:r>
            <a:endParaRPr lang="he-IL" sz="32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1955" y="1587448"/>
            <a:ext cx="7792454" cy="138499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rtlCol="1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The Rayleigh condition (1883)  </a:t>
            </a:r>
          </a:p>
          <a:p>
            <a:r>
              <a:rPr lang="en-US" sz="2800" dirty="0">
                <a:solidFill>
                  <a:srgbClr val="7030A0"/>
                </a:solidFill>
                <a:effectLst/>
                <a:latin typeface="+mj-lt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   The mean flow must have an inflection point </a:t>
            </a:r>
          </a:p>
          <a:p>
            <a:r>
              <a:rPr lang="en-US" sz="2800" dirty="0">
                <a:solidFill>
                  <a:srgbClr val="7030A0"/>
                </a:solidFill>
                <a:effectLst/>
                <a:latin typeface="+mj-lt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   (</a:t>
            </a:r>
            <a:r>
              <a:rPr lang="en-US" sz="2800" dirty="0" err="1" smtClean="0">
                <a:solidFill>
                  <a:srgbClr val="7030A0"/>
                </a:solidFill>
                <a:effectLst/>
                <a:latin typeface="+mj-lt"/>
              </a:rPr>
              <a:t>Qy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= -</a:t>
            </a:r>
            <a:r>
              <a:rPr lang="en-US" sz="2800" dirty="0" err="1" smtClean="0">
                <a:solidFill>
                  <a:srgbClr val="7030A0"/>
                </a:solidFill>
                <a:effectLst/>
                <a:latin typeface="+mj-lt"/>
              </a:rPr>
              <a:t>U</a:t>
            </a:r>
            <a:r>
              <a:rPr lang="en-US" sz="2400" dirty="0" err="1" smtClean="0">
                <a:solidFill>
                  <a:srgbClr val="7030A0"/>
                </a:solidFill>
                <a:effectLst/>
                <a:latin typeface="+mj-lt"/>
              </a:rPr>
              <a:t>yy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= 0       </a:t>
            </a:r>
            <a:r>
              <a:rPr lang="en-US" sz="2800" dirty="0" err="1" smtClean="0">
                <a:solidFill>
                  <a:srgbClr val="7030A0"/>
                </a:solidFill>
                <a:effectLst/>
                <a:latin typeface="+mj-lt"/>
              </a:rPr>
              <a:t>Qy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must change sign)</a:t>
            </a:r>
            <a:endParaRPr lang="he-IL" sz="2800" dirty="0">
              <a:solidFill>
                <a:srgbClr val="7030A0"/>
              </a:solidFill>
              <a:effectLst/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2681835" y="3368370"/>
            <a:ext cx="6445250" cy="3487737"/>
            <a:chOff x="1506538" y="3390595"/>
            <a:chExt cx="6445250" cy="3487737"/>
          </a:xfrm>
        </p:grpSpPr>
        <p:grpSp>
          <p:nvGrpSpPr>
            <p:cNvPr id="38" name="Group 5119"/>
            <p:cNvGrpSpPr>
              <a:grpSpLocks/>
            </p:cNvGrpSpPr>
            <p:nvPr/>
          </p:nvGrpSpPr>
          <p:grpSpPr bwMode="auto">
            <a:xfrm>
              <a:off x="1506538" y="3831920"/>
              <a:ext cx="2036762" cy="3046412"/>
              <a:chOff x="9290850" y="356600"/>
              <a:chExt cx="2578100" cy="3749675"/>
            </a:xfrm>
          </p:grpSpPr>
          <p:sp>
            <p:nvSpPr>
              <p:cNvPr id="39" name="Line 53"/>
              <p:cNvSpPr>
                <a:spLocks noChangeShapeType="1"/>
              </p:cNvSpPr>
              <p:nvPr/>
            </p:nvSpPr>
            <p:spPr bwMode="auto">
              <a:xfrm>
                <a:off x="10896385" y="358553"/>
                <a:ext cx="97256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Line 54"/>
              <p:cNvSpPr>
                <a:spLocks noChangeShapeType="1"/>
              </p:cNvSpPr>
              <p:nvPr/>
            </p:nvSpPr>
            <p:spPr bwMode="auto">
              <a:xfrm>
                <a:off x="10864234" y="895897"/>
                <a:ext cx="996678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2" name="Line 55"/>
              <p:cNvSpPr>
                <a:spLocks noChangeShapeType="1"/>
              </p:cNvSpPr>
              <p:nvPr/>
            </p:nvSpPr>
            <p:spPr bwMode="auto">
              <a:xfrm flipH="1">
                <a:off x="9925830" y="3670539"/>
                <a:ext cx="97055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3" name="Line 56"/>
              <p:cNvSpPr>
                <a:spLocks noChangeShapeType="1"/>
              </p:cNvSpPr>
              <p:nvPr/>
            </p:nvSpPr>
            <p:spPr bwMode="auto">
              <a:xfrm>
                <a:off x="10896385" y="358553"/>
                <a:ext cx="0" cy="33119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4" name="Line 57"/>
              <p:cNvSpPr>
                <a:spLocks noChangeShapeType="1"/>
              </p:cNvSpPr>
              <p:nvPr/>
            </p:nvSpPr>
            <p:spPr bwMode="auto">
              <a:xfrm flipH="1">
                <a:off x="10020273" y="3146875"/>
                <a:ext cx="876112" cy="13677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5" name="Line 58"/>
              <p:cNvSpPr>
                <a:spLocks noChangeShapeType="1"/>
              </p:cNvSpPr>
              <p:nvPr/>
            </p:nvSpPr>
            <p:spPr bwMode="auto">
              <a:xfrm flipH="1" flipV="1">
                <a:off x="10136820" y="2621255"/>
                <a:ext cx="759565" cy="3908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" name="Line 59"/>
              <p:cNvSpPr>
                <a:spLocks noChangeShapeType="1"/>
              </p:cNvSpPr>
              <p:nvPr/>
            </p:nvSpPr>
            <p:spPr bwMode="auto">
              <a:xfrm>
                <a:off x="10940593" y="1278876"/>
                <a:ext cx="749519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2" name="Freeform 60"/>
              <p:cNvSpPr>
                <a:spLocks/>
              </p:cNvSpPr>
              <p:nvPr/>
            </p:nvSpPr>
            <p:spPr bwMode="auto">
              <a:xfrm>
                <a:off x="9994151" y="356600"/>
                <a:ext cx="1868771" cy="3304169"/>
              </a:xfrm>
              <a:custGeom>
                <a:avLst/>
                <a:gdLst/>
                <a:ahLst/>
                <a:cxnLst>
                  <a:cxn ang="0">
                    <a:pos x="1158" y="0"/>
                  </a:cxn>
                  <a:cxn ang="0">
                    <a:pos x="1085" y="629"/>
                  </a:cxn>
                  <a:cxn ang="0">
                    <a:pos x="601" y="968"/>
                  </a:cxn>
                  <a:cxn ang="0">
                    <a:pos x="93" y="1427"/>
                  </a:cxn>
                  <a:cxn ang="0">
                    <a:pos x="45" y="2081"/>
                  </a:cxn>
                </a:cxnLst>
                <a:rect l="0" t="0" r="r" b="b"/>
                <a:pathLst>
                  <a:path w="1178" h="2081">
                    <a:moveTo>
                      <a:pt x="1158" y="0"/>
                    </a:moveTo>
                    <a:cubicBezTo>
                      <a:pt x="1168" y="234"/>
                      <a:pt x="1178" y="468"/>
                      <a:pt x="1085" y="629"/>
                    </a:cubicBezTo>
                    <a:cubicBezTo>
                      <a:pt x="992" y="790"/>
                      <a:pt x="766" y="835"/>
                      <a:pt x="601" y="968"/>
                    </a:cubicBezTo>
                    <a:cubicBezTo>
                      <a:pt x="436" y="1101"/>
                      <a:pt x="186" y="1242"/>
                      <a:pt x="93" y="1427"/>
                    </a:cubicBezTo>
                    <a:cubicBezTo>
                      <a:pt x="0" y="1612"/>
                      <a:pt x="53" y="1972"/>
                      <a:pt x="45" y="2081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7" name="Line 61"/>
              <p:cNvSpPr>
                <a:spLocks noChangeShapeType="1"/>
              </p:cNvSpPr>
              <p:nvPr/>
            </p:nvSpPr>
            <p:spPr bwMode="auto">
              <a:xfrm flipH="1" flipV="1">
                <a:off x="10440245" y="2316435"/>
                <a:ext cx="41595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8" name="Line 62"/>
              <p:cNvSpPr>
                <a:spLocks noChangeShapeType="1"/>
              </p:cNvSpPr>
              <p:nvPr/>
            </p:nvSpPr>
            <p:spPr bwMode="auto">
              <a:xfrm>
                <a:off x="10904423" y="1663808"/>
                <a:ext cx="421981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59" name="Straight Arrow Connector 26"/>
              <p:cNvCxnSpPr>
                <a:cxnSpLocks noChangeShapeType="1"/>
              </p:cNvCxnSpPr>
              <p:nvPr/>
            </p:nvCxnSpPr>
            <p:spPr bwMode="auto">
              <a:xfrm>
                <a:off x="9521038" y="3812587"/>
                <a:ext cx="406400" cy="0"/>
              </a:xfrm>
              <a:prstGeom prst="straightConnector1">
                <a:avLst/>
              </a:prstGeom>
              <a:noFill/>
              <a:ln w="28575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0" name="Straight Arrow Connector 27"/>
              <p:cNvCxnSpPr>
                <a:cxnSpLocks noChangeShapeType="1"/>
              </p:cNvCxnSpPr>
              <p:nvPr/>
            </p:nvCxnSpPr>
            <p:spPr bwMode="auto">
              <a:xfrm rot="-5400000">
                <a:off x="9317838" y="3609387"/>
                <a:ext cx="406400" cy="0"/>
              </a:xfrm>
              <a:prstGeom prst="straightConnector1">
                <a:avLst/>
              </a:prstGeom>
              <a:noFill/>
              <a:ln w="28575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" name="TextBox 60"/>
              <p:cNvSpPr txBox="1"/>
              <p:nvPr/>
            </p:nvSpPr>
            <p:spPr>
              <a:xfrm>
                <a:off x="9799236" y="3736975"/>
                <a:ext cx="297396" cy="369300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dirty="0">
                    <a:latin typeface="+mj-lt"/>
                  </a:rPr>
                  <a:t>x</a:t>
                </a:r>
                <a:endParaRPr lang="he-IL" sz="1800" dirty="0">
                  <a:latin typeface="+mj-lt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290850" y="2967109"/>
                <a:ext cx="301415" cy="371255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dirty="0">
                    <a:latin typeface="+mj-lt"/>
                  </a:rPr>
                  <a:t>y</a:t>
                </a:r>
                <a:endParaRPr lang="he-IL" sz="1800" dirty="0">
                  <a:latin typeface="+mj-lt"/>
                </a:endParaRPr>
              </a:p>
            </p:txBody>
          </p:sp>
        </p:grpSp>
        <p:pic>
          <p:nvPicPr>
            <p:cNvPr id="6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938" y="3390595"/>
              <a:ext cx="534987" cy="32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Line 58"/>
            <p:cNvSpPr>
              <a:spLocks noChangeShapeType="1"/>
            </p:cNvSpPr>
            <p:nvPr/>
          </p:nvSpPr>
          <p:spPr bwMode="auto">
            <a:xfrm flipH="1" flipV="1">
              <a:off x="5646738" y="6098870"/>
              <a:ext cx="631825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1125" y="3390595"/>
              <a:ext cx="534988" cy="32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Freeform 60"/>
            <p:cNvSpPr>
              <a:spLocks/>
            </p:cNvSpPr>
            <p:nvPr/>
          </p:nvSpPr>
          <p:spPr bwMode="auto">
            <a:xfrm rot="5400000" flipH="1">
              <a:off x="4990307" y="3399326"/>
              <a:ext cx="2414587" cy="3508375"/>
            </a:xfrm>
            <a:custGeom>
              <a:avLst/>
              <a:gdLst/>
              <a:ahLst/>
              <a:cxnLst>
                <a:cxn ang="0">
                  <a:pos x="1158" y="0"/>
                </a:cxn>
                <a:cxn ang="0">
                  <a:pos x="1085" y="629"/>
                </a:cxn>
                <a:cxn ang="0">
                  <a:pos x="601" y="968"/>
                </a:cxn>
                <a:cxn ang="0">
                  <a:pos x="93" y="1427"/>
                </a:cxn>
                <a:cxn ang="0">
                  <a:pos x="45" y="2081"/>
                </a:cxn>
              </a:cxnLst>
              <a:rect l="0" t="0" r="r" b="b"/>
              <a:pathLst>
                <a:path w="1178" h="2081">
                  <a:moveTo>
                    <a:pt x="1158" y="0"/>
                  </a:moveTo>
                  <a:cubicBezTo>
                    <a:pt x="1168" y="234"/>
                    <a:pt x="1178" y="468"/>
                    <a:pt x="1085" y="629"/>
                  </a:cubicBezTo>
                  <a:cubicBezTo>
                    <a:pt x="992" y="790"/>
                    <a:pt x="766" y="835"/>
                    <a:pt x="601" y="968"/>
                  </a:cubicBezTo>
                  <a:cubicBezTo>
                    <a:pt x="436" y="1101"/>
                    <a:pt x="186" y="1242"/>
                    <a:pt x="93" y="1427"/>
                  </a:cubicBezTo>
                  <a:cubicBezTo>
                    <a:pt x="0" y="1612"/>
                    <a:pt x="53" y="1972"/>
                    <a:pt x="45" y="2081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7" name="Line 56"/>
            <p:cNvSpPr>
              <a:spLocks noChangeShapeType="1"/>
            </p:cNvSpPr>
            <p:nvPr/>
          </p:nvSpPr>
          <p:spPr bwMode="auto">
            <a:xfrm>
              <a:off x="6269038" y="3831920"/>
              <a:ext cx="0" cy="26908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8" name="Group 4"/>
            <p:cNvGrpSpPr>
              <a:grpSpLocks/>
            </p:cNvGrpSpPr>
            <p:nvPr/>
          </p:nvGrpSpPr>
          <p:grpSpPr bwMode="auto">
            <a:xfrm>
              <a:off x="6243638" y="3946220"/>
              <a:ext cx="1693862" cy="1038225"/>
              <a:chOff x="4852833" y="3467404"/>
              <a:chExt cx="1694065" cy="1036936"/>
            </a:xfrm>
          </p:grpSpPr>
          <p:sp>
            <p:nvSpPr>
              <p:cNvPr id="69" name="Line 53"/>
              <p:cNvSpPr>
                <a:spLocks noChangeShapeType="1"/>
              </p:cNvSpPr>
              <p:nvPr/>
            </p:nvSpPr>
            <p:spPr bwMode="auto">
              <a:xfrm>
                <a:off x="4863946" y="3467404"/>
                <a:ext cx="168295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0" name="Line 54"/>
              <p:cNvSpPr>
                <a:spLocks noChangeShapeType="1"/>
              </p:cNvSpPr>
              <p:nvPr/>
            </p:nvSpPr>
            <p:spPr bwMode="auto">
              <a:xfrm>
                <a:off x="4863946" y="3790852"/>
                <a:ext cx="57633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1" name="Line 62"/>
              <p:cNvSpPr>
                <a:spLocks noChangeShapeType="1"/>
              </p:cNvSpPr>
              <p:nvPr/>
            </p:nvSpPr>
            <p:spPr bwMode="auto">
              <a:xfrm>
                <a:off x="4863946" y="4196747"/>
                <a:ext cx="335003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2" name="Line 62"/>
              <p:cNvSpPr>
                <a:spLocks noChangeShapeType="1"/>
              </p:cNvSpPr>
              <p:nvPr/>
            </p:nvSpPr>
            <p:spPr bwMode="auto">
              <a:xfrm>
                <a:off x="4852833" y="4504340"/>
                <a:ext cx="179408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73" name="Group 49"/>
            <p:cNvGrpSpPr>
              <a:grpSpLocks/>
            </p:cNvGrpSpPr>
            <p:nvPr/>
          </p:nvGrpSpPr>
          <p:grpSpPr bwMode="auto">
            <a:xfrm flipH="1" flipV="1">
              <a:off x="4587875" y="5506732"/>
              <a:ext cx="1681163" cy="820738"/>
              <a:chOff x="4845573" y="3682974"/>
              <a:chExt cx="1682177" cy="821366"/>
            </a:xfrm>
          </p:grpSpPr>
          <p:sp>
            <p:nvSpPr>
              <p:cNvPr id="74" name="Line 53"/>
              <p:cNvSpPr>
                <a:spLocks noChangeShapeType="1"/>
              </p:cNvSpPr>
              <p:nvPr/>
            </p:nvSpPr>
            <p:spPr bwMode="auto">
              <a:xfrm>
                <a:off x="4845573" y="3682974"/>
                <a:ext cx="1682177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5" name="Line 62"/>
              <p:cNvSpPr>
                <a:spLocks noChangeShapeType="1"/>
              </p:cNvSpPr>
              <p:nvPr/>
            </p:nvSpPr>
            <p:spPr bwMode="auto">
              <a:xfrm>
                <a:off x="4864634" y="4197718"/>
                <a:ext cx="333576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6" name="Line 62"/>
              <p:cNvSpPr>
                <a:spLocks noChangeShapeType="1"/>
              </p:cNvSpPr>
              <p:nvPr/>
            </p:nvSpPr>
            <p:spPr bwMode="auto">
              <a:xfrm>
                <a:off x="4853516" y="4504340"/>
                <a:ext cx="17949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" name="Left-Right Arrow 1"/>
          <p:cNvSpPr/>
          <p:nvPr/>
        </p:nvSpPr>
        <p:spPr bwMode="auto">
          <a:xfrm>
            <a:off x="3536950" y="2542274"/>
            <a:ext cx="491030" cy="326035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4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882180" y="4120290"/>
            <a:ext cx="1257075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err="1" smtClean="0">
                <a:solidFill>
                  <a:srgbClr val="7030A0"/>
                </a:solidFill>
                <a:effectLst/>
                <a:latin typeface="+mj-lt"/>
              </a:rPr>
              <a:t>Qy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&lt; 0</a:t>
            </a:r>
            <a:endParaRPr lang="he-IL" sz="2800" dirty="0"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882180" y="5895536"/>
            <a:ext cx="1257075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err="1" smtClean="0">
                <a:solidFill>
                  <a:srgbClr val="7030A0"/>
                </a:solidFill>
                <a:effectLst/>
                <a:latin typeface="+mj-lt"/>
              </a:rPr>
              <a:t>Qy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&gt; 0</a:t>
            </a:r>
            <a:endParaRPr lang="he-IL" sz="2800" dirty="0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34671" y="3467405"/>
            <a:ext cx="3517988" cy="4035295"/>
            <a:chOff x="4734671" y="2955865"/>
            <a:chExt cx="4791574" cy="4966520"/>
          </a:xfrm>
        </p:grpSpPr>
        <p:grpSp>
          <p:nvGrpSpPr>
            <p:cNvPr id="79" name="Group 78"/>
            <p:cNvGrpSpPr/>
            <p:nvPr/>
          </p:nvGrpSpPr>
          <p:grpSpPr>
            <a:xfrm>
              <a:off x="5495769" y="2955865"/>
              <a:ext cx="4030476" cy="2374606"/>
              <a:chOff x="663590" y="4293873"/>
              <a:chExt cx="4030476" cy="2374606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663590" y="4293873"/>
                <a:ext cx="4030476" cy="2374606"/>
                <a:chOff x="4379975" y="817563"/>
                <a:chExt cx="3870325" cy="2151062"/>
              </a:xfrm>
            </p:grpSpPr>
            <p:grpSp>
              <p:nvGrpSpPr>
                <p:cNvPr id="108" name="Group 87"/>
                <p:cNvGrpSpPr>
                  <a:grpSpLocks/>
                </p:cNvGrpSpPr>
                <p:nvPr/>
              </p:nvGrpSpPr>
              <p:grpSpPr bwMode="auto">
                <a:xfrm>
                  <a:off x="4379975" y="1201510"/>
                  <a:ext cx="3870325" cy="1154113"/>
                  <a:chOff x="4379975" y="1390773"/>
                  <a:chExt cx="3870236" cy="1154912"/>
                </a:xfrm>
              </p:grpSpPr>
              <p:grpSp>
                <p:nvGrpSpPr>
                  <p:cNvPr id="113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4379975" y="1390773"/>
                    <a:ext cx="3870236" cy="1154912"/>
                    <a:chOff x="-612675" y="4183062"/>
                    <a:chExt cx="8167687" cy="2674938"/>
                  </a:xfrm>
                </p:grpSpPr>
                <p:pic>
                  <p:nvPicPr>
                    <p:cNvPr id="115" name="Picture 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-612675" y="4183062"/>
                      <a:ext cx="8167687" cy="26749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16" name="Rectangle 115"/>
                    <p:cNvSpPr/>
                    <p:nvPr/>
                  </p:nvSpPr>
                  <p:spPr bwMode="auto">
                    <a:xfrm>
                      <a:off x="-612675" y="4183062"/>
                      <a:ext cx="8167687" cy="78371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tlCol="1" anchor="b"/>
                    <a:lstStyle/>
                    <a:p>
                      <a:pPr eaLnBrk="1" hangingPunct="1">
                        <a:defRPr/>
                      </a:pPr>
                      <a:endParaRPr lang="he-IL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7" name="Rectangle 116"/>
                    <p:cNvSpPr/>
                    <p:nvPr/>
                  </p:nvSpPr>
                  <p:spPr bwMode="auto">
                    <a:xfrm>
                      <a:off x="6529863" y="5117634"/>
                      <a:ext cx="770537" cy="3863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tlCol="1" anchor="b"/>
                    <a:lstStyle/>
                    <a:p>
                      <a:pPr eaLnBrk="1" hangingPunct="1">
                        <a:defRPr/>
                      </a:pPr>
                      <a:endParaRPr lang="he-IL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8" name="Rectangle 117"/>
                    <p:cNvSpPr/>
                    <p:nvPr/>
                  </p:nvSpPr>
                  <p:spPr bwMode="auto">
                    <a:xfrm>
                      <a:off x="2921741" y="6309766"/>
                      <a:ext cx="804038" cy="54823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tlCol="1" anchor="b"/>
                    <a:lstStyle/>
                    <a:p>
                      <a:pPr eaLnBrk="1" hangingPunct="1">
                        <a:defRPr/>
                      </a:pPr>
                      <a:endParaRPr lang="he-IL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14" name="Rectangle 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523153" y="1624298"/>
                    <a:ext cx="658797" cy="34472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eaLnBrk="1" hangingPunct="1">
                      <a:defRPr/>
                    </a:pPr>
                    <a:r>
                      <a:rPr lang="en-US" sz="3200" dirty="0"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cs typeface="Arial" panose="020B0604020202020204" pitchFamily="34" charset="0"/>
                      </a:rPr>
                      <a:t>c</a:t>
                    </a:r>
                  </a:p>
                </p:txBody>
              </p:sp>
            </p:grpSp>
            <p:grpSp>
              <p:nvGrpSpPr>
                <p:cNvPr id="109" name="Group 122"/>
                <p:cNvGrpSpPr>
                  <a:grpSpLocks/>
                </p:cNvGrpSpPr>
                <p:nvPr/>
              </p:nvGrpSpPr>
              <p:grpSpPr bwMode="auto">
                <a:xfrm>
                  <a:off x="5838825" y="817563"/>
                  <a:ext cx="1612900" cy="2151062"/>
                  <a:chOff x="5877770" y="3813201"/>
                  <a:chExt cx="1613010" cy="2150529"/>
                </a:xfrm>
              </p:grpSpPr>
              <p:sp>
                <p:nvSpPr>
                  <p:cNvPr id="110" name="AutoShape 19"/>
                  <p:cNvSpPr>
                    <a:spLocks noChangeArrowheads="1"/>
                  </p:cNvSpPr>
                  <p:nvPr/>
                </p:nvSpPr>
                <p:spPr bwMode="auto">
                  <a:xfrm>
                    <a:off x="7334278" y="3851455"/>
                    <a:ext cx="156502" cy="2112124"/>
                  </a:xfrm>
                  <a:prstGeom prst="upArrow">
                    <a:avLst>
                      <a:gd name="adj1" fmla="val 23759"/>
                      <a:gd name="adj2" fmla="val 193422"/>
                    </a:avLst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1" name="AutoShape 19"/>
                  <p:cNvSpPr>
                    <a:spLocks noChangeArrowheads="1"/>
                  </p:cNvSpPr>
                  <p:nvPr/>
                </p:nvSpPr>
                <p:spPr bwMode="auto">
                  <a:xfrm>
                    <a:off x="5877770" y="3813201"/>
                    <a:ext cx="156502" cy="2112124"/>
                  </a:xfrm>
                  <a:prstGeom prst="upArrow">
                    <a:avLst>
                      <a:gd name="adj1" fmla="val 23759"/>
                      <a:gd name="adj2" fmla="val 193422"/>
                    </a:avLst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he-IL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2" name="AutoShape 1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607465" y="3851606"/>
                    <a:ext cx="156502" cy="2112124"/>
                  </a:xfrm>
                  <a:prstGeom prst="upArrow">
                    <a:avLst>
                      <a:gd name="adj1" fmla="val 23759"/>
                      <a:gd name="adj2" fmla="val 193422"/>
                    </a:avLst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07" name="Rectangle 106"/>
              <p:cNvSpPr/>
              <p:nvPr/>
            </p:nvSpPr>
            <p:spPr bwMode="auto">
              <a:xfrm>
                <a:off x="769905" y="5225098"/>
                <a:ext cx="417057" cy="3820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e-IL" sz="4000" b="0" i="0" u="none" strike="noStrike" cap="none" normalizeH="0" baseline="0" smtClean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cs typeface="Arial" pitchFamily="34" charset="0"/>
                </a:endParaRPr>
              </a:p>
            </p:txBody>
          </p:sp>
        </p:grpSp>
        <p:grpSp>
          <p:nvGrpSpPr>
            <p:cNvPr id="119" name="Group 95"/>
            <p:cNvGrpSpPr>
              <a:grpSpLocks/>
            </p:cNvGrpSpPr>
            <p:nvPr/>
          </p:nvGrpSpPr>
          <p:grpSpPr bwMode="auto">
            <a:xfrm>
              <a:off x="4734671" y="4631233"/>
              <a:ext cx="4700019" cy="3291152"/>
              <a:chOff x="3688685" y="2060734"/>
              <a:chExt cx="4514461" cy="2980932"/>
            </a:xfrm>
          </p:grpSpPr>
          <p:grpSp>
            <p:nvGrpSpPr>
              <p:cNvPr id="120" name="Group 43"/>
              <p:cNvGrpSpPr>
                <a:grpSpLocks/>
              </p:cNvGrpSpPr>
              <p:nvPr/>
            </p:nvGrpSpPr>
            <p:grpSpPr bwMode="auto">
              <a:xfrm>
                <a:off x="3688685" y="2060734"/>
                <a:ext cx="4514461" cy="2980932"/>
                <a:chOff x="17463" y="1681163"/>
                <a:chExt cx="8277225" cy="5205412"/>
              </a:xfrm>
            </p:grpSpPr>
            <p:sp>
              <p:nvSpPr>
                <p:cNvPr id="125" name="Rectangle 2"/>
                <p:cNvSpPr>
                  <a:spLocks noChangeAspect="1" noChangeArrowheads="1"/>
                </p:cNvSpPr>
                <p:nvPr/>
              </p:nvSpPr>
              <p:spPr bwMode="auto">
                <a:xfrm>
                  <a:off x="5942244" y="4408599"/>
                  <a:ext cx="1211159" cy="60147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Rectangle 3"/>
                <p:cNvSpPr>
                  <a:spLocks noChangeAspect="1" noChangeArrowheads="1"/>
                </p:cNvSpPr>
                <p:nvPr/>
              </p:nvSpPr>
              <p:spPr bwMode="auto">
                <a:xfrm>
                  <a:off x="3220047" y="6285099"/>
                  <a:ext cx="1211159" cy="601476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" name="Rectangle 4"/>
                <p:cNvSpPr>
                  <a:spLocks noChangeAspect="1" noChangeArrowheads="1"/>
                </p:cNvSpPr>
                <p:nvPr/>
              </p:nvSpPr>
              <p:spPr bwMode="auto">
                <a:xfrm>
                  <a:off x="3345240" y="4588766"/>
                  <a:ext cx="1205336" cy="60424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" name="Rectangle 5"/>
                <p:cNvSpPr>
                  <a:spLocks noChangeAspect="1" noChangeArrowheads="1"/>
                </p:cNvSpPr>
                <p:nvPr/>
              </p:nvSpPr>
              <p:spPr bwMode="auto">
                <a:xfrm>
                  <a:off x="17463" y="4890890"/>
                  <a:ext cx="1211159" cy="607022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9" name="Rectangle 6"/>
                <p:cNvSpPr>
                  <a:spLocks noChangeAspect="1" noChangeArrowheads="1"/>
                </p:cNvSpPr>
                <p:nvPr/>
              </p:nvSpPr>
              <p:spPr bwMode="auto">
                <a:xfrm>
                  <a:off x="6367315" y="5314974"/>
                  <a:ext cx="1208247" cy="60702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30" name="Picture 7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2638" y="2824163"/>
                  <a:ext cx="6927850" cy="21764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1" name="Rectangle 8"/>
                <p:cNvSpPr>
                  <a:spLocks noChangeAspect="1" noChangeArrowheads="1"/>
                </p:cNvSpPr>
                <p:nvPr/>
              </p:nvSpPr>
              <p:spPr bwMode="auto">
                <a:xfrm>
                  <a:off x="6303263" y="2823138"/>
                  <a:ext cx="1208247" cy="60147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Rectangle 9"/>
                <p:cNvSpPr>
                  <a:spLocks noChangeAspect="1" noChangeArrowheads="1"/>
                </p:cNvSpPr>
                <p:nvPr/>
              </p:nvSpPr>
              <p:spPr bwMode="auto">
                <a:xfrm>
                  <a:off x="3581066" y="4367023"/>
                  <a:ext cx="1211159" cy="60702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3" name="Rectangle 10"/>
                <p:cNvSpPr>
                  <a:spLocks noChangeAspect="1" noChangeArrowheads="1"/>
                </p:cNvSpPr>
                <p:nvPr/>
              </p:nvSpPr>
              <p:spPr bwMode="auto">
                <a:xfrm>
                  <a:off x="3703346" y="3003305"/>
                  <a:ext cx="1208249" cy="60702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Rectangl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375571" y="3310973"/>
                  <a:ext cx="1208247" cy="60147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r>
                    <a:rPr lang="en-US" sz="3200" dirty="0">
                      <a:solidFill>
                        <a:srgbClr val="FF33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cs typeface="Arial" panose="020B0604020202020204" pitchFamily="34" charset="0"/>
                    </a:rPr>
                    <a:t>c</a:t>
                  </a:r>
                </a:p>
              </p:txBody>
            </p:sp>
            <p:sp>
              <p:nvSpPr>
                <p:cNvPr id="135" name="Rectangle 12"/>
                <p:cNvSpPr>
                  <a:spLocks noChangeAspect="1" noChangeArrowheads="1"/>
                </p:cNvSpPr>
                <p:nvPr/>
              </p:nvSpPr>
              <p:spPr bwMode="auto">
                <a:xfrm>
                  <a:off x="6728333" y="3732284"/>
                  <a:ext cx="1208247" cy="60424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" name="Rectangle 14"/>
                <p:cNvSpPr>
                  <a:spLocks noChangeAspect="1" noChangeArrowheads="1"/>
                </p:cNvSpPr>
                <p:nvPr/>
              </p:nvSpPr>
              <p:spPr bwMode="auto">
                <a:xfrm>
                  <a:off x="3939174" y="3069828"/>
                  <a:ext cx="1211159" cy="60702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" name="Rectangle 16"/>
                <p:cNvSpPr>
                  <a:spLocks noChangeAspect="1" noChangeArrowheads="1"/>
                </p:cNvSpPr>
                <p:nvPr/>
              </p:nvSpPr>
              <p:spPr bwMode="auto">
                <a:xfrm>
                  <a:off x="736590" y="1681163"/>
                  <a:ext cx="1208247" cy="60147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8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7083529" y="2105247"/>
                  <a:ext cx="1211159" cy="601476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9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3968288" y="5755687"/>
                  <a:ext cx="183420" cy="70126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b">
                  <a:spAutoFit/>
                </a:bodyPr>
                <a:lstStyle/>
                <a:p>
                  <a:pPr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21" name="Group 92"/>
              <p:cNvGrpSpPr>
                <a:grpSpLocks/>
              </p:cNvGrpSpPr>
              <p:nvPr/>
            </p:nvGrpSpPr>
            <p:grpSpPr bwMode="auto">
              <a:xfrm>
                <a:off x="5532125" y="2353660"/>
                <a:ext cx="1536200" cy="2189085"/>
                <a:chOff x="5532125" y="2353660"/>
                <a:chExt cx="1536200" cy="2189085"/>
              </a:xfrm>
            </p:grpSpPr>
            <p:sp>
              <p:nvSpPr>
                <p:cNvPr id="122" name="AutoShape 19"/>
                <p:cNvSpPr>
                  <a:spLocks noChangeArrowheads="1"/>
                </p:cNvSpPr>
                <p:nvPr/>
              </p:nvSpPr>
              <p:spPr bwMode="auto">
                <a:xfrm>
                  <a:off x="5532262" y="2354383"/>
                  <a:ext cx="157204" cy="2112683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rotWithShape="1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3607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" name="AutoShape 19"/>
                <p:cNvSpPr>
                  <a:spLocks noChangeArrowheads="1"/>
                </p:cNvSpPr>
                <p:nvPr/>
              </p:nvSpPr>
              <p:spPr bwMode="auto">
                <a:xfrm>
                  <a:off x="6910578" y="2392478"/>
                  <a:ext cx="157204" cy="2112683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rotWithShape="1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3607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AutoShape 19"/>
                <p:cNvSpPr>
                  <a:spLocks noChangeArrowheads="1"/>
                </p:cNvSpPr>
                <p:nvPr/>
              </p:nvSpPr>
              <p:spPr bwMode="auto">
                <a:xfrm flipV="1">
                  <a:off x="6219832" y="2430573"/>
                  <a:ext cx="157205" cy="2112683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rotWithShape="1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3607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1593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-919163" y="-556650"/>
            <a:ext cx="10906126" cy="2257425"/>
          </a:xfrm>
        </p:spPr>
        <p:txBody>
          <a:bodyPr/>
          <a:lstStyle/>
          <a:p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32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Rossby</a:t>
            </a:r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waves –  counter-propagation</a:t>
            </a:r>
            <a:endParaRPr lang="he-IL" sz="32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617" y="1314310"/>
            <a:ext cx="8153129" cy="138499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rtlCol="1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The </a:t>
            </a:r>
            <a:r>
              <a:rPr lang="en-US" sz="2800" dirty="0" err="1" smtClean="0">
                <a:solidFill>
                  <a:srgbClr val="7030A0"/>
                </a:solidFill>
                <a:effectLst/>
                <a:latin typeface="+mj-lt"/>
              </a:rPr>
              <a:t>Fjortoft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condition (1953)  </a:t>
            </a:r>
          </a:p>
          <a:p>
            <a:r>
              <a:rPr lang="en-US" sz="2800" dirty="0">
                <a:solidFill>
                  <a:srgbClr val="7030A0"/>
                </a:solidFill>
                <a:effectLst/>
                <a:latin typeface="+mj-lt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   The mean flow and the mean </a:t>
            </a:r>
            <a:r>
              <a:rPr lang="en-US" sz="2800" dirty="0" err="1" smtClean="0">
                <a:solidFill>
                  <a:srgbClr val="7030A0"/>
                </a:solidFill>
                <a:effectLst/>
                <a:latin typeface="+mj-lt"/>
              </a:rPr>
              <a:t>vorticity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gradient </a:t>
            </a:r>
          </a:p>
          <a:p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    should be positively correlated</a:t>
            </a:r>
            <a:r>
              <a:rPr lang="en-US" sz="2800" dirty="0">
                <a:solidFill>
                  <a:srgbClr val="7030A0"/>
                </a:solidFill>
                <a:effectLst/>
                <a:latin typeface="+mj-lt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(&lt;</a:t>
            </a:r>
            <a:r>
              <a:rPr lang="en-US" sz="2800" dirty="0" err="1" smtClean="0">
                <a:solidFill>
                  <a:srgbClr val="7030A0"/>
                </a:solidFill>
                <a:effectLst/>
                <a:latin typeface="+mj-lt"/>
              </a:rPr>
              <a:t>UQy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&gt;  &gt;0)</a:t>
            </a:r>
            <a:endParaRPr lang="he-IL" sz="2800" dirty="0">
              <a:solidFill>
                <a:srgbClr val="7030A0"/>
              </a:solidFill>
              <a:effectLst/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2681835" y="3368370"/>
            <a:ext cx="6445250" cy="3487737"/>
            <a:chOff x="1506538" y="3390595"/>
            <a:chExt cx="6445250" cy="3487737"/>
          </a:xfrm>
        </p:grpSpPr>
        <p:grpSp>
          <p:nvGrpSpPr>
            <p:cNvPr id="38" name="Group 5119"/>
            <p:cNvGrpSpPr>
              <a:grpSpLocks/>
            </p:cNvGrpSpPr>
            <p:nvPr/>
          </p:nvGrpSpPr>
          <p:grpSpPr bwMode="auto">
            <a:xfrm>
              <a:off x="1506538" y="3831920"/>
              <a:ext cx="2036762" cy="3046412"/>
              <a:chOff x="9290850" y="356600"/>
              <a:chExt cx="2578100" cy="3749675"/>
            </a:xfrm>
          </p:grpSpPr>
          <p:sp>
            <p:nvSpPr>
              <p:cNvPr id="39" name="Line 53"/>
              <p:cNvSpPr>
                <a:spLocks noChangeShapeType="1"/>
              </p:cNvSpPr>
              <p:nvPr/>
            </p:nvSpPr>
            <p:spPr bwMode="auto">
              <a:xfrm>
                <a:off x="10896385" y="358553"/>
                <a:ext cx="97256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Line 54"/>
              <p:cNvSpPr>
                <a:spLocks noChangeShapeType="1"/>
              </p:cNvSpPr>
              <p:nvPr/>
            </p:nvSpPr>
            <p:spPr bwMode="auto">
              <a:xfrm>
                <a:off x="10864234" y="895897"/>
                <a:ext cx="996678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2" name="Line 55"/>
              <p:cNvSpPr>
                <a:spLocks noChangeShapeType="1"/>
              </p:cNvSpPr>
              <p:nvPr/>
            </p:nvSpPr>
            <p:spPr bwMode="auto">
              <a:xfrm flipH="1">
                <a:off x="9925830" y="3670539"/>
                <a:ext cx="97055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3" name="Line 56"/>
              <p:cNvSpPr>
                <a:spLocks noChangeShapeType="1"/>
              </p:cNvSpPr>
              <p:nvPr/>
            </p:nvSpPr>
            <p:spPr bwMode="auto">
              <a:xfrm>
                <a:off x="10896385" y="358553"/>
                <a:ext cx="0" cy="33119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4" name="Line 57"/>
              <p:cNvSpPr>
                <a:spLocks noChangeShapeType="1"/>
              </p:cNvSpPr>
              <p:nvPr/>
            </p:nvSpPr>
            <p:spPr bwMode="auto">
              <a:xfrm flipH="1">
                <a:off x="10020273" y="3146875"/>
                <a:ext cx="876112" cy="13677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5" name="Line 58"/>
              <p:cNvSpPr>
                <a:spLocks noChangeShapeType="1"/>
              </p:cNvSpPr>
              <p:nvPr/>
            </p:nvSpPr>
            <p:spPr bwMode="auto">
              <a:xfrm flipH="1" flipV="1">
                <a:off x="10136820" y="2621255"/>
                <a:ext cx="759565" cy="3908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" name="Line 59"/>
              <p:cNvSpPr>
                <a:spLocks noChangeShapeType="1"/>
              </p:cNvSpPr>
              <p:nvPr/>
            </p:nvSpPr>
            <p:spPr bwMode="auto">
              <a:xfrm>
                <a:off x="10940593" y="1278876"/>
                <a:ext cx="749519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2" name="Freeform 60"/>
              <p:cNvSpPr>
                <a:spLocks/>
              </p:cNvSpPr>
              <p:nvPr/>
            </p:nvSpPr>
            <p:spPr bwMode="auto">
              <a:xfrm>
                <a:off x="9994151" y="356600"/>
                <a:ext cx="1868771" cy="3304169"/>
              </a:xfrm>
              <a:custGeom>
                <a:avLst/>
                <a:gdLst/>
                <a:ahLst/>
                <a:cxnLst>
                  <a:cxn ang="0">
                    <a:pos x="1158" y="0"/>
                  </a:cxn>
                  <a:cxn ang="0">
                    <a:pos x="1085" y="629"/>
                  </a:cxn>
                  <a:cxn ang="0">
                    <a:pos x="601" y="968"/>
                  </a:cxn>
                  <a:cxn ang="0">
                    <a:pos x="93" y="1427"/>
                  </a:cxn>
                  <a:cxn ang="0">
                    <a:pos x="45" y="2081"/>
                  </a:cxn>
                </a:cxnLst>
                <a:rect l="0" t="0" r="r" b="b"/>
                <a:pathLst>
                  <a:path w="1178" h="2081">
                    <a:moveTo>
                      <a:pt x="1158" y="0"/>
                    </a:moveTo>
                    <a:cubicBezTo>
                      <a:pt x="1168" y="234"/>
                      <a:pt x="1178" y="468"/>
                      <a:pt x="1085" y="629"/>
                    </a:cubicBezTo>
                    <a:cubicBezTo>
                      <a:pt x="992" y="790"/>
                      <a:pt x="766" y="835"/>
                      <a:pt x="601" y="968"/>
                    </a:cubicBezTo>
                    <a:cubicBezTo>
                      <a:pt x="436" y="1101"/>
                      <a:pt x="186" y="1242"/>
                      <a:pt x="93" y="1427"/>
                    </a:cubicBezTo>
                    <a:cubicBezTo>
                      <a:pt x="0" y="1612"/>
                      <a:pt x="53" y="1972"/>
                      <a:pt x="45" y="2081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7" name="Line 61"/>
              <p:cNvSpPr>
                <a:spLocks noChangeShapeType="1"/>
              </p:cNvSpPr>
              <p:nvPr/>
            </p:nvSpPr>
            <p:spPr bwMode="auto">
              <a:xfrm flipH="1" flipV="1">
                <a:off x="10440245" y="2316435"/>
                <a:ext cx="41595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8" name="Line 62"/>
              <p:cNvSpPr>
                <a:spLocks noChangeShapeType="1"/>
              </p:cNvSpPr>
              <p:nvPr/>
            </p:nvSpPr>
            <p:spPr bwMode="auto">
              <a:xfrm>
                <a:off x="10904423" y="1663808"/>
                <a:ext cx="421981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59" name="Straight Arrow Connector 26"/>
              <p:cNvCxnSpPr>
                <a:cxnSpLocks noChangeShapeType="1"/>
              </p:cNvCxnSpPr>
              <p:nvPr/>
            </p:nvCxnSpPr>
            <p:spPr bwMode="auto">
              <a:xfrm>
                <a:off x="9521038" y="3812587"/>
                <a:ext cx="406400" cy="0"/>
              </a:xfrm>
              <a:prstGeom prst="straightConnector1">
                <a:avLst/>
              </a:prstGeom>
              <a:noFill/>
              <a:ln w="28575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0" name="Straight Arrow Connector 27"/>
              <p:cNvCxnSpPr>
                <a:cxnSpLocks noChangeShapeType="1"/>
              </p:cNvCxnSpPr>
              <p:nvPr/>
            </p:nvCxnSpPr>
            <p:spPr bwMode="auto">
              <a:xfrm rot="-5400000">
                <a:off x="9317838" y="3609387"/>
                <a:ext cx="406400" cy="0"/>
              </a:xfrm>
              <a:prstGeom prst="straightConnector1">
                <a:avLst/>
              </a:prstGeom>
              <a:noFill/>
              <a:ln w="28575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" name="TextBox 60"/>
              <p:cNvSpPr txBox="1"/>
              <p:nvPr/>
            </p:nvSpPr>
            <p:spPr>
              <a:xfrm>
                <a:off x="9799236" y="3736975"/>
                <a:ext cx="297396" cy="369300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dirty="0">
                    <a:latin typeface="+mj-lt"/>
                  </a:rPr>
                  <a:t>x</a:t>
                </a:r>
                <a:endParaRPr lang="he-IL" sz="1800" dirty="0">
                  <a:latin typeface="+mj-lt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290850" y="2967109"/>
                <a:ext cx="301415" cy="371255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dirty="0">
                    <a:latin typeface="+mj-lt"/>
                  </a:rPr>
                  <a:t>y</a:t>
                </a:r>
                <a:endParaRPr lang="he-IL" sz="1800" dirty="0">
                  <a:latin typeface="+mj-lt"/>
                </a:endParaRPr>
              </a:p>
            </p:txBody>
          </p:sp>
        </p:grpSp>
        <p:pic>
          <p:nvPicPr>
            <p:cNvPr id="6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938" y="3390595"/>
              <a:ext cx="534987" cy="32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Line 58"/>
            <p:cNvSpPr>
              <a:spLocks noChangeShapeType="1"/>
            </p:cNvSpPr>
            <p:nvPr/>
          </p:nvSpPr>
          <p:spPr bwMode="auto">
            <a:xfrm flipH="1" flipV="1">
              <a:off x="5646738" y="6098870"/>
              <a:ext cx="631825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1125" y="3390595"/>
              <a:ext cx="534988" cy="32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Freeform 60"/>
            <p:cNvSpPr>
              <a:spLocks/>
            </p:cNvSpPr>
            <p:nvPr/>
          </p:nvSpPr>
          <p:spPr bwMode="auto">
            <a:xfrm rot="5400000" flipH="1">
              <a:off x="4990307" y="3399326"/>
              <a:ext cx="2414587" cy="3508375"/>
            </a:xfrm>
            <a:custGeom>
              <a:avLst/>
              <a:gdLst/>
              <a:ahLst/>
              <a:cxnLst>
                <a:cxn ang="0">
                  <a:pos x="1158" y="0"/>
                </a:cxn>
                <a:cxn ang="0">
                  <a:pos x="1085" y="629"/>
                </a:cxn>
                <a:cxn ang="0">
                  <a:pos x="601" y="968"/>
                </a:cxn>
                <a:cxn ang="0">
                  <a:pos x="93" y="1427"/>
                </a:cxn>
                <a:cxn ang="0">
                  <a:pos x="45" y="2081"/>
                </a:cxn>
              </a:cxnLst>
              <a:rect l="0" t="0" r="r" b="b"/>
              <a:pathLst>
                <a:path w="1178" h="2081">
                  <a:moveTo>
                    <a:pt x="1158" y="0"/>
                  </a:moveTo>
                  <a:cubicBezTo>
                    <a:pt x="1168" y="234"/>
                    <a:pt x="1178" y="468"/>
                    <a:pt x="1085" y="629"/>
                  </a:cubicBezTo>
                  <a:cubicBezTo>
                    <a:pt x="992" y="790"/>
                    <a:pt x="766" y="835"/>
                    <a:pt x="601" y="968"/>
                  </a:cubicBezTo>
                  <a:cubicBezTo>
                    <a:pt x="436" y="1101"/>
                    <a:pt x="186" y="1242"/>
                    <a:pt x="93" y="1427"/>
                  </a:cubicBezTo>
                  <a:cubicBezTo>
                    <a:pt x="0" y="1612"/>
                    <a:pt x="53" y="1972"/>
                    <a:pt x="45" y="2081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7" name="Line 56"/>
            <p:cNvSpPr>
              <a:spLocks noChangeShapeType="1"/>
            </p:cNvSpPr>
            <p:nvPr/>
          </p:nvSpPr>
          <p:spPr bwMode="auto">
            <a:xfrm>
              <a:off x="6269038" y="3831920"/>
              <a:ext cx="0" cy="26908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8" name="Group 4"/>
            <p:cNvGrpSpPr>
              <a:grpSpLocks/>
            </p:cNvGrpSpPr>
            <p:nvPr/>
          </p:nvGrpSpPr>
          <p:grpSpPr bwMode="auto">
            <a:xfrm>
              <a:off x="6243638" y="3946220"/>
              <a:ext cx="1693862" cy="1038225"/>
              <a:chOff x="4852833" y="3467404"/>
              <a:chExt cx="1694065" cy="1036936"/>
            </a:xfrm>
          </p:grpSpPr>
          <p:sp>
            <p:nvSpPr>
              <p:cNvPr id="69" name="Line 53"/>
              <p:cNvSpPr>
                <a:spLocks noChangeShapeType="1"/>
              </p:cNvSpPr>
              <p:nvPr/>
            </p:nvSpPr>
            <p:spPr bwMode="auto">
              <a:xfrm>
                <a:off x="4863946" y="3467404"/>
                <a:ext cx="168295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0" name="Line 54"/>
              <p:cNvSpPr>
                <a:spLocks noChangeShapeType="1"/>
              </p:cNvSpPr>
              <p:nvPr/>
            </p:nvSpPr>
            <p:spPr bwMode="auto">
              <a:xfrm>
                <a:off x="4863946" y="3790852"/>
                <a:ext cx="57633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1" name="Line 62"/>
              <p:cNvSpPr>
                <a:spLocks noChangeShapeType="1"/>
              </p:cNvSpPr>
              <p:nvPr/>
            </p:nvSpPr>
            <p:spPr bwMode="auto">
              <a:xfrm>
                <a:off x="4863946" y="4196747"/>
                <a:ext cx="335003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2" name="Line 62"/>
              <p:cNvSpPr>
                <a:spLocks noChangeShapeType="1"/>
              </p:cNvSpPr>
              <p:nvPr/>
            </p:nvSpPr>
            <p:spPr bwMode="auto">
              <a:xfrm>
                <a:off x="4852833" y="4504340"/>
                <a:ext cx="179408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73" name="Group 49"/>
            <p:cNvGrpSpPr>
              <a:grpSpLocks/>
            </p:cNvGrpSpPr>
            <p:nvPr/>
          </p:nvGrpSpPr>
          <p:grpSpPr bwMode="auto">
            <a:xfrm flipH="1" flipV="1">
              <a:off x="4587875" y="5506732"/>
              <a:ext cx="1681163" cy="820738"/>
              <a:chOff x="4845573" y="3682974"/>
              <a:chExt cx="1682177" cy="821366"/>
            </a:xfrm>
          </p:grpSpPr>
          <p:sp>
            <p:nvSpPr>
              <p:cNvPr id="74" name="Line 53"/>
              <p:cNvSpPr>
                <a:spLocks noChangeShapeType="1"/>
              </p:cNvSpPr>
              <p:nvPr/>
            </p:nvSpPr>
            <p:spPr bwMode="auto">
              <a:xfrm>
                <a:off x="4845573" y="3682974"/>
                <a:ext cx="1682177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5" name="Line 62"/>
              <p:cNvSpPr>
                <a:spLocks noChangeShapeType="1"/>
              </p:cNvSpPr>
              <p:nvPr/>
            </p:nvSpPr>
            <p:spPr bwMode="auto">
              <a:xfrm>
                <a:off x="4864634" y="4197718"/>
                <a:ext cx="333576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6" name="Line 62"/>
              <p:cNvSpPr>
                <a:spLocks noChangeShapeType="1"/>
              </p:cNvSpPr>
              <p:nvPr/>
            </p:nvSpPr>
            <p:spPr bwMode="auto">
              <a:xfrm>
                <a:off x="4853516" y="4504340"/>
                <a:ext cx="17949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46" name="TextBox 45"/>
          <p:cNvSpPr txBox="1"/>
          <p:nvPr/>
        </p:nvSpPr>
        <p:spPr>
          <a:xfrm>
            <a:off x="2882180" y="4120290"/>
            <a:ext cx="151195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err="1" smtClean="0">
                <a:solidFill>
                  <a:srgbClr val="7030A0"/>
                </a:solidFill>
                <a:effectLst/>
                <a:latin typeface="+mj-lt"/>
              </a:rPr>
              <a:t>UQy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&lt; 0</a:t>
            </a:r>
            <a:endParaRPr lang="he-IL" sz="2800" dirty="0"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882180" y="5715238"/>
            <a:ext cx="151195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err="1" smtClean="0">
                <a:solidFill>
                  <a:srgbClr val="7030A0"/>
                </a:solidFill>
                <a:effectLst/>
                <a:latin typeface="+mj-lt"/>
              </a:rPr>
              <a:t>UQy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&lt; 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0</a:t>
            </a:r>
            <a:endParaRPr lang="he-IL" sz="2800" dirty="0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34671" y="3467405"/>
            <a:ext cx="3517988" cy="4035295"/>
            <a:chOff x="4734671" y="2955865"/>
            <a:chExt cx="4791574" cy="4966520"/>
          </a:xfrm>
        </p:grpSpPr>
        <p:grpSp>
          <p:nvGrpSpPr>
            <p:cNvPr id="79" name="Group 78"/>
            <p:cNvGrpSpPr/>
            <p:nvPr/>
          </p:nvGrpSpPr>
          <p:grpSpPr>
            <a:xfrm>
              <a:off x="5495769" y="2955865"/>
              <a:ext cx="4030476" cy="2374606"/>
              <a:chOff x="663590" y="4293873"/>
              <a:chExt cx="4030476" cy="2374606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663590" y="4293873"/>
                <a:ext cx="4030476" cy="2374606"/>
                <a:chOff x="4379975" y="817563"/>
                <a:chExt cx="3870325" cy="2151062"/>
              </a:xfrm>
            </p:grpSpPr>
            <p:grpSp>
              <p:nvGrpSpPr>
                <p:cNvPr id="108" name="Group 87"/>
                <p:cNvGrpSpPr>
                  <a:grpSpLocks/>
                </p:cNvGrpSpPr>
                <p:nvPr/>
              </p:nvGrpSpPr>
              <p:grpSpPr bwMode="auto">
                <a:xfrm>
                  <a:off x="4379975" y="1201510"/>
                  <a:ext cx="3870325" cy="1154113"/>
                  <a:chOff x="4379975" y="1390773"/>
                  <a:chExt cx="3870236" cy="1154912"/>
                </a:xfrm>
              </p:grpSpPr>
              <p:grpSp>
                <p:nvGrpSpPr>
                  <p:cNvPr id="113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4379975" y="1390773"/>
                    <a:ext cx="3870236" cy="1154912"/>
                    <a:chOff x="-612675" y="4183062"/>
                    <a:chExt cx="8167687" cy="2674938"/>
                  </a:xfrm>
                </p:grpSpPr>
                <p:pic>
                  <p:nvPicPr>
                    <p:cNvPr id="115" name="Picture 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-612675" y="4183062"/>
                      <a:ext cx="8167687" cy="26749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16" name="Rectangle 115"/>
                    <p:cNvSpPr/>
                    <p:nvPr/>
                  </p:nvSpPr>
                  <p:spPr bwMode="auto">
                    <a:xfrm>
                      <a:off x="-612675" y="4183062"/>
                      <a:ext cx="8167687" cy="78371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tlCol="1" anchor="b"/>
                    <a:lstStyle/>
                    <a:p>
                      <a:pPr eaLnBrk="1" hangingPunct="1">
                        <a:defRPr/>
                      </a:pPr>
                      <a:endParaRPr lang="he-IL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7" name="Rectangle 116"/>
                    <p:cNvSpPr/>
                    <p:nvPr/>
                  </p:nvSpPr>
                  <p:spPr bwMode="auto">
                    <a:xfrm>
                      <a:off x="6529863" y="5117634"/>
                      <a:ext cx="770537" cy="3863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tlCol="1" anchor="b"/>
                    <a:lstStyle/>
                    <a:p>
                      <a:pPr eaLnBrk="1" hangingPunct="1">
                        <a:defRPr/>
                      </a:pPr>
                      <a:endParaRPr lang="he-IL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8" name="Rectangle 117"/>
                    <p:cNvSpPr/>
                    <p:nvPr/>
                  </p:nvSpPr>
                  <p:spPr bwMode="auto">
                    <a:xfrm>
                      <a:off x="2921741" y="6309766"/>
                      <a:ext cx="804038" cy="54823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tlCol="1" anchor="b"/>
                    <a:lstStyle/>
                    <a:p>
                      <a:pPr eaLnBrk="1" hangingPunct="1">
                        <a:defRPr/>
                      </a:pPr>
                      <a:endParaRPr lang="he-IL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14" name="Rectangle 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523153" y="1624298"/>
                    <a:ext cx="658797" cy="34472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eaLnBrk="1" hangingPunct="1">
                      <a:defRPr/>
                    </a:pPr>
                    <a:r>
                      <a:rPr lang="en-US" sz="3200" dirty="0"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cs typeface="Arial" panose="020B0604020202020204" pitchFamily="34" charset="0"/>
                      </a:rPr>
                      <a:t>c</a:t>
                    </a:r>
                  </a:p>
                </p:txBody>
              </p:sp>
            </p:grpSp>
            <p:grpSp>
              <p:nvGrpSpPr>
                <p:cNvPr id="109" name="Group 122"/>
                <p:cNvGrpSpPr>
                  <a:grpSpLocks/>
                </p:cNvGrpSpPr>
                <p:nvPr/>
              </p:nvGrpSpPr>
              <p:grpSpPr bwMode="auto">
                <a:xfrm>
                  <a:off x="5838825" y="817563"/>
                  <a:ext cx="1612900" cy="2151062"/>
                  <a:chOff x="5877770" y="3813201"/>
                  <a:chExt cx="1613010" cy="2150529"/>
                </a:xfrm>
              </p:grpSpPr>
              <p:sp>
                <p:nvSpPr>
                  <p:cNvPr id="110" name="AutoShape 19"/>
                  <p:cNvSpPr>
                    <a:spLocks noChangeArrowheads="1"/>
                  </p:cNvSpPr>
                  <p:nvPr/>
                </p:nvSpPr>
                <p:spPr bwMode="auto">
                  <a:xfrm>
                    <a:off x="7334278" y="3851455"/>
                    <a:ext cx="156502" cy="2112124"/>
                  </a:xfrm>
                  <a:prstGeom prst="upArrow">
                    <a:avLst>
                      <a:gd name="adj1" fmla="val 23759"/>
                      <a:gd name="adj2" fmla="val 193422"/>
                    </a:avLst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1" name="AutoShape 19"/>
                  <p:cNvSpPr>
                    <a:spLocks noChangeArrowheads="1"/>
                  </p:cNvSpPr>
                  <p:nvPr/>
                </p:nvSpPr>
                <p:spPr bwMode="auto">
                  <a:xfrm>
                    <a:off x="5877770" y="3813201"/>
                    <a:ext cx="156502" cy="2112124"/>
                  </a:xfrm>
                  <a:prstGeom prst="upArrow">
                    <a:avLst>
                      <a:gd name="adj1" fmla="val 23759"/>
                      <a:gd name="adj2" fmla="val 193422"/>
                    </a:avLst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he-IL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2" name="AutoShape 1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607465" y="3851606"/>
                    <a:ext cx="156502" cy="2112124"/>
                  </a:xfrm>
                  <a:prstGeom prst="upArrow">
                    <a:avLst>
                      <a:gd name="adj1" fmla="val 23759"/>
                      <a:gd name="adj2" fmla="val 193422"/>
                    </a:avLst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07" name="Rectangle 106"/>
              <p:cNvSpPr/>
              <p:nvPr/>
            </p:nvSpPr>
            <p:spPr bwMode="auto">
              <a:xfrm>
                <a:off x="769905" y="5225098"/>
                <a:ext cx="417057" cy="3820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e-IL" sz="4000" b="0" i="0" u="none" strike="noStrike" cap="none" normalizeH="0" baseline="0" smtClean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cs typeface="Arial" pitchFamily="34" charset="0"/>
                </a:endParaRPr>
              </a:p>
            </p:txBody>
          </p:sp>
        </p:grpSp>
        <p:grpSp>
          <p:nvGrpSpPr>
            <p:cNvPr id="119" name="Group 95"/>
            <p:cNvGrpSpPr>
              <a:grpSpLocks/>
            </p:cNvGrpSpPr>
            <p:nvPr/>
          </p:nvGrpSpPr>
          <p:grpSpPr bwMode="auto">
            <a:xfrm>
              <a:off x="4734671" y="4631233"/>
              <a:ext cx="4700019" cy="3291152"/>
              <a:chOff x="3688685" y="2060734"/>
              <a:chExt cx="4514461" cy="2980932"/>
            </a:xfrm>
          </p:grpSpPr>
          <p:grpSp>
            <p:nvGrpSpPr>
              <p:cNvPr id="120" name="Group 43"/>
              <p:cNvGrpSpPr>
                <a:grpSpLocks/>
              </p:cNvGrpSpPr>
              <p:nvPr/>
            </p:nvGrpSpPr>
            <p:grpSpPr bwMode="auto">
              <a:xfrm>
                <a:off x="3688685" y="2060734"/>
                <a:ext cx="4514461" cy="2980932"/>
                <a:chOff x="17463" y="1681163"/>
                <a:chExt cx="8277225" cy="5205412"/>
              </a:xfrm>
            </p:grpSpPr>
            <p:sp>
              <p:nvSpPr>
                <p:cNvPr id="125" name="Rectangle 2"/>
                <p:cNvSpPr>
                  <a:spLocks noChangeAspect="1" noChangeArrowheads="1"/>
                </p:cNvSpPr>
                <p:nvPr/>
              </p:nvSpPr>
              <p:spPr bwMode="auto">
                <a:xfrm>
                  <a:off x="5942244" y="4408599"/>
                  <a:ext cx="1211159" cy="60147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Rectangle 3"/>
                <p:cNvSpPr>
                  <a:spLocks noChangeAspect="1" noChangeArrowheads="1"/>
                </p:cNvSpPr>
                <p:nvPr/>
              </p:nvSpPr>
              <p:spPr bwMode="auto">
                <a:xfrm>
                  <a:off x="3220047" y="6285099"/>
                  <a:ext cx="1211159" cy="601476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" name="Rectangle 4"/>
                <p:cNvSpPr>
                  <a:spLocks noChangeAspect="1" noChangeArrowheads="1"/>
                </p:cNvSpPr>
                <p:nvPr/>
              </p:nvSpPr>
              <p:spPr bwMode="auto">
                <a:xfrm>
                  <a:off x="3345240" y="4588766"/>
                  <a:ext cx="1205336" cy="60424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" name="Rectangle 5"/>
                <p:cNvSpPr>
                  <a:spLocks noChangeAspect="1" noChangeArrowheads="1"/>
                </p:cNvSpPr>
                <p:nvPr/>
              </p:nvSpPr>
              <p:spPr bwMode="auto">
                <a:xfrm>
                  <a:off x="17463" y="4890890"/>
                  <a:ext cx="1211159" cy="607022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9" name="Rectangle 6"/>
                <p:cNvSpPr>
                  <a:spLocks noChangeAspect="1" noChangeArrowheads="1"/>
                </p:cNvSpPr>
                <p:nvPr/>
              </p:nvSpPr>
              <p:spPr bwMode="auto">
                <a:xfrm>
                  <a:off x="6367315" y="5314974"/>
                  <a:ext cx="1208247" cy="60702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30" name="Picture 7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2638" y="2824163"/>
                  <a:ext cx="6927850" cy="21764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1" name="Rectangle 8"/>
                <p:cNvSpPr>
                  <a:spLocks noChangeAspect="1" noChangeArrowheads="1"/>
                </p:cNvSpPr>
                <p:nvPr/>
              </p:nvSpPr>
              <p:spPr bwMode="auto">
                <a:xfrm>
                  <a:off x="6303263" y="2823138"/>
                  <a:ext cx="1208247" cy="60147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Rectangle 9"/>
                <p:cNvSpPr>
                  <a:spLocks noChangeAspect="1" noChangeArrowheads="1"/>
                </p:cNvSpPr>
                <p:nvPr/>
              </p:nvSpPr>
              <p:spPr bwMode="auto">
                <a:xfrm>
                  <a:off x="3581066" y="4367023"/>
                  <a:ext cx="1211159" cy="60702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3" name="Rectangle 10"/>
                <p:cNvSpPr>
                  <a:spLocks noChangeAspect="1" noChangeArrowheads="1"/>
                </p:cNvSpPr>
                <p:nvPr/>
              </p:nvSpPr>
              <p:spPr bwMode="auto">
                <a:xfrm>
                  <a:off x="3703346" y="3003305"/>
                  <a:ext cx="1208249" cy="60702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Rectangl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375571" y="3310973"/>
                  <a:ext cx="1208247" cy="60147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r>
                    <a:rPr lang="en-US" sz="3200" dirty="0">
                      <a:solidFill>
                        <a:srgbClr val="FF33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cs typeface="Arial" panose="020B0604020202020204" pitchFamily="34" charset="0"/>
                    </a:rPr>
                    <a:t>c</a:t>
                  </a:r>
                </a:p>
              </p:txBody>
            </p:sp>
            <p:sp>
              <p:nvSpPr>
                <p:cNvPr id="135" name="Rectangle 12"/>
                <p:cNvSpPr>
                  <a:spLocks noChangeAspect="1" noChangeArrowheads="1"/>
                </p:cNvSpPr>
                <p:nvPr/>
              </p:nvSpPr>
              <p:spPr bwMode="auto">
                <a:xfrm>
                  <a:off x="6728333" y="3732284"/>
                  <a:ext cx="1208247" cy="60424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" name="Rectangle 14"/>
                <p:cNvSpPr>
                  <a:spLocks noChangeAspect="1" noChangeArrowheads="1"/>
                </p:cNvSpPr>
                <p:nvPr/>
              </p:nvSpPr>
              <p:spPr bwMode="auto">
                <a:xfrm>
                  <a:off x="3939174" y="3069828"/>
                  <a:ext cx="1211159" cy="60702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" name="Rectangle 16"/>
                <p:cNvSpPr>
                  <a:spLocks noChangeAspect="1" noChangeArrowheads="1"/>
                </p:cNvSpPr>
                <p:nvPr/>
              </p:nvSpPr>
              <p:spPr bwMode="auto">
                <a:xfrm>
                  <a:off x="736590" y="1681163"/>
                  <a:ext cx="1208247" cy="60147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8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7083529" y="2105247"/>
                  <a:ext cx="1211159" cy="601476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9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3968288" y="5755687"/>
                  <a:ext cx="183420" cy="70126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b">
                  <a:spAutoFit/>
                </a:bodyPr>
                <a:lstStyle/>
                <a:p>
                  <a:pPr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21" name="Group 92"/>
              <p:cNvGrpSpPr>
                <a:grpSpLocks/>
              </p:cNvGrpSpPr>
              <p:nvPr/>
            </p:nvGrpSpPr>
            <p:grpSpPr bwMode="auto">
              <a:xfrm>
                <a:off x="5532125" y="2353660"/>
                <a:ext cx="1536200" cy="2189085"/>
                <a:chOff x="5532125" y="2353660"/>
                <a:chExt cx="1536200" cy="2189085"/>
              </a:xfrm>
            </p:grpSpPr>
            <p:sp>
              <p:nvSpPr>
                <p:cNvPr id="122" name="AutoShape 19"/>
                <p:cNvSpPr>
                  <a:spLocks noChangeArrowheads="1"/>
                </p:cNvSpPr>
                <p:nvPr/>
              </p:nvSpPr>
              <p:spPr bwMode="auto">
                <a:xfrm>
                  <a:off x="5532262" y="2354383"/>
                  <a:ext cx="157204" cy="2112683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rotWithShape="1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3607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" name="AutoShape 19"/>
                <p:cNvSpPr>
                  <a:spLocks noChangeArrowheads="1"/>
                </p:cNvSpPr>
                <p:nvPr/>
              </p:nvSpPr>
              <p:spPr bwMode="auto">
                <a:xfrm>
                  <a:off x="6910578" y="2392478"/>
                  <a:ext cx="157204" cy="2112683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rotWithShape="1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3607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AutoShape 19"/>
                <p:cNvSpPr>
                  <a:spLocks noChangeArrowheads="1"/>
                </p:cNvSpPr>
                <p:nvPr/>
              </p:nvSpPr>
              <p:spPr bwMode="auto">
                <a:xfrm flipV="1">
                  <a:off x="6219832" y="2430573"/>
                  <a:ext cx="157205" cy="2112683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rotWithShape="1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3607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1225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1345980" y="3503634"/>
            <a:ext cx="5545204" cy="3154226"/>
            <a:chOff x="885120" y="1854395"/>
            <a:chExt cx="5568725" cy="4416575"/>
          </a:xfrm>
        </p:grpSpPr>
        <p:sp>
          <p:nvSpPr>
            <p:cNvPr id="49" name="Rectangle 48"/>
            <p:cNvSpPr/>
            <p:nvPr/>
          </p:nvSpPr>
          <p:spPr bwMode="auto">
            <a:xfrm>
              <a:off x="885120" y="4164012"/>
              <a:ext cx="5568725" cy="1799718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endParaRPr>
            </a:p>
          </p:txBody>
        </p:sp>
        <p:grpSp>
          <p:nvGrpSpPr>
            <p:cNvPr id="51" name="Group 95"/>
            <p:cNvGrpSpPr>
              <a:grpSpLocks/>
            </p:cNvGrpSpPr>
            <p:nvPr/>
          </p:nvGrpSpPr>
          <p:grpSpPr bwMode="auto">
            <a:xfrm>
              <a:off x="1621835" y="1854395"/>
              <a:ext cx="4513263" cy="2981325"/>
              <a:chOff x="3688685" y="2060734"/>
              <a:chExt cx="4514461" cy="2980932"/>
            </a:xfrm>
          </p:grpSpPr>
          <p:grpSp>
            <p:nvGrpSpPr>
              <p:cNvPr id="86" name="Group 43"/>
              <p:cNvGrpSpPr>
                <a:grpSpLocks/>
              </p:cNvGrpSpPr>
              <p:nvPr/>
            </p:nvGrpSpPr>
            <p:grpSpPr bwMode="auto">
              <a:xfrm>
                <a:off x="3688685" y="2060734"/>
                <a:ext cx="4514461" cy="2980932"/>
                <a:chOff x="17463" y="1681163"/>
                <a:chExt cx="8277225" cy="5205412"/>
              </a:xfrm>
            </p:grpSpPr>
            <p:sp>
              <p:nvSpPr>
                <p:cNvPr id="91" name="Rectangle 2"/>
                <p:cNvSpPr>
                  <a:spLocks noChangeAspect="1" noChangeArrowheads="1"/>
                </p:cNvSpPr>
                <p:nvPr/>
              </p:nvSpPr>
              <p:spPr bwMode="auto">
                <a:xfrm>
                  <a:off x="5942244" y="4408599"/>
                  <a:ext cx="1211159" cy="60147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Rectangle 3"/>
                <p:cNvSpPr>
                  <a:spLocks noChangeAspect="1" noChangeArrowheads="1"/>
                </p:cNvSpPr>
                <p:nvPr/>
              </p:nvSpPr>
              <p:spPr bwMode="auto">
                <a:xfrm>
                  <a:off x="3220047" y="6285099"/>
                  <a:ext cx="1211159" cy="601476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Rectangle 4"/>
                <p:cNvSpPr>
                  <a:spLocks noChangeAspect="1" noChangeArrowheads="1"/>
                </p:cNvSpPr>
                <p:nvPr/>
              </p:nvSpPr>
              <p:spPr bwMode="auto">
                <a:xfrm>
                  <a:off x="3345240" y="4588766"/>
                  <a:ext cx="1205336" cy="60424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Rectangle 5"/>
                <p:cNvSpPr>
                  <a:spLocks noChangeAspect="1" noChangeArrowheads="1"/>
                </p:cNvSpPr>
                <p:nvPr/>
              </p:nvSpPr>
              <p:spPr bwMode="auto">
                <a:xfrm>
                  <a:off x="17463" y="4890890"/>
                  <a:ext cx="1211159" cy="607022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Rectangle 6"/>
                <p:cNvSpPr>
                  <a:spLocks noChangeAspect="1" noChangeArrowheads="1"/>
                </p:cNvSpPr>
                <p:nvPr/>
              </p:nvSpPr>
              <p:spPr bwMode="auto">
                <a:xfrm>
                  <a:off x="6367315" y="5314974"/>
                  <a:ext cx="1208247" cy="60702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96" name="Picture 7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2639" y="2824162"/>
                  <a:ext cx="6927850" cy="21764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7" name="Rectangle 8"/>
                <p:cNvSpPr>
                  <a:spLocks noChangeAspect="1" noChangeArrowheads="1"/>
                </p:cNvSpPr>
                <p:nvPr/>
              </p:nvSpPr>
              <p:spPr bwMode="auto">
                <a:xfrm>
                  <a:off x="6303263" y="2823138"/>
                  <a:ext cx="1208247" cy="60147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" name="Rectangle 9"/>
                <p:cNvSpPr>
                  <a:spLocks noChangeAspect="1" noChangeArrowheads="1"/>
                </p:cNvSpPr>
                <p:nvPr/>
              </p:nvSpPr>
              <p:spPr bwMode="auto">
                <a:xfrm>
                  <a:off x="3581066" y="4367023"/>
                  <a:ext cx="1211159" cy="60702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Rectangle 10"/>
                <p:cNvSpPr>
                  <a:spLocks noChangeAspect="1" noChangeArrowheads="1"/>
                </p:cNvSpPr>
                <p:nvPr/>
              </p:nvSpPr>
              <p:spPr bwMode="auto">
                <a:xfrm>
                  <a:off x="3703346" y="3003305"/>
                  <a:ext cx="1208249" cy="60702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Rectangl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375571" y="3310973"/>
                  <a:ext cx="1208247" cy="60147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r>
                    <a:rPr lang="en-US" sz="3200" dirty="0">
                      <a:solidFill>
                        <a:srgbClr val="FF33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cs typeface="Arial" panose="020B0604020202020204" pitchFamily="34" charset="0"/>
                    </a:rPr>
                    <a:t>c</a:t>
                  </a:r>
                </a:p>
              </p:txBody>
            </p:sp>
            <p:sp>
              <p:nvSpPr>
                <p:cNvPr id="101" name="Rectangle 12"/>
                <p:cNvSpPr>
                  <a:spLocks noChangeAspect="1" noChangeArrowheads="1"/>
                </p:cNvSpPr>
                <p:nvPr/>
              </p:nvSpPr>
              <p:spPr bwMode="auto">
                <a:xfrm>
                  <a:off x="6728333" y="3732284"/>
                  <a:ext cx="1208247" cy="60424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Rectangle 14"/>
                <p:cNvSpPr>
                  <a:spLocks noChangeAspect="1" noChangeArrowheads="1"/>
                </p:cNvSpPr>
                <p:nvPr/>
              </p:nvSpPr>
              <p:spPr bwMode="auto">
                <a:xfrm>
                  <a:off x="3939174" y="3069828"/>
                  <a:ext cx="1211159" cy="60702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Rectangle 16"/>
                <p:cNvSpPr>
                  <a:spLocks noChangeAspect="1" noChangeArrowheads="1"/>
                </p:cNvSpPr>
                <p:nvPr/>
              </p:nvSpPr>
              <p:spPr bwMode="auto">
                <a:xfrm>
                  <a:off x="736590" y="1681163"/>
                  <a:ext cx="1208247" cy="60147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7083529" y="2105247"/>
                  <a:ext cx="1211159" cy="601476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3968288" y="5755687"/>
                  <a:ext cx="183420" cy="70126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b">
                  <a:spAutoFit/>
                </a:bodyPr>
                <a:lstStyle/>
                <a:p>
                  <a:pPr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7" name="Group 92"/>
              <p:cNvGrpSpPr>
                <a:grpSpLocks/>
              </p:cNvGrpSpPr>
              <p:nvPr/>
            </p:nvGrpSpPr>
            <p:grpSpPr bwMode="auto">
              <a:xfrm>
                <a:off x="5532125" y="2353660"/>
                <a:ext cx="1536200" cy="2189085"/>
                <a:chOff x="5532125" y="2353660"/>
                <a:chExt cx="1536200" cy="2189085"/>
              </a:xfrm>
            </p:grpSpPr>
            <p:sp>
              <p:nvSpPr>
                <p:cNvPr id="88" name="AutoShape 19"/>
                <p:cNvSpPr>
                  <a:spLocks noChangeArrowheads="1"/>
                </p:cNvSpPr>
                <p:nvPr/>
              </p:nvSpPr>
              <p:spPr bwMode="auto">
                <a:xfrm>
                  <a:off x="5532262" y="2354383"/>
                  <a:ext cx="157204" cy="2112683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rotWithShape="1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3607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AutoShape 19"/>
                <p:cNvSpPr>
                  <a:spLocks noChangeArrowheads="1"/>
                </p:cNvSpPr>
                <p:nvPr/>
              </p:nvSpPr>
              <p:spPr bwMode="auto">
                <a:xfrm>
                  <a:off x="6910578" y="2392478"/>
                  <a:ext cx="157204" cy="2112683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rotWithShape="1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3607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AutoShape 19"/>
                <p:cNvSpPr>
                  <a:spLocks noChangeArrowheads="1"/>
                </p:cNvSpPr>
                <p:nvPr/>
              </p:nvSpPr>
              <p:spPr bwMode="auto">
                <a:xfrm flipV="1">
                  <a:off x="6219832" y="2430573"/>
                  <a:ext cx="157205" cy="2112683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rotWithShape="1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3607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53" name="Group 52"/>
            <p:cNvGrpSpPr/>
            <p:nvPr/>
          </p:nvGrpSpPr>
          <p:grpSpPr>
            <a:xfrm>
              <a:off x="2276280" y="4119908"/>
              <a:ext cx="3870325" cy="2151062"/>
              <a:chOff x="4379975" y="817563"/>
              <a:chExt cx="3870325" cy="2151062"/>
            </a:xfrm>
          </p:grpSpPr>
          <p:grpSp>
            <p:nvGrpSpPr>
              <p:cNvPr id="54" name="Group 87"/>
              <p:cNvGrpSpPr>
                <a:grpSpLocks/>
              </p:cNvGrpSpPr>
              <p:nvPr/>
            </p:nvGrpSpPr>
            <p:grpSpPr bwMode="auto">
              <a:xfrm>
                <a:off x="4379975" y="1201510"/>
                <a:ext cx="3870325" cy="1154113"/>
                <a:chOff x="4379975" y="1390773"/>
                <a:chExt cx="3870236" cy="1154912"/>
              </a:xfrm>
            </p:grpSpPr>
            <p:grpSp>
              <p:nvGrpSpPr>
                <p:cNvPr id="80" name="Group 80"/>
                <p:cNvGrpSpPr>
                  <a:grpSpLocks/>
                </p:cNvGrpSpPr>
                <p:nvPr/>
              </p:nvGrpSpPr>
              <p:grpSpPr bwMode="auto">
                <a:xfrm>
                  <a:off x="4379975" y="1390773"/>
                  <a:ext cx="3870236" cy="1154912"/>
                  <a:chOff x="-612675" y="4183062"/>
                  <a:chExt cx="8167687" cy="2674938"/>
                </a:xfrm>
              </p:grpSpPr>
              <p:pic>
                <p:nvPicPr>
                  <p:cNvPr id="82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612675" y="4183062"/>
                    <a:ext cx="8167687" cy="26749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3" name="Rectangle 82"/>
                  <p:cNvSpPr/>
                  <p:nvPr/>
                </p:nvSpPr>
                <p:spPr bwMode="auto">
                  <a:xfrm>
                    <a:off x="-612675" y="4183062"/>
                    <a:ext cx="8167687" cy="78371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4" name="Rectangle 83"/>
                  <p:cNvSpPr/>
                  <p:nvPr/>
                </p:nvSpPr>
                <p:spPr bwMode="auto">
                  <a:xfrm>
                    <a:off x="6529863" y="5117634"/>
                    <a:ext cx="770537" cy="38634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5" name="Rectangle 84"/>
                  <p:cNvSpPr/>
                  <p:nvPr/>
                </p:nvSpPr>
                <p:spPr bwMode="auto">
                  <a:xfrm>
                    <a:off x="2921741" y="6309766"/>
                    <a:ext cx="804038" cy="54823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81" name="Rectangl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7523153" y="1624298"/>
                  <a:ext cx="658797" cy="34472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r>
                    <a:rPr lang="en-US" sz="3200" dirty="0">
                      <a:solidFill>
                        <a:srgbClr val="FF33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cs typeface="Arial" panose="020B0604020202020204" pitchFamily="34" charset="0"/>
                    </a:rPr>
                    <a:t>c</a:t>
                  </a:r>
                </a:p>
              </p:txBody>
            </p:sp>
          </p:grpSp>
          <p:grpSp>
            <p:nvGrpSpPr>
              <p:cNvPr id="55" name="Group 122"/>
              <p:cNvGrpSpPr>
                <a:grpSpLocks/>
              </p:cNvGrpSpPr>
              <p:nvPr/>
            </p:nvGrpSpPr>
            <p:grpSpPr bwMode="auto">
              <a:xfrm>
                <a:off x="5838825" y="817563"/>
                <a:ext cx="1612900" cy="2151062"/>
                <a:chOff x="5877770" y="3813201"/>
                <a:chExt cx="1613010" cy="2150529"/>
              </a:xfrm>
            </p:grpSpPr>
            <p:sp>
              <p:nvSpPr>
                <p:cNvPr id="56" name="AutoShape 19"/>
                <p:cNvSpPr>
                  <a:spLocks noChangeArrowheads="1"/>
                </p:cNvSpPr>
                <p:nvPr/>
              </p:nvSpPr>
              <p:spPr bwMode="auto">
                <a:xfrm>
                  <a:off x="7334278" y="3851455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" name="AutoShape 19"/>
                <p:cNvSpPr>
                  <a:spLocks noChangeArrowheads="1"/>
                </p:cNvSpPr>
                <p:nvPr/>
              </p:nvSpPr>
              <p:spPr bwMode="auto">
                <a:xfrm>
                  <a:off x="5877770" y="3813201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" name="AutoShape 19"/>
                <p:cNvSpPr>
                  <a:spLocks noChangeArrowheads="1"/>
                </p:cNvSpPr>
                <p:nvPr/>
              </p:nvSpPr>
              <p:spPr bwMode="auto">
                <a:xfrm flipV="1">
                  <a:off x="6607465" y="3851606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5" name="Group 4"/>
          <p:cNvGrpSpPr/>
          <p:nvPr/>
        </p:nvGrpSpPr>
        <p:grpSpPr>
          <a:xfrm>
            <a:off x="6595907" y="3408730"/>
            <a:ext cx="6445250" cy="3487737"/>
            <a:chOff x="1506538" y="3390595"/>
            <a:chExt cx="6445250" cy="3487737"/>
          </a:xfrm>
        </p:grpSpPr>
        <p:grpSp>
          <p:nvGrpSpPr>
            <p:cNvPr id="38" name="Group 5119"/>
            <p:cNvGrpSpPr>
              <a:grpSpLocks/>
            </p:cNvGrpSpPr>
            <p:nvPr/>
          </p:nvGrpSpPr>
          <p:grpSpPr bwMode="auto">
            <a:xfrm>
              <a:off x="1506538" y="3831920"/>
              <a:ext cx="2036762" cy="3046412"/>
              <a:chOff x="9290850" y="356600"/>
              <a:chExt cx="2578100" cy="3749675"/>
            </a:xfrm>
          </p:grpSpPr>
          <p:sp>
            <p:nvSpPr>
              <p:cNvPr id="39" name="Line 53"/>
              <p:cNvSpPr>
                <a:spLocks noChangeShapeType="1"/>
              </p:cNvSpPr>
              <p:nvPr/>
            </p:nvSpPr>
            <p:spPr bwMode="auto">
              <a:xfrm>
                <a:off x="10896385" y="358553"/>
                <a:ext cx="97256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Line 54"/>
              <p:cNvSpPr>
                <a:spLocks noChangeShapeType="1"/>
              </p:cNvSpPr>
              <p:nvPr/>
            </p:nvSpPr>
            <p:spPr bwMode="auto">
              <a:xfrm>
                <a:off x="10864234" y="895897"/>
                <a:ext cx="996678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2" name="Line 55"/>
              <p:cNvSpPr>
                <a:spLocks noChangeShapeType="1"/>
              </p:cNvSpPr>
              <p:nvPr/>
            </p:nvSpPr>
            <p:spPr bwMode="auto">
              <a:xfrm flipH="1">
                <a:off x="9925830" y="3670539"/>
                <a:ext cx="97055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3" name="Line 56"/>
              <p:cNvSpPr>
                <a:spLocks noChangeShapeType="1"/>
              </p:cNvSpPr>
              <p:nvPr/>
            </p:nvSpPr>
            <p:spPr bwMode="auto">
              <a:xfrm>
                <a:off x="10896385" y="358553"/>
                <a:ext cx="0" cy="33119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4" name="Line 57"/>
              <p:cNvSpPr>
                <a:spLocks noChangeShapeType="1"/>
              </p:cNvSpPr>
              <p:nvPr/>
            </p:nvSpPr>
            <p:spPr bwMode="auto">
              <a:xfrm flipH="1">
                <a:off x="10020273" y="3146875"/>
                <a:ext cx="876112" cy="13677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5" name="Line 58"/>
              <p:cNvSpPr>
                <a:spLocks noChangeShapeType="1"/>
              </p:cNvSpPr>
              <p:nvPr/>
            </p:nvSpPr>
            <p:spPr bwMode="auto">
              <a:xfrm flipH="1" flipV="1">
                <a:off x="10136820" y="2621255"/>
                <a:ext cx="759565" cy="3908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" name="Line 59"/>
              <p:cNvSpPr>
                <a:spLocks noChangeShapeType="1"/>
              </p:cNvSpPr>
              <p:nvPr/>
            </p:nvSpPr>
            <p:spPr bwMode="auto">
              <a:xfrm>
                <a:off x="10940593" y="1278876"/>
                <a:ext cx="749519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2" name="Freeform 60"/>
              <p:cNvSpPr>
                <a:spLocks/>
              </p:cNvSpPr>
              <p:nvPr/>
            </p:nvSpPr>
            <p:spPr bwMode="auto">
              <a:xfrm>
                <a:off x="9994151" y="356600"/>
                <a:ext cx="1868771" cy="3304169"/>
              </a:xfrm>
              <a:custGeom>
                <a:avLst/>
                <a:gdLst/>
                <a:ahLst/>
                <a:cxnLst>
                  <a:cxn ang="0">
                    <a:pos x="1158" y="0"/>
                  </a:cxn>
                  <a:cxn ang="0">
                    <a:pos x="1085" y="629"/>
                  </a:cxn>
                  <a:cxn ang="0">
                    <a:pos x="601" y="968"/>
                  </a:cxn>
                  <a:cxn ang="0">
                    <a:pos x="93" y="1427"/>
                  </a:cxn>
                  <a:cxn ang="0">
                    <a:pos x="45" y="2081"/>
                  </a:cxn>
                </a:cxnLst>
                <a:rect l="0" t="0" r="r" b="b"/>
                <a:pathLst>
                  <a:path w="1178" h="2081">
                    <a:moveTo>
                      <a:pt x="1158" y="0"/>
                    </a:moveTo>
                    <a:cubicBezTo>
                      <a:pt x="1168" y="234"/>
                      <a:pt x="1178" y="468"/>
                      <a:pt x="1085" y="629"/>
                    </a:cubicBezTo>
                    <a:cubicBezTo>
                      <a:pt x="992" y="790"/>
                      <a:pt x="766" y="835"/>
                      <a:pt x="601" y="968"/>
                    </a:cubicBezTo>
                    <a:cubicBezTo>
                      <a:pt x="436" y="1101"/>
                      <a:pt x="186" y="1242"/>
                      <a:pt x="93" y="1427"/>
                    </a:cubicBezTo>
                    <a:cubicBezTo>
                      <a:pt x="0" y="1612"/>
                      <a:pt x="53" y="1972"/>
                      <a:pt x="45" y="2081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7" name="Line 61"/>
              <p:cNvSpPr>
                <a:spLocks noChangeShapeType="1"/>
              </p:cNvSpPr>
              <p:nvPr/>
            </p:nvSpPr>
            <p:spPr bwMode="auto">
              <a:xfrm flipH="1" flipV="1">
                <a:off x="10440245" y="2316435"/>
                <a:ext cx="41595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8" name="Line 62"/>
              <p:cNvSpPr>
                <a:spLocks noChangeShapeType="1"/>
              </p:cNvSpPr>
              <p:nvPr/>
            </p:nvSpPr>
            <p:spPr bwMode="auto">
              <a:xfrm>
                <a:off x="10904423" y="1663808"/>
                <a:ext cx="421981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59" name="Straight Arrow Connector 26"/>
              <p:cNvCxnSpPr>
                <a:cxnSpLocks noChangeShapeType="1"/>
              </p:cNvCxnSpPr>
              <p:nvPr/>
            </p:nvCxnSpPr>
            <p:spPr bwMode="auto">
              <a:xfrm>
                <a:off x="9521038" y="3812587"/>
                <a:ext cx="406400" cy="0"/>
              </a:xfrm>
              <a:prstGeom prst="straightConnector1">
                <a:avLst/>
              </a:prstGeom>
              <a:noFill/>
              <a:ln w="28575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0" name="Straight Arrow Connector 27"/>
              <p:cNvCxnSpPr>
                <a:cxnSpLocks noChangeShapeType="1"/>
              </p:cNvCxnSpPr>
              <p:nvPr/>
            </p:nvCxnSpPr>
            <p:spPr bwMode="auto">
              <a:xfrm rot="-5400000">
                <a:off x="9317838" y="3609387"/>
                <a:ext cx="406400" cy="0"/>
              </a:xfrm>
              <a:prstGeom prst="straightConnector1">
                <a:avLst/>
              </a:prstGeom>
              <a:noFill/>
              <a:ln w="28575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" name="TextBox 60"/>
              <p:cNvSpPr txBox="1"/>
              <p:nvPr/>
            </p:nvSpPr>
            <p:spPr>
              <a:xfrm>
                <a:off x="9799236" y="3736975"/>
                <a:ext cx="297396" cy="369300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dirty="0">
                    <a:latin typeface="+mj-lt"/>
                  </a:rPr>
                  <a:t>x</a:t>
                </a:r>
                <a:endParaRPr lang="he-IL" sz="1800" dirty="0">
                  <a:latin typeface="+mj-lt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290850" y="2967109"/>
                <a:ext cx="301415" cy="371255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dirty="0">
                    <a:latin typeface="+mj-lt"/>
                  </a:rPr>
                  <a:t>y</a:t>
                </a:r>
                <a:endParaRPr lang="he-IL" sz="1800" dirty="0">
                  <a:latin typeface="+mj-lt"/>
                </a:endParaRPr>
              </a:p>
            </p:txBody>
          </p:sp>
        </p:grpSp>
        <p:pic>
          <p:nvPicPr>
            <p:cNvPr id="6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938" y="3390595"/>
              <a:ext cx="534987" cy="32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Line 58"/>
            <p:cNvSpPr>
              <a:spLocks noChangeShapeType="1"/>
            </p:cNvSpPr>
            <p:nvPr/>
          </p:nvSpPr>
          <p:spPr bwMode="auto">
            <a:xfrm flipH="1" flipV="1">
              <a:off x="5646738" y="6098870"/>
              <a:ext cx="631825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1125" y="3390595"/>
              <a:ext cx="534988" cy="32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Freeform 60"/>
            <p:cNvSpPr>
              <a:spLocks/>
            </p:cNvSpPr>
            <p:nvPr/>
          </p:nvSpPr>
          <p:spPr bwMode="auto">
            <a:xfrm rot="5400000" flipH="1">
              <a:off x="4990307" y="3399326"/>
              <a:ext cx="2414587" cy="3508375"/>
            </a:xfrm>
            <a:custGeom>
              <a:avLst/>
              <a:gdLst/>
              <a:ahLst/>
              <a:cxnLst>
                <a:cxn ang="0">
                  <a:pos x="1158" y="0"/>
                </a:cxn>
                <a:cxn ang="0">
                  <a:pos x="1085" y="629"/>
                </a:cxn>
                <a:cxn ang="0">
                  <a:pos x="601" y="968"/>
                </a:cxn>
                <a:cxn ang="0">
                  <a:pos x="93" y="1427"/>
                </a:cxn>
                <a:cxn ang="0">
                  <a:pos x="45" y="2081"/>
                </a:cxn>
              </a:cxnLst>
              <a:rect l="0" t="0" r="r" b="b"/>
              <a:pathLst>
                <a:path w="1178" h="2081">
                  <a:moveTo>
                    <a:pt x="1158" y="0"/>
                  </a:moveTo>
                  <a:cubicBezTo>
                    <a:pt x="1168" y="234"/>
                    <a:pt x="1178" y="468"/>
                    <a:pt x="1085" y="629"/>
                  </a:cubicBezTo>
                  <a:cubicBezTo>
                    <a:pt x="992" y="790"/>
                    <a:pt x="766" y="835"/>
                    <a:pt x="601" y="968"/>
                  </a:cubicBezTo>
                  <a:cubicBezTo>
                    <a:pt x="436" y="1101"/>
                    <a:pt x="186" y="1242"/>
                    <a:pt x="93" y="1427"/>
                  </a:cubicBezTo>
                  <a:cubicBezTo>
                    <a:pt x="0" y="1612"/>
                    <a:pt x="53" y="1972"/>
                    <a:pt x="45" y="2081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7" name="Line 56"/>
            <p:cNvSpPr>
              <a:spLocks noChangeShapeType="1"/>
            </p:cNvSpPr>
            <p:nvPr/>
          </p:nvSpPr>
          <p:spPr bwMode="auto">
            <a:xfrm>
              <a:off x="6269038" y="3831920"/>
              <a:ext cx="0" cy="26908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8" name="Group 4"/>
            <p:cNvGrpSpPr>
              <a:grpSpLocks/>
            </p:cNvGrpSpPr>
            <p:nvPr/>
          </p:nvGrpSpPr>
          <p:grpSpPr bwMode="auto">
            <a:xfrm>
              <a:off x="6243638" y="3946220"/>
              <a:ext cx="1693862" cy="1038225"/>
              <a:chOff x="4852833" y="3467404"/>
              <a:chExt cx="1694065" cy="1036936"/>
            </a:xfrm>
          </p:grpSpPr>
          <p:sp>
            <p:nvSpPr>
              <p:cNvPr id="69" name="Line 53"/>
              <p:cNvSpPr>
                <a:spLocks noChangeShapeType="1"/>
              </p:cNvSpPr>
              <p:nvPr/>
            </p:nvSpPr>
            <p:spPr bwMode="auto">
              <a:xfrm>
                <a:off x="4863946" y="3467404"/>
                <a:ext cx="168295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0" name="Line 54"/>
              <p:cNvSpPr>
                <a:spLocks noChangeShapeType="1"/>
              </p:cNvSpPr>
              <p:nvPr/>
            </p:nvSpPr>
            <p:spPr bwMode="auto">
              <a:xfrm>
                <a:off x="4863946" y="3790852"/>
                <a:ext cx="57633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1" name="Line 62"/>
              <p:cNvSpPr>
                <a:spLocks noChangeShapeType="1"/>
              </p:cNvSpPr>
              <p:nvPr/>
            </p:nvSpPr>
            <p:spPr bwMode="auto">
              <a:xfrm>
                <a:off x="4863946" y="4196747"/>
                <a:ext cx="335003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2" name="Line 62"/>
              <p:cNvSpPr>
                <a:spLocks noChangeShapeType="1"/>
              </p:cNvSpPr>
              <p:nvPr/>
            </p:nvSpPr>
            <p:spPr bwMode="auto">
              <a:xfrm>
                <a:off x="4852833" y="4504340"/>
                <a:ext cx="179408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73" name="Group 49"/>
            <p:cNvGrpSpPr>
              <a:grpSpLocks/>
            </p:cNvGrpSpPr>
            <p:nvPr/>
          </p:nvGrpSpPr>
          <p:grpSpPr bwMode="auto">
            <a:xfrm flipH="1" flipV="1">
              <a:off x="4587875" y="5506732"/>
              <a:ext cx="1681163" cy="820738"/>
              <a:chOff x="4845573" y="3682974"/>
              <a:chExt cx="1682177" cy="821366"/>
            </a:xfrm>
          </p:grpSpPr>
          <p:sp>
            <p:nvSpPr>
              <p:cNvPr id="74" name="Line 53"/>
              <p:cNvSpPr>
                <a:spLocks noChangeShapeType="1"/>
              </p:cNvSpPr>
              <p:nvPr/>
            </p:nvSpPr>
            <p:spPr bwMode="auto">
              <a:xfrm>
                <a:off x="4845573" y="3682974"/>
                <a:ext cx="1682177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5" name="Line 62"/>
              <p:cNvSpPr>
                <a:spLocks noChangeShapeType="1"/>
              </p:cNvSpPr>
              <p:nvPr/>
            </p:nvSpPr>
            <p:spPr bwMode="auto">
              <a:xfrm>
                <a:off x="4864634" y="4197718"/>
                <a:ext cx="333576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6" name="Line 62"/>
              <p:cNvSpPr>
                <a:spLocks noChangeShapeType="1"/>
              </p:cNvSpPr>
              <p:nvPr/>
            </p:nvSpPr>
            <p:spPr bwMode="auto">
              <a:xfrm>
                <a:off x="4853516" y="4504340"/>
                <a:ext cx="17949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539475" y="3818884"/>
            <a:ext cx="151195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err="1" smtClean="0">
                <a:solidFill>
                  <a:srgbClr val="7030A0"/>
                </a:solidFill>
                <a:effectLst/>
                <a:latin typeface="+mj-lt"/>
              </a:rPr>
              <a:t>UQy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&gt; 0</a:t>
            </a:r>
            <a:endParaRPr lang="he-IL" sz="2800" dirty="0"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9475" y="5594130"/>
            <a:ext cx="151195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err="1" smtClean="0">
                <a:solidFill>
                  <a:srgbClr val="7030A0"/>
                </a:solidFill>
                <a:effectLst/>
                <a:latin typeface="+mj-lt"/>
              </a:rPr>
              <a:t>UQy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&gt; 0</a:t>
            </a:r>
            <a:endParaRPr lang="he-IL" sz="2800" dirty="0">
              <a:latin typeface="+mj-lt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08617" y="1314310"/>
            <a:ext cx="8153129" cy="138499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rtlCol="1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The </a:t>
            </a:r>
            <a:r>
              <a:rPr lang="en-US" sz="2800" dirty="0" err="1" smtClean="0">
                <a:solidFill>
                  <a:srgbClr val="7030A0"/>
                </a:solidFill>
                <a:effectLst/>
                <a:latin typeface="+mj-lt"/>
              </a:rPr>
              <a:t>Fjortoft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condition (1953)  </a:t>
            </a:r>
          </a:p>
          <a:p>
            <a:r>
              <a:rPr lang="en-US" sz="2800" dirty="0">
                <a:solidFill>
                  <a:srgbClr val="7030A0"/>
                </a:solidFill>
                <a:effectLst/>
                <a:latin typeface="+mj-lt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   The mean flow and the mean </a:t>
            </a:r>
            <a:r>
              <a:rPr lang="en-US" sz="2800" dirty="0" err="1" smtClean="0">
                <a:solidFill>
                  <a:srgbClr val="7030A0"/>
                </a:solidFill>
                <a:effectLst/>
                <a:latin typeface="+mj-lt"/>
              </a:rPr>
              <a:t>vorticity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gradient </a:t>
            </a:r>
          </a:p>
          <a:p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     should be positively correlated</a:t>
            </a:r>
            <a:r>
              <a:rPr lang="en-US" sz="2800" dirty="0">
                <a:solidFill>
                  <a:srgbClr val="7030A0"/>
                </a:solidFill>
                <a:effectLst/>
                <a:latin typeface="+mj-lt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(&lt;</a:t>
            </a:r>
            <a:r>
              <a:rPr lang="en-US" sz="2800" dirty="0" err="1" smtClean="0">
                <a:solidFill>
                  <a:srgbClr val="7030A0"/>
                </a:solidFill>
                <a:effectLst/>
                <a:latin typeface="+mj-lt"/>
              </a:rPr>
              <a:t>UQy</a:t>
            </a:r>
            <a:r>
              <a:rPr lang="en-US" sz="2800" dirty="0" smtClean="0">
                <a:solidFill>
                  <a:srgbClr val="7030A0"/>
                </a:solidFill>
                <a:effectLst/>
                <a:latin typeface="+mj-lt"/>
              </a:rPr>
              <a:t>&gt;  &gt;0)</a:t>
            </a:r>
            <a:endParaRPr lang="he-IL" sz="2800" dirty="0">
              <a:solidFill>
                <a:srgbClr val="7030A0"/>
              </a:solidFill>
              <a:effectLst/>
              <a:latin typeface="+mj-lt"/>
            </a:endParaRPr>
          </a:p>
        </p:txBody>
      </p:sp>
      <p:sp>
        <p:nvSpPr>
          <p:cNvPr id="107" name="Title 1"/>
          <p:cNvSpPr>
            <a:spLocks noGrp="1"/>
          </p:cNvSpPr>
          <p:nvPr>
            <p:ph type="title"/>
          </p:nvPr>
        </p:nvSpPr>
        <p:spPr>
          <a:xfrm>
            <a:off x="-919163" y="-556650"/>
            <a:ext cx="10906126" cy="2257425"/>
          </a:xfrm>
        </p:spPr>
        <p:txBody>
          <a:bodyPr/>
          <a:lstStyle/>
          <a:p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32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Rossby</a:t>
            </a:r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waves –  counter-propagation</a:t>
            </a:r>
            <a:endParaRPr lang="he-IL" sz="32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82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1"/>
          <p:cNvSpPr>
            <a:spLocks noGrp="1"/>
          </p:cNvSpPr>
          <p:nvPr>
            <p:ph type="title"/>
          </p:nvPr>
        </p:nvSpPr>
        <p:spPr>
          <a:xfrm>
            <a:off x="-919163" y="-441435"/>
            <a:ext cx="10906126" cy="2257425"/>
          </a:xfrm>
        </p:spPr>
        <p:txBody>
          <a:bodyPr/>
          <a:lstStyle/>
          <a:p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Pseudo-momentum and Pseudo-energy</a:t>
            </a:r>
            <a:b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Boussinesq</a:t>
            </a:r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x,z</a:t>
            </a:r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stratified shear flow example)</a:t>
            </a:r>
            <a:endParaRPr lang="he-IL" sz="32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4" y="1508750"/>
            <a:ext cx="4265101" cy="5207001"/>
          </a:xfrm>
          <a:prstGeom prst="rect">
            <a:avLst/>
          </a:prstGeom>
          <a:ln w="19050">
            <a:solidFill>
              <a:srgbClr val="FF33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215" y="1492111"/>
            <a:ext cx="2031000" cy="57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215" y="2161635"/>
            <a:ext cx="2792625" cy="571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215" y="3067119"/>
            <a:ext cx="1929450" cy="647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7215" y="3729521"/>
            <a:ext cx="2335650" cy="647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306" y="3785465"/>
            <a:ext cx="761625" cy="5358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4666" y="4414899"/>
            <a:ext cx="1428861" cy="10142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4587" y="4542745"/>
            <a:ext cx="1862698" cy="8234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4666" y="5479977"/>
            <a:ext cx="2335650" cy="812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6440" y="6128188"/>
            <a:ext cx="213255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1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1"/>
          <p:cNvSpPr>
            <a:spLocks noGrp="1"/>
          </p:cNvSpPr>
          <p:nvPr>
            <p:ph type="title"/>
          </p:nvPr>
        </p:nvSpPr>
        <p:spPr>
          <a:xfrm>
            <a:off x="-919163" y="-441435"/>
            <a:ext cx="10906126" cy="2257425"/>
          </a:xfrm>
        </p:spPr>
        <p:txBody>
          <a:bodyPr/>
          <a:lstStyle/>
          <a:p>
            <a:r>
              <a:rPr lang="en-US" sz="32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</a:t>
            </a:r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-displacement formulation</a:t>
            </a:r>
            <a:endParaRPr lang="he-IL" sz="32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5" y="1239915"/>
            <a:ext cx="3960451" cy="1384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" y="2800350"/>
            <a:ext cx="1777125" cy="125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81885"/>
            <a:ext cx="5686801" cy="154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1" y="5410200"/>
            <a:ext cx="4620526" cy="1447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8693" y="1291613"/>
            <a:ext cx="5732330" cy="1139174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9975" y="2725411"/>
            <a:ext cx="5683940" cy="1407177"/>
          </a:xfrm>
          <a:prstGeom prst="rect">
            <a:avLst/>
          </a:prstGeom>
          <a:ln>
            <a:solidFill>
              <a:srgbClr val="FF3300"/>
            </a:solidFill>
          </a:ln>
        </p:spPr>
      </p:pic>
      <p:grpSp>
        <p:nvGrpSpPr>
          <p:cNvPr id="21" name="Group 20"/>
          <p:cNvGrpSpPr/>
          <p:nvPr/>
        </p:nvGrpSpPr>
        <p:grpSpPr>
          <a:xfrm>
            <a:off x="5595799" y="4504340"/>
            <a:ext cx="3661868" cy="2838450"/>
            <a:chOff x="5994400" y="2392362"/>
            <a:chExt cx="5567310" cy="3638551"/>
          </a:xfrm>
        </p:grpSpPr>
        <p:sp>
          <p:nvSpPr>
            <p:cNvPr id="22" name="Rectangle 2"/>
            <p:cNvSpPr>
              <a:spLocks noChangeAspect="1" noChangeArrowheads="1"/>
            </p:cNvSpPr>
            <p:nvPr/>
          </p:nvSpPr>
          <p:spPr bwMode="auto">
            <a:xfrm>
              <a:off x="5994400" y="5276850"/>
              <a:ext cx="1209675" cy="60325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Rectangle 12"/>
            <p:cNvSpPr>
              <a:spLocks noChangeAspect="1" noChangeArrowheads="1"/>
            </p:cNvSpPr>
            <p:nvPr/>
          </p:nvSpPr>
          <p:spPr bwMode="auto">
            <a:xfrm>
              <a:off x="6711950" y="4584700"/>
              <a:ext cx="1209675" cy="60325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Rectangle 17"/>
            <p:cNvSpPr>
              <a:spLocks noChangeAspect="1" noChangeArrowheads="1"/>
            </p:cNvSpPr>
            <p:nvPr/>
          </p:nvSpPr>
          <p:spPr bwMode="auto">
            <a:xfrm>
              <a:off x="7408863" y="3494088"/>
              <a:ext cx="1209675" cy="60325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6308725" y="4306888"/>
              <a:ext cx="184150" cy="7016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b">
              <a:spAutoFit/>
            </a:bodyPr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7053263" y="4862513"/>
              <a:ext cx="1754187" cy="1022350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1"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7921625" y="5008563"/>
              <a:ext cx="1089025" cy="1022350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1"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8" name="Group 46"/>
            <p:cNvGrpSpPr>
              <a:grpSpLocks/>
            </p:cNvGrpSpPr>
            <p:nvPr/>
          </p:nvGrpSpPr>
          <p:grpSpPr bwMode="auto">
            <a:xfrm>
              <a:off x="6112854" y="2392362"/>
              <a:ext cx="5448856" cy="3224955"/>
              <a:chOff x="17463" y="1681163"/>
              <a:chExt cx="8277225" cy="5205412"/>
            </a:xfrm>
          </p:grpSpPr>
          <p:sp>
            <p:nvSpPr>
              <p:cNvPr id="30" name="Rectangle 2"/>
              <p:cNvSpPr>
                <a:spLocks noChangeAspect="1" noChangeArrowheads="1"/>
              </p:cNvSpPr>
              <p:nvPr/>
            </p:nvSpPr>
            <p:spPr bwMode="auto">
              <a:xfrm>
                <a:off x="5943535" y="4408032"/>
                <a:ext cx="1210317" cy="603081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" name="Rectangle 3"/>
              <p:cNvSpPr>
                <a:spLocks noChangeAspect="1" noChangeArrowheads="1"/>
              </p:cNvSpPr>
              <p:nvPr/>
            </p:nvSpPr>
            <p:spPr bwMode="auto">
              <a:xfrm>
                <a:off x="3222563" y="6283495"/>
                <a:ext cx="1210317" cy="60308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" name="Rectangle 4"/>
              <p:cNvSpPr>
                <a:spLocks noChangeAspect="1" noChangeArrowheads="1"/>
              </p:cNvSpPr>
              <p:nvPr/>
            </p:nvSpPr>
            <p:spPr bwMode="auto">
              <a:xfrm>
                <a:off x="3343594" y="4590140"/>
                <a:ext cx="1210317" cy="60308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" name="Rectangle 5"/>
              <p:cNvSpPr>
                <a:spLocks noChangeAspect="1" noChangeArrowheads="1"/>
              </p:cNvSpPr>
              <p:nvPr/>
            </p:nvSpPr>
            <p:spPr bwMode="auto">
              <a:xfrm>
                <a:off x="17463" y="4892862"/>
                <a:ext cx="1210317" cy="60308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" name="Rectangle 6"/>
              <p:cNvSpPr>
                <a:spLocks noChangeAspect="1" noChangeArrowheads="1"/>
              </p:cNvSpPr>
              <p:nvPr/>
            </p:nvSpPr>
            <p:spPr bwMode="auto">
              <a:xfrm>
                <a:off x="6367146" y="5316201"/>
                <a:ext cx="1210317" cy="603081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35" name="Picture 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638" y="2824163"/>
                <a:ext cx="6927850" cy="2176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Rectangle 8"/>
              <p:cNvSpPr>
                <a:spLocks noChangeAspect="1" noChangeArrowheads="1"/>
              </p:cNvSpPr>
              <p:nvPr/>
            </p:nvSpPr>
            <p:spPr bwMode="auto">
              <a:xfrm>
                <a:off x="6302148" y="2823468"/>
                <a:ext cx="1210317" cy="603081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" name="Rectangle 9"/>
              <p:cNvSpPr>
                <a:spLocks noChangeAspect="1" noChangeArrowheads="1"/>
              </p:cNvSpPr>
              <p:nvPr/>
            </p:nvSpPr>
            <p:spPr bwMode="auto">
              <a:xfrm>
                <a:off x="3581175" y="4698931"/>
                <a:ext cx="1210317" cy="60308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3702207" y="3005575"/>
                <a:ext cx="1210317" cy="60544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9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76076" y="3308298"/>
                <a:ext cx="1210317" cy="60308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c</a:t>
                </a:r>
              </a:p>
            </p:txBody>
          </p:sp>
          <p:sp>
            <p:nvSpPr>
              <p:cNvPr id="40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6725758" y="3731636"/>
                <a:ext cx="1210317" cy="603081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3939788" y="3071796"/>
                <a:ext cx="1210317" cy="60308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2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734688" y="1681163"/>
                <a:ext cx="1210317" cy="60308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3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7084371" y="2104501"/>
                <a:ext cx="1210317" cy="603081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4" name="AutoShape 19"/>
              <p:cNvSpPr>
                <a:spLocks noChangeArrowheads="1"/>
              </p:cNvSpPr>
              <p:nvPr/>
            </p:nvSpPr>
            <p:spPr bwMode="auto">
              <a:xfrm>
                <a:off x="3401869" y="1799414"/>
                <a:ext cx="286890" cy="4611792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5" name="Text Box 22"/>
              <p:cNvSpPr txBox="1">
                <a:spLocks noChangeArrowheads="1"/>
              </p:cNvSpPr>
              <p:nvPr/>
            </p:nvSpPr>
            <p:spPr bwMode="auto">
              <a:xfrm>
                <a:off x="3968924" y="5753730"/>
                <a:ext cx="183789" cy="7024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b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46" name="AutoShape 24"/>
              <p:cNvSpPr>
                <a:spLocks noChangeArrowheads="1"/>
              </p:cNvSpPr>
              <p:nvPr/>
            </p:nvSpPr>
            <p:spPr bwMode="auto">
              <a:xfrm flipV="1">
                <a:off x="2075002" y="1846715"/>
                <a:ext cx="286890" cy="4609427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7" name="AutoShape 24"/>
              <p:cNvSpPr>
                <a:spLocks noChangeArrowheads="1"/>
              </p:cNvSpPr>
              <p:nvPr/>
            </p:nvSpPr>
            <p:spPr bwMode="auto">
              <a:xfrm flipV="1">
                <a:off x="4630117" y="1853809"/>
                <a:ext cx="286890" cy="4611792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8" name="AutoShape 19"/>
              <p:cNvSpPr>
                <a:spLocks noChangeArrowheads="1"/>
              </p:cNvSpPr>
              <p:nvPr/>
            </p:nvSpPr>
            <p:spPr bwMode="auto">
              <a:xfrm>
                <a:off x="5916639" y="1813604"/>
                <a:ext cx="286890" cy="4611792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 bwMode="auto">
            <a:xfrm>
              <a:off x="6503988" y="3192463"/>
              <a:ext cx="814629" cy="966786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e-IL" sz="40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030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Rectangle 18"/>
          <p:cNvSpPr>
            <a:spLocks noChangeArrowheads="1"/>
          </p:cNvSpPr>
          <p:nvPr/>
        </p:nvSpPr>
        <p:spPr bwMode="auto">
          <a:xfrm>
            <a:off x="-112713" y="10955"/>
            <a:ext cx="9372601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dirty="0" smtClean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Pseudo-momentum conservation and the condition for instantaneous mutual amplification </a:t>
            </a:r>
          </a:p>
        </p:txBody>
      </p:sp>
      <p:grpSp>
        <p:nvGrpSpPr>
          <p:cNvPr id="8" name="Group 95"/>
          <p:cNvGrpSpPr>
            <a:grpSpLocks/>
          </p:cNvGrpSpPr>
          <p:nvPr/>
        </p:nvGrpSpPr>
        <p:grpSpPr bwMode="auto">
          <a:xfrm>
            <a:off x="4411188" y="1417172"/>
            <a:ext cx="4700019" cy="3291152"/>
            <a:chOff x="3688685" y="2060734"/>
            <a:chExt cx="4514461" cy="2980932"/>
          </a:xfrm>
        </p:grpSpPr>
        <p:grpSp>
          <p:nvGrpSpPr>
            <p:cNvPr id="21" name="Group 43"/>
            <p:cNvGrpSpPr>
              <a:grpSpLocks/>
            </p:cNvGrpSpPr>
            <p:nvPr/>
          </p:nvGrpSpPr>
          <p:grpSpPr bwMode="auto">
            <a:xfrm>
              <a:off x="3688685" y="2060734"/>
              <a:ext cx="4514461" cy="2980932"/>
              <a:chOff x="17463" y="1681163"/>
              <a:chExt cx="8277225" cy="5205412"/>
            </a:xfrm>
          </p:grpSpPr>
          <p:sp>
            <p:nvSpPr>
              <p:cNvPr id="26" name="Rectangle 2"/>
              <p:cNvSpPr>
                <a:spLocks noChangeAspect="1" noChangeArrowheads="1"/>
              </p:cNvSpPr>
              <p:nvPr/>
            </p:nvSpPr>
            <p:spPr bwMode="auto">
              <a:xfrm>
                <a:off x="5942244" y="4408599"/>
                <a:ext cx="1211159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7" name="Rectangle 3"/>
              <p:cNvSpPr>
                <a:spLocks noChangeAspect="1" noChangeArrowheads="1"/>
              </p:cNvSpPr>
              <p:nvPr/>
            </p:nvSpPr>
            <p:spPr bwMode="auto">
              <a:xfrm>
                <a:off x="3220047" y="6285099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4"/>
              <p:cNvSpPr>
                <a:spLocks noChangeAspect="1" noChangeArrowheads="1"/>
              </p:cNvSpPr>
              <p:nvPr/>
            </p:nvSpPr>
            <p:spPr bwMode="auto">
              <a:xfrm>
                <a:off x="3345240" y="4588766"/>
                <a:ext cx="1205336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9" name="Rectangle 5"/>
              <p:cNvSpPr>
                <a:spLocks noChangeAspect="1" noChangeArrowheads="1"/>
              </p:cNvSpPr>
              <p:nvPr/>
            </p:nvSpPr>
            <p:spPr bwMode="auto">
              <a:xfrm>
                <a:off x="17463" y="4890890"/>
                <a:ext cx="1211159" cy="60702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angle 6"/>
              <p:cNvSpPr>
                <a:spLocks noChangeAspect="1" noChangeArrowheads="1"/>
              </p:cNvSpPr>
              <p:nvPr/>
            </p:nvSpPr>
            <p:spPr bwMode="auto">
              <a:xfrm>
                <a:off x="6367315" y="5314974"/>
                <a:ext cx="1208247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pic>
            <p:nvPicPr>
              <p:cNvPr id="31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638" y="2824163"/>
                <a:ext cx="6927850" cy="2176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Rectangle 8"/>
              <p:cNvSpPr>
                <a:spLocks noChangeAspect="1" noChangeArrowheads="1"/>
              </p:cNvSpPr>
              <p:nvPr/>
            </p:nvSpPr>
            <p:spPr bwMode="auto">
              <a:xfrm>
                <a:off x="6303263" y="2823138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angle 9"/>
              <p:cNvSpPr>
                <a:spLocks noChangeAspect="1" noChangeArrowheads="1"/>
              </p:cNvSpPr>
              <p:nvPr/>
            </p:nvSpPr>
            <p:spPr bwMode="auto">
              <a:xfrm>
                <a:off x="3581066" y="4367023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4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3703346" y="3003305"/>
                <a:ext cx="120824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75571" y="331097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32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36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6728333" y="3732284"/>
                <a:ext cx="1208247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7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3939174" y="3069828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8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736590" y="168116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7083529" y="2105247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40" name="Text Box 22"/>
              <p:cNvSpPr txBox="1">
                <a:spLocks noChangeArrowheads="1"/>
              </p:cNvSpPr>
              <p:nvPr/>
            </p:nvSpPr>
            <p:spPr bwMode="auto">
              <a:xfrm>
                <a:off x="3968288" y="5755687"/>
                <a:ext cx="183420" cy="70126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b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" name="Group 92"/>
            <p:cNvGrpSpPr>
              <a:grpSpLocks/>
            </p:cNvGrpSpPr>
            <p:nvPr/>
          </p:nvGrpSpPr>
          <p:grpSpPr bwMode="auto">
            <a:xfrm>
              <a:off x="5532125" y="2353660"/>
              <a:ext cx="1536200" cy="2189085"/>
              <a:chOff x="5532125" y="2353660"/>
              <a:chExt cx="1536200" cy="2189085"/>
            </a:xfrm>
          </p:grpSpPr>
          <p:sp>
            <p:nvSpPr>
              <p:cNvPr id="23" name="AutoShape 19"/>
              <p:cNvSpPr>
                <a:spLocks noChangeArrowheads="1"/>
              </p:cNvSpPr>
              <p:nvPr/>
            </p:nvSpPr>
            <p:spPr bwMode="auto">
              <a:xfrm>
                <a:off x="5532262" y="2354383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4" name="AutoShape 19"/>
              <p:cNvSpPr>
                <a:spLocks noChangeArrowheads="1"/>
              </p:cNvSpPr>
              <p:nvPr/>
            </p:nvSpPr>
            <p:spPr bwMode="auto">
              <a:xfrm>
                <a:off x="6910578" y="2392478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5" name="AutoShape 19"/>
              <p:cNvSpPr>
                <a:spLocks noChangeArrowheads="1"/>
              </p:cNvSpPr>
              <p:nvPr/>
            </p:nvSpPr>
            <p:spPr bwMode="auto">
              <a:xfrm flipV="1">
                <a:off x="6219832" y="2430573"/>
                <a:ext cx="157205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5130061" y="3424669"/>
            <a:ext cx="4030476" cy="2374606"/>
            <a:chOff x="663590" y="4293873"/>
            <a:chExt cx="4030476" cy="2374606"/>
          </a:xfrm>
        </p:grpSpPr>
        <p:grpSp>
          <p:nvGrpSpPr>
            <p:cNvPr id="42" name="Group 41"/>
            <p:cNvGrpSpPr/>
            <p:nvPr/>
          </p:nvGrpSpPr>
          <p:grpSpPr>
            <a:xfrm>
              <a:off x="663590" y="4293873"/>
              <a:ext cx="4030476" cy="2374606"/>
              <a:chOff x="4379975" y="817563"/>
              <a:chExt cx="3870325" cy="2151062"/>
            </a:xfrm>
          </p:grpSpPr>
          <p:grpSp>
            <p:nvGrpSpPr>
              <p:cNvPr id="44" name="Group 87"/>
              <p:cNvGrpSpPr>
                <a:grpSpLocks/>
              </p:cNvGrpSpPr>
              <p:nvPr/>
            </p:nvGrpSpPr>
            <p:grpSpPr bwMode="auto">
              <a:xfrm>
                <a:off x="4379975" y="1201510"/>
                <a:ext cx="3870325" cy="1154113"/>
                <a:chOff x="4379975" y="1390773"/>
                <a:chExt cx="3870236" cy="1154912"/>
              </a:xfrm>
            </p:grpSpPr>
            <p:grpSp>
              <p:nvGrpSpPr>
                <p:cNvPr id="49" name="Group 80"/>
                <p:cNvGrpSpPr>
                  <a:grpSpLocks/>
                </p:cNvGrpSpPr>
                <p:nvPr/>
              </p:nvGrpSpPr>
              <p:grpSpPr bwMode="auto">
                <a:xfrm>
                  <a:off x="4379975" y="1390773"/>
                  <a:ext cx="3870236" cy="1154912"/>
                  <a:chOff x="-612675" y="4183062"/>
                  <a:chExt cx="8167687" cy="2674938"/>
                </a:xfrm>
              </p:grpSpPr>
              <p:pic>
                <p:nvPicPr>
                  <p:cNvPr id="51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612675" y="4183062"/>
                    <a:ext cx="8167687" cy="26749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2" name="Rectangle 51"/>
                  <p:cNvSpPr/>
                  <p:nvPr/>
                </p:nvSpPr>
                <p:spPr bwMode="auto">
                  <a:xfrm>
                    <a:off x="-612675" y="4183062"/>
                    <a:ext cx="8167687" cy="78371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" name="Rectangle 52"/>
                  <p:cNvSpPr/>
                  <p:nvPr/>
                </p:nvSpPr>
                <p:spPr bwMode="auto">
                  <a:xfrm>
                    <a:off x="6529863" y="5117634"/>
                    <a:ext cx="770537" cy="38634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 bwMode="auto">
                  <a:xfrm>
                    <a:off x="2921741" y="6309766"/>
                    <a:ext cx="804038" cy="54823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0" name="Rectangl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7523153" y="1624298"/>
                  <a:ext cx="658797" cy="34472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r>
                    <a:rPr lang="en-US" sz="3200" dirty="0">
                      <a:solidFill>
                        <a:srgbClr val="FF33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cs typeface="Arial" panose="020B0604020202020204" pitchFamily="34" charset="0"/>
                    </a:rPr>
                    <a:t>c</a:t>
                  </a:r>
                </a:p>
              </p:txBody>
            </p:sp>
          </p:grpSp>
          <p:grpSp>
            <p:nvGrpSpPr>
              <p:cNvPr id="45" name="Group 122"/>
              <p:cNvGrpSpPr>
                <a:grpSpLocks/>
              </p:cNvGrpSpPr>
              <p:nvPr/>
            </p:nvGrpSpPr>
            <p:grpSpPr bwMode="auto">
              <a:xfrm>
                <a:off x="5838825" y="817563"/>
                <a:ext cx="1612900" cy="2151062"/>
                <a:chOff x="5877770" y="3813201"/>
                <a:chExt cx="1613010" cy="2150529"/>
              </a:xfrm>
            </p:grpSpPr>
            <p:sp>
              <p:nvSpPr>
                <p:cNvPr id="46" name="AutoShape 19"/>
                <p:cNvSpPr>
                  <a:spLocks noChangeArrowheads="1"/>
                </p:cNvSpPr>
                <p:nvPr/>
              </p:nvSpPr>
              <p:spPr bwMode="auto">
                <a:xfrm>
                  <a:off x="7334278" y="3851455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AutoShape 19"/>
                <p:cNvSpPr>
                  <a:spLocks noChangeArrowheads="1"/>
                </p:cNvSpPr>
                <p:nvPr/>
              </p:nvSpPr>
              <p:spPr bwMode="auto">
                <a:xfrm>
                  <a:off x="5877770" y="3813201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AutoShape 19"/>
                <p:cNvSpPr>
                  <a:spLocks noChangeArrowheads="1"/>
                </p:cNvSpPr>
                <p:nvPr/>
              </p:nvSpPr>
              <p:spPr bwMode="auto">
                <a:xfrm flipV="1">
                  <a:off x="6607465" y="3851606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3" name="Rectangle 42"/>
            <p:cNvSpPr/>
            <p:nvPr/>
          </p:nvSpPr>
          <p:spPr bwMode="auto">
            <a:xfrm>
              <a:off x="769905" y="5225098"/>
              <a:ext cx="417057" cy="382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e-IL" sz="40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161618" y="6143674"/>
            <a:ext cx="3980577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1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/>
                <a:latin typeface="+mj-lt"/>
              </a:rPr>
              <a:t>e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+mj-lt"/>
              </a:rPr>
              <a:t>xpect &lt;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+mj-lt"/>
              </a:rPr>
              <a:t>q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Symbol" panose="05050102010706020507" pitchFamily="18" charset="2"/>
              </a:rPr>
              <a:t>z</a:t>
            </a:r>
            <a:r>
              <a:rPr lang="en-US" sz="2800" dirty="0">
                <a:solidFill>
                  <a:srgbClr val="FF0000"/>
                </a:solidFill>
                <a:effectLst/>
                <a:latin typeface="+mj-lt"/>
              </a:rPr>
              <a:t>&gt;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+mj-lt"/>
              </a:rPr>
              <a:t> to be small</a:t>
            </a:r>
            <a:endParaRPr lang="he-IL" sz="280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478883" y="5071914"/>
            <a:ext cx="107273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1">
            <a:spAutoFit/>
          </a:bodyPr>
          <a:lstStyle/>
          <a:p>
            <a:r>
              <a:rPr lang="en-US" sz="2800" dirty="0" err="1">
                <a:solidFill>
                  <a:srgbClr val="CC00FF"/>
                </a:solidFill>
                <a:effectLst/>
                <a:latin typeface="+mj-lt"/>
              </a:rPr>
              <a:t>q</a:t>
            </a:r>
            <a:r>
              <a:rPr lang="en-US" sz="2800" dirty="0" err="1" smtClean="0">
                <a:solidFill>
                  <a:srgbClr val="CC00FF"/>
                </a:solidFill>
                <a:effectLst/>
                <a:latin typeface="Symbol" panose="05050102010706020507" pitchFamily="18" charset="2"/>
              </a:rPr>
              <a:t>z</a:t>
            </a:r>
            <a:r>
              <a:rPr lang="en-US" sz="2800" dirty="0" smtClean="0">
                <a:solidFill>
                  <a:srgbClr val="CC00FF"/>
                </a:solidFill>
                <a:effectLst/>
                <a:latin typeface="+mj-lt"/>
              </a:rPr>
              <a:t>&gt;0 </a:t>
            </a:r>
            <a:endParaRPr lang="he-IL" sz="2800" dirty="0">
              <a:solidFill>
                <a:srgbClr val="CC00FF"/>
              </a:solidFill>
              <a:effectLst/>
              <a:latin typeface="+mj-lt"/>
            </a:endParaRPr>
          </a:p>
        </p:txBody>
      </p:sp>
      <p:cxnSp>
        <p:nvCxnSpPr>
          <p:cNvPr id="84" name="Straight Connector 83"/>
          <p:cNvCxnSpPr/>
          <p:nvPr/>
        </p:nvCxnSpPr>
        <p:spPr bwMode="auto">
          <a:xfrm>
            <a:off x="5606333" y="5157225"/>
            <a:ext cx="34309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7" name="TextBox 86"/>
          <p:cNvSpPr txBox="1"/>
          <p:nvPr/>
        </p:nvSpPr>
        <p:spPr>
          <a:xfrm>
            <a:off x="5119819" y="1751827"/>
            <a:ext cx="107273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1">
            <a:spAutoFit/>
          </a:bodyPr>
          <a:lstStyle/>
          <a:p>
            <a:r>
              <a:rPr lang="en-US" sz="2800" dirty="0" err="1" smtClean="0">
                <a:solidFill>
                  <a:srgbClr val="00B0F0"/>
                </a:solidFill>
                <a:effectLst/>
                <a:latin typeface="+mj-lt"/>
              </a:rPr>
              <a:t>q</a:t>
            </a:r>
            <a:r>
              <a:rPr lang="en-US" sz="2800" dirty="0" err="1" smtClean="0">
                <a:solidFill>
                  <a:srgbClr val="00B0F0"/>
                </a:solidFill>
                <a:effectLst/>
                <a:latin typeface="Symbol" panose="05050102010706020507" pitchFamily="18" charset="2"/>
              </a:rPr>
              <a:t>z</a:t>
            </a:r>
            <a:r>
              <a:rPr lang="en-US" sz="2800" dirty="0" smtClean="0">
                <a:solidFill>
                  <a:srgbClr val="00B0F0"/>
                </a:solidFill>
                <a:effectLst/>
                <a:latin typeface="+mj-lt"/>
              </a:rPr>
              <a:t>&lt;0 </a:t>
            </a:r>
            <a:endParaRPr lang="he-IL" sz="2800" dirty="0">
              <a:solidFill>
                <a:srgbClr val="00B0F0"/>
              </a:solidFill>
              <a:effectLst/>
              <a:latin typeface="+mj-lt"/>
            </a:endParaRPr>
          </a:p>
        </p:txBody>
      </p:sp>
      <p:cxnSp>
        <p:nvCxnSpPr>
          <p:cNvPr id="88" name="Straight Connector 87"/>
          <p:cNvCxnSpPr/>
          <p:nvPr/>
        </p:nvCxnSpPr>
        <p:spPr bwMode="auto">
          <a:xfrm>
            <a:off x="5245740" y="1854395"/>
            <a:ext cx="34309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2" name="Picture 8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55" y="1163105"/>
            <a:ext cx="1675575" cy="952500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29" y="2276850"/>
            <a:ext cx="4062001" cy="1066800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15" y="3446736"/>
            <a:ext cx="4874401" cy="660400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15" y="4120290"/>
            <a:ext cx="4265101" cy="1422400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15" y="5635055"/>
            <a:ext cx="3148051" cy="520700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51" y="6175165"/>
            <a:ext cx="2183325" cy="825500"/>
          </a:xfrm>
          <a:prstGeom prst="rect">
            <a:avLst/>
          </a:prstGeom>
          <a:ln>
            <a:solidFill>
              <a:srgbClr val="FF3300"/>
            </a:solidFill>
          </a:ln>
        </p:spPr>
      </p:pic>
      <p:sp>
        <p:nvSpPr>
          <p:cNvPr id="80" name="TextBox 79"/>
          <p:cNvSpPr txBox="1"/>
          <p:nvPr/>
        </p:nvSpPr>
        <p:spPr>
          <a:xfrm>
            <a:off x="16684" y="4043480"/>
            <a:ext cx="157607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smtClean="0">
                <a:solidFill>
                  <a:srgbClr val="FF3300"/>
                </a:solidFill>
                <a:effectLst/>
              </a:rPr>
              <a:t>Rayleigh</a:t>
            </a:r>
            <a:endParaRPr lang="he-IL" sz="2800" dirty="0">
              <a:solidFill>
                <a:srgbClr val="FF33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75184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990000"/>
                </a:solidFill>
              </a:rPr>
              <a:t>Geostrophic balance</a:t>
            </a:r>
          </a:p>
        </p:txBody>
      </p:sp>
      <p:pic>
        <p:nvPicPr>
          <p:cNvPr id="9219" name="Picture 4" descr="une_c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916113"/>
            <a:ext cx="30972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1116013" y="3284538"/>
            <a:ext cx="504825" cy="5889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7173" name="Text Box 11"/>
          <p:cNvSpPr txBox="1">
            <a:spLocks noChangeArrowheads="1"/>
          </p:cNvSpPr>
          <p:nvPr/>
        </p:nvSpPr>
        <p:spPr bwMode="auto">
          <a:xfrm>
            <a:off x="1187450" y="4221163"/>
            <a:ext cx="427038" cy="5889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990000"/>
                </a:solidFill>
              </a:rPr>
              <a:t>L</a:t>
            </a:r>
          </a:p>
        </p:txBody>
      </p:sp>
      <p:sp>
        <p:nvSpPr>
          <p:cNvPr id="7174" name="Text Box 12"/>
          <p:cNvSpPr txBox="1">
            <a:spLocks noChangeArrowheads="1"/>
          </p:cNvSpPr>
          <p:nvPr/>
        </p:nvSpPr>
        <p:spPr bwMode="auto">
          <a:xfrm>
            <a:off x="1187450" y="2408238"/>
            <a:ext cx="427038" cy="5889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990000"/>
                </a:solidFill>
              </a:rPr>
              <a:t>L</a:t>
            </a:r>
          </a:p>
        </p:txBody>
      </p:sp>
      <p:pic>
        <p:nvPicPr>
          <p:cNvPr id="922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928813"/>
            <a:ext cx="3808413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928813"/>
            <a:ext cx="397827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6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Rectangle 18"/>
          <p:cNvSpPr>
            <a:spLocks noChangeArrowheads="1"/>
          </p:cNvSpPr>
          <p:nvPr/>
        </p:nvSpPr>
        <p:spPr bwMode="auto">
          <a:xfrm>
            <a:off x="-112713" y="10955"/>
            <a:ext cx="9372601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dirty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Pseudo-energy and the condition for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dirty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Counter-propagation</a:t>
            </a:r>
          </a:p>
        </p:txBody>
      </p:sp>
      <p:grpSp>
        <p:nvGrpSpPr>
          <p:cNvPr id="8" name="Group 95"/>
          <p:cNvGrpSpPr>
            <a:grpSpLocks/>
          </p:cNvGrpSpPr>
          <p:nvPr/>
        </p:nvGrpSpPr>
        <p:grpSpPr bwMode="auto">
          <a:xfrm>
            <a:off x="4411188" y="1417172"/>
            <a:ext cx="4700019" cy="3291152"/>
            <a:chOff x="3688685" y="2060734"/>
            <a:chExt cx="4514461" cy="2980932"/>
          </a:xfrm>
        </p:grpSpPr>
        <p:grpSp>
          <p:nvGrpSpPr>
            <p:cNvPr id="21" name="Group 43"/>
            <p:cNvGrpSpPr>
              <a:grpSpLocks/>
            </p:cNvGrpSpPr>
            <p:nvPr/>
          </p:nvGrpSpPr>
          <p:grpSpPr bwMode="auto">
            <a:xfrm>
              <a:off x="3688685" y="2060734"/>
              <a:ext cx="4514461" cy="2980932"/>
              <a:chOff x="17463" y="1681163"/>
              <a:chExt cx="8277225" cy="5205412"/>
            </a:xfrm>
          </p:grpSpPr>
          <p:sp>
            <p:nvSpPr>
              <p:cNvPr id="26" name="Rectangle 2"/>
              <p:cNvSpPr>
                <a:spLocks noChangeAspect="1" noChangeArrowheads="1"/>
              </p:cNvSpPr>
              <p:nvPr/>
            </p:nvSpPr>
            <p:spPr bwMode="auto">
              <a:xfrm>
                <a:off x="5942244" y="4408599"/>
                <a:ext cx="1211159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7" name="Rectangle 3"/>
              <p:cNvSpPr>
                <a:spLocks noChangeAspect="1" noChangeArrowheads="1"/>
              </p:cNvSpPr>
              <p:nvPr/>
            </p:nvSpPr>
            <p:spPr bwMode="auto">
              <a:xfrm>
                <a:off x="3220047" y="6285099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4"/>
              <p:cNvSpPr>
                <a:spLocks noChangeAspect="1" noChangeArrowheads="1"/>
              </p:cNvSpPr>
              <p:nvPr/>
            </p:nvSpPr>
            <p:spPr bwMode="auto">
              <a:xfrm>
                <a:off x="3345240" y="4588766"/>
                <a:ext cx="1205336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9" name="Rectangle 5"/>
              <p:cNvSpPr>
                <a:spLocks noChangeAspect="1" noChangeArrowheads="1"/>
              </p:cNvSpPr>
              <p:nvPr/>
            </p:nvSpPr>
            <p:spPr bwMode="auto">
              <a:xfrm>
                <a:off x="17463" y="4890890"/>
                <a:ext cx="1211159" cy="60702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angle 6"/>
              <p:cNvSpPr>
                <a:spLocks noChangeAspect="1" noChangeArrowheads="1"/>
              </p:cNvSpPr>
              <p:nvPr/>
            </p:nvSpPr>
            <p:spPr bwMode="auto">
              <a:xfrm>
                <a:off x="6367315" y="5314974"/>
                <a:ext cx="1208247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pic>
            <p:nvPicPr>
              <p:cNvPr id="31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638" y="2824163"/>
                <a:ext cx="6927850" cy="2176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Rectangle 8"/>
              <p:cNvSpPr>
                <a:spLocks noChangeAspect="1" noChangeArrowheads="1"/>
              </p:cNvSpPr>
              <p:nvPr/>
            </p:nvSpPr>
            <p:spPr bwMode="auto">
              <a:xfrm>
                <a:off x="6303263" y="2823138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angle 9"/>
              <p:cNvSpPr>
                <a:spLocks noChangeAspect="1" noChangeArrowheads="1"/>
              </p:cNvSpPr>
              <p:nvPr/>
            </p:nvSpPr>
            <p:spPr bwMode="auto">
              <a:xfrm>
                <a:off x="3581066" y="4367023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4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3703346" y="3003305"/>
                <a:ext cx="120824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75571" y="331097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32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36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6728333" y="3732284"/>
                <a:ext cx="1208247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7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3939174" y="3069828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8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736590" y="168116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7083529" y="2105247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40" name="Text Box 22"/>
              <p:cNvSpPr txBox="1">
                <a:spLocks noChangeArrowheads="1"/>
              </p:cNvSpPr>
              <p:nvPr/>
            </p:nvSpPr>
            <p:spPr bwMode="auto">
              <a:xfrm>
                <a:off x="3968288" y="5755687"/>
                <a:ext cx="183420" cy="70126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b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" name="Group 92"/>
            <p:cNvGrpSpPr>
              <a:grpSpLocks/>
            </p:cNvGrpSpPr>
            <p:nvPr/>
          </p:nvGrpSpPr>
          <p:grpSpPr bwMode="auto">
            <a:xfrm>
              <a:off x="5532125" y="2353660"/>
              <a:ext cx="1536200" cy="2189085"/>
              <a:chOff x="5532125" y="2353660"/>
              <a:chExt cx="1536200" cy="2189085"/>
            </a:xfrm>
          </p:grpSpPr>
          <p:sp>
            <p:nvSpPr>
              <p:cNvPr id="23" name="AutoShape 19"/>
              <p:cNvSpPr>
                <a:spLocks noChangeArrowheads="1"/>
              </p:cNvSpPr>
              <p:nvPr/>
            </p:nvSpPr>
            <p:spPr bwMode="auto">
              <a:xfrm>
                <a:off x="5532262" y="2354383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4" name="AutoShape 19"/>
              <p:cNvSpPr>
                <a:spLocks noChangeArrowheads="1"/>
              </p:cNvSpPr>
              <p:nvPr/>
            </p:nvSpPr>
            <p:spPr bwMode="auto">
              <a:xfrm>
                <a:off x="6910578" y="2392478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5" name="AutoShape 19"/>
              <p:cNvSpPr>
                <a:spLocks noChangeArrowheads="1"/>
              </p:cNvSpPr>
              <p:nvPr/>
            </p:nvSpPr>
            <p:spPr bwMode="auto">
              <a:xfrm flipV="1">
                <a:off x="6219832" y="2430573"/>
                <a:ext cx="157205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5098915" y="3362824"/>
            <a:ext cx="4030476" cy="2374606"/>
            <a:chOff x="663590" y="4293873"/>
            <a:chExt cx="4030476" cy="2374606"/>
          </a:xfrm>
        </p:grpSpPr>
        <p:grpSp>
          <p:nvGrpSpPr>
            <p:cNvPr id="42" name="Group 41"/>
            <p:cNvGrpSpPr/>
            <p:nvPr/>
          </p:nvGrpSpPr>
          <p:grpSpPr>
            <a:xfrm>
              <a:off x="663590" y="4293873"/>
              <a:ext cx="4030476" cy="2374606"/>
              <a:chOff x="4379975" y="817563"/>
              <a:chExt cx="3870325" cy="2151062"/>
            </a:xfrm>
          </p:grpSpPr>
          <p:grpSp>
            <p:nvGrpSpPr>
              <p:cNvPr id="44" name="Group 87"/>
              <p:cNvGrpSpPr>
                <a:grpSpLocks/>
              </p:cNvGrpSpPr>
              <p:nvPr/>
            </p:nvGrpSpPr>
            <p:grpSpPr bwMode="auto">
              <a:xfrm>
                <a:off x="4379975" y="1201510"/>
                <a:ext cx="3870325" cy="1154113"/>
                <a:chOff x="4379975" y="1390773"/>
                <a:chExt cx="3870236" cy="1154912"/>
              </a:xfrm>
            </p:grpSpPr>
            <p:grpSp>
              <p:nvGrpSpPr>
                <p:cNvPr id="49" name="Group 80"/>
                <p:cNvGrpSpPr>
                  <a:grpSpLocks/>
                </p:cNvGrpSpPr>
                <p:nvPr/>
              </p:nvGrpSpPr>
              <p:grpSpPr bwMode="auto">
                <a:xfrm>
                  <a:off x="4379975" y="1390773"/>
                  <a:ext cx="3870236" cy="1154912"/>
                  <a:chOff x="-612675" y="4183062"/>
                  <a:chExt cx="8167687" cy="2674938"/>
                </a:xfrm>
              </p:grpSpPr>
              <p:pic>
                <p:nvPicPr>
                  <p:cNvPr id="51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612675" y="4183062"/>
                    <a:ext cx="8167687" cy="26749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2" name="Rectangle 51"/>
                  <p:cNvSpPr/>
                  <p:nvPr/>
                </p:nvSpPr>
                <p:spPr bwMode="auto">
                  <a:xfrm>
                    <a:off x="-612675" y="4183062"/>
                    <a:ext cx="8167687" cy="78371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" name="Rectangle 52"/>
                  <p:cNvSpPr/>
                  <p:nvPr/>
                </p:nvSpPr>
                <p:spPr bwMode="auto">
                  <a:xfrm>
                    <a:off x="6529863" y="5117634"/>
                    <a:ext cx="770537" cy="38634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 bwMode="auto">
                  <a:xfrm>
                    <a:off x="2921741" y="6309766"/>
                    <a:ext cx="804038" cy="54823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0" name="Rectangl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7523153" y="1624298"/>
                  <a:ext cx="658797" cy="34472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r>
                    <a:rPr lang="en-US" sz="3200" dirty="0">
                      <a:solidFill>
                        <a:srgbClr val="FF33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cs typeface="Arial" panose="020B0604020202020204" pitchFamily="34" charset="0"/>
                    </a:rPr>
                    <a:t>c</a:t>
                  </a:r>
                </a:p>
              </p:txBody>
            </p:sp>
          </p:grpSp>
          <p:grpSp>
            <p:nvGrpSpPr>
              <p:cNvPr id="45" name="Group 122"/>
              <p:cNvGrpSpPr>
                <a:grpSpLocks/>
              </p:cNvGrpSpPr>
              <p:nvPr/>
            </p:nvGrpSpPr>
            <p:grpSpPr bwMode="auto">
              <a:xfrm>
                <a:off x="5838825" y="817563"/>
                <a:ext cx="1612900" cy="2151062"/>
                <a:chOff x="5877770" y="3813201"/>
                <a:chExt cx="1613010" cy="2150529"/>
              </a:xfrm>
            </p:grpSpPr>
            <p:sp>
              <p:nvSpPr>
                <p:cNvPr id="46" name="AutoShape 19"/>
                <p:cNvSpPr>
                  <a:spLocks noChangeArrowheads="1"/>
                </p:cNvSpPr>
                <p:nvPr/>
              </p:nvSpPr>
              <p:spPr bwMode="auto">
                <a:xfrm>
                  <a:off x="7334278" y="3851455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AutoShape 19"/>
                <p:cNvSpPr>
                  <a:spLocks noChangeArrowheads="1"/>
                </p:cNvSpPr>
                <p:nvPr/>
              </p:nvSpPr>
              <p:spPr bwMode="auto">
                <a:xfrm>
                  <a:off x="5877770" y="3813201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AutoShape 19"/>
                <p:cNvSpPr>
                  <a:spLocks noChangeArrowheads="1"/>
                </p:cNvSpPr>
                <p:nvPr/>
              </p:nvSpPr>
              <p:spPr bwMode="auto">
                <a:xfrm flipV="1">
                  <a:off x="6607465" y="3851606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3" name="Rectangle 42"/>
            <p:cNvSpPr/>
            <p:nvPr/>
          </p:nvSpPr>
          <p:spPr bwMode="auto">
            <a:xfrm>
              <a:off x="769905" y="5225098"/>
              <a:ext cx="417057" cy="382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e-IL" sz="40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93195" y="6143674"/>
            <a:ext cx="476124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1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/>
                <a:latin typeface="+mj-lt"/>
              </a:rPr>
              <a:t>e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+mj-lt"/>
              </a:rPr>
              <a:t>xpect &lt;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+mj-lt"/>
              </a:rPr>
              <a:t>Uq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Symbol" panose="05050102010706020507" pitchFamily="18" charset="2"/>
              </a:rPr>
              <a:t>z</a:t>
            </a:r>
            <a:r>
              <a:rPr lang="en-US" sz="2800" dirty="0">
                <a:solidFill>
                  <a:srgbClr val="FF0000"/>
                </a:solidFill>
                <a:effectLst/>
                <a:latin typeface="+mj-lt"/>
              </a:rPr>
              <a:t>&gt;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+mj-lt"/>
              </a:rPr>
              <a:t> to be negative</a:t>
            </a:r>
            <a:endParaRPr lang="he-IL" sz="280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478883" y="5071914"/>
            <a:ext cx="107273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1">
            <a:spAutoFit/>
          </a:bodyPr>
          <a:lstStyle/>
          <a:p>
            <a:r>
              <a:rPr lang="en-US" sz="2800" dirty="0" err="1">
                <a:solidFill>
                  <a:srgbClr val="CC00FF"/>
                </a:solidFill>
                <a:effectLst/>
                <a:latin typeface="+mj-lt"/>
              </a:rPr>
              <a:t>q</a:t>
            </a:r>
            <a:r>
              <a:rPr lang="en-US" sz="2800" dirty="0" err="1" smtClean="0">
                <a:solidFill>
                  <a:srgbClr val="CC00FF"/>
                </a:solidFill>
                <a:effectLst/>
                <a:latin typeface="Symbol" panose="05050102010706020507" pitchFamily="18" charset="2"/>
              </a:rPr>
              <a:t>z</a:t>
            </a:r>
            <a:r>
              <a:rPr lang="en-US" sz="2800" dirty="0" smtClean="0">
                <a:solidFill>
                  <a:srgbClr val="CC00FF"/>
                </a:solidFill>
                <a:effectLst/>
                <a:latin typeface="+mj-lt"/>
              </a:rPr>
              <a:t>&gt;0 </a:t>
            </a:r>
            <a:endParaRPr lang="he-IL" sz="2800" dirty="0">
              <a:solidFill>
                <a:srgbClr val="CC00FF"/>
              </a:solidFill>
              <a:effectLst/>
              <a:latin typeface="+mj-lt"/>
            </a:endParaRPr>
          </a:p>
        </p:txBody>
      </p:sp>
      <p:cxnSp>
        <p:nvCxnSpPr>
          <p:cNvPr id="84" name="Straight Connector 83"/>
          <p:cNvCxnSpPr/>
          <p:nvPr/>
        </p:nvCxnSpPr>
        <p:spPr bwMode="auto">
          <a:xfrm>
            <a:off x="5606333" y="5163180"/>
            <a:ext cx="34309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7" name="TextBox 86"/>
          <p:cNvSpPr txBox="1"/>
          <p:nvPr/>
        </p:nvSpPr>
        <p:spPr>
          <a:xfrm>
            <a:off x="8001525" y="1904340"/>
            <a:ext cx="107273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1">
            <a:spAutoFit/>
          </a:bodyPr>
          <a:lstStyle/>
          <a:p>
            <a:r>
              <a:rPr lang="en-US" sz="2800" dirty="0" err="1" smtClean="0">
                <a:solidFill>
                  <a:srgbClr val="00B0F0"/>
                </a:solidFill>
                <a:effectLst/>
                <a:latin typeface="+mj-lt"/>
              </a:rPr>
              <a:t>q</a:t>
            </a:r>
            <a:r>
              <a:rPr lang="en-US" sz="2800" dirty="0" err="1" smtClean="0">
                <a:solidFill>
                  <a:srgbClr val="00B0F0"/>
                </a:solidFill>
                <a:effectLst/>
                <a:latin typeface="Symbol" panose="05050102010706020507" pitchFamily="18" charset="2"/>
              </a:rPr>
              <a:t>z</a:t>
            </a:r>
            <a:r>
              <a:rPr lang="en-US" sz="2800" dirty="0" smtClean="0">
                <a:solidFill>
                  <a:srgbClr val="00B0F0"/>
                </a:solidFill>
                <a:effectLst/>
                <a:latin typeface="+mj-lt"/>
              </a:rPr>
              <a:t>&lt;0 </a:t>
            </a:r>
            <a:endParaRPr lang="he-IL" sz="2800" dirty="0">
              <a:solidFill>
                <a:srgbClr val="00B0F0"/>
              </a:solidFill>
              <a:effectLst/>
              <a:latin typeface="+mj-lt"/>
            </a:endParaRPr>
          </a:p>
        </p:txBody>
      </p:sp>
      <p:cxnSp>
        <p:nvCxnSpPr>
          <p:cNvPr id="88" name="Straight Connector 87"/>
          <p:cNvCxnSpPr/>
          <p:nvPr/>
        </p:nvCxnSpPr>
        <p:spPr bwMode="auto">
          <a:xfrm>
            <a:off x="8120066" y="1991622"/>
            <a:ext cx="34309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Oval 4"/>
          <p:cNvSpPr/>
          <p:nvPr/>
        </p:nvSpPr>
        <p:spPr bwMode="auto">
          <a:xfrm rot="20658985">
            <a:off x="5826766" y="2248151"/>
            <a:ext cx="713223" cy="2834198"/>
          </a:xfrm>
          <a:prstGeom prst="ellipse">
            <a:avLst/>
          </a:prstGeom>
          <a:noFill/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4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151015" y="2660900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4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 flipH="1">
            <a:off x="3151015" y="4158045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4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60447" y="1979615"/>
            <a:ext cx="56297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effectLst/>
                <a:latin typeface="+mj-lt"/>
              </a:rPr>
              <a:t>U</a:t>
            </a:r>
            <a:endParaRPr lang="he-IL" dirty="0">
              <a:effectLst/>
              <a:latin typeface="+mj-lt"/>
            </a:endParaRPr>
          </a:p>
        </p:txBody>
      </p:sp>
      <p:cxnSp>
        <p:nvCxnSpPr>
          <p:cNvPr id="78" name="Straight Connector 77"/>
          <p:cNvCxnSpPr/>
          <p:nvPr/>
        </p:nvCxnSpPr>
        <p:spPr bwMode="auto">
          <a:xfrm>
            <a:off x="3402558" y="2039659"/>
            <a:ext cx="28612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TextBox 89"/>
          <p:cNvSpPr txBox="1"/>
          <p:nvPr/>
        </p:nvSpPr>
        <p:spPr>
          <a:xfrm>
            <a:off x="916415" y="2039872"/>
            <a:ext cx="1332416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1">
            <a:spAutoFit/>
          </a:bodyPr>
          <a:lstStyle/>
          <a:p>
            <a:r>
              <a:rPr lang="en-US" sz="2800" dirty="0" err="1" smtClean="0">
                <a:solidFill>
                  <a:srgbClr val="00B0F0"/>
                </a:solidFill>
                <a:effectLst/>
                <a:latin typeface="+mj-lt"/>
              </a:rPr>
              <a:t>Uq</a:t>
            </a:r>
            <a:r>
              <a:rPr lang="en-US" sz="2800" dirty="0" err="1" smtClean="0">
                <a:solidFill>
                  <a:srgbClr val="00B0F0"/>
                </a:solidFill>
                <a:effectLst/>
                <a:latin typeface="Symbol" panose="05050102010706020507" pitchFamily="18" charset="2"/>
              </a:rPr>
              <a:t>z</a:t>
            </a:r>
            <a:r>
              <a:rPr lang="en-US" sz="2800" dirty="0" smtClean="0">
                <a:solidFill>
                  <a:srgbClr val="00B0F0"/>
                </a:solidFill>
                <a:effectLst/>
                <a:latin typeface="+mj-lt"/>
              </a:rPr>
              <a:t>&lt;0 </a:t>
            </a:r>
            <a:endParaRPr lang="he-IL" sz="2800" dirty="0">
              <a:solidFill>
                <a:srgbClr val="00B0F0"/>
              </a:solidFill>
              <a:effectLst/>
              <a:latin typeface="+mj-lt"/>
            </a:endParaRPr>
          </a:p>
        </p:txBody>
      </p:sp>
      <p:cxnSp>
        <p:nvCxnSpPr>
          <p:cNvPr id="91" name="Straight Connector 90"/>
          <p:cNvCxnSpPr/>
          <p:nvPr/>
        </p:nvCxnSpPr>
        <p:spPr bwMode="auto">
          <a:xfrm>
            <a:off x="1034956" y="2127154"/>
            <a:ext cx="69507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923525" y="4134740"/>
            <a:ext cx="1332416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1">
            <a:spAutoFit/>
          </a:bodyPr>
          <a:lstStyle/>
          <a:p>
            <a:r>
              <a:rPr lang="en-US" sz="2800" dirty="0" err="1" smtClean="0">
                <a:solidFill>
                  <a:srgbClr val="00B0F0"/>
                </a:solidFill>
                <a:effectLst/>
                <a:latin typeface="+mj-lt"/>
              </a:rPr>
              <a:t>Uq</a:t>
            </a:r>
            <a:r>
              <a:rPr lang="en-US" sz="2800" dirty="0" err="1" smtClean="0">
                <a:solidFill>
                  <a:srgbClr val="00B0F0"/>
                </a:solidFill>
                <a:effectLst/>
                <a:latin typeface="Symbol" panose="05050102010706020507" pitchFamily="18" charset="2"/>
              </a:rPr>
              <a:t>z</a:t>
            </a:r>
            <a:r>
              <a:rPr lang="en-US" sz="2800" dirty="0" smtClean="0">
                <a:solidFill>
                  <a:srgbClr val="00B0F0"/>
                </a:solidFill>
                <a:effectLst/>
                <a:latin typeface="+mj-lt"/>
              </a:rPr>
              <a:t>&lt;0 </a:t>
            </a:r>
            <a:endParaRPr lang="he-IL" sz="2800" dirty="0">
              <a:solidFill>
                <a:srgbClr val="00B0F0"/>
              </a:solidFill>
              <a:effectLst/>
              <a:latin typeface="+mj-lt"/>
            </a:endParaRPr>
          </a:p>
        </p:txBody>
      </p:sp>
      <p:cxnSp>
        <p:nvCxnSpPr>
          <p:cNvPr id="94" name="Straight Connector 93"/>
          <p:cNvCxnSpPr/>
          <p:nvPr/>
        </p:nvCxnSpPr>
        <p:spPr bwMode="auto">
          <a:xfrm>
            <a:off x="1042066" y="4222022"/>
            <a:ext cx="69507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91642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Rectangle 18"/>
          <p:cNvSpPr>
            <a:spLocks noChangeArrowheads="1"/>
          </p:cNvSpPr>
          <p:nvPr/>
        </p:nvSpPr>
        <p:spPr bwMode="auto">
          <a:xfrm>
            <a:off x="-112713" y="10955"/>
            <a:ext cx="9372601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dirty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Pseudo-energy and the condition for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dirty="0">
                <a:solidFill>
                  <a:srgbClr val="0000CC"/>
                </a:solidFill>
                <a:effectLst/>
                <a:latin typeface="+mj-lt"/>
                <a:cs typeface="Tahoma" panose="020B0604030504040204" pitchFamily="34" charset="0"/>
              </a:rPr>
              <a:t>Counter-propagation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2" y="1336135"/>
            <a:ext cx="8987176" cy="825500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97" y="2349500"/>
            <a:ext cx="5432926" cy="1079500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67405"/>
            <a:ext cx="9144000" cy="1257919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8872" y="4825999"/>
            <a:ext cx="2894175" cy="1041400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810" y="4811580"/>
            <a:ext cx="1726350" cy="1143000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01" y="6311900"/>
            <a:ext cx="1167825" cy="546100"/>
          </a:xfrm>
          <a:prstGeom prst="rect">
            <a:avLst/>
          </a:prstGeom>
          <a:ln>
            <a:solidFill>
              <a:srgbClr val="FF3300"/>
            </a:solidFill>
          </a:ln>
        </p:spPr>
      </p:pic>
      <p:sp>
        <p:nvSpPr>
          <p:cNvPr id="13" name="Right Arrow 12"/>
          <p:cNvSpPr/>
          <p:nvPr/>
        </p:nvSpPr>
        <p:spPr bwMode="auto">
          <a:xfrm>
            <a:off x="1327697" y="6311900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4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3551" y="6250432"/>
            <a:ext cx="3300376" cy="546100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4550" y="6199345"/>
            <a:ext cx="1929450" cy="647700"/>
          </a:xfrm>
          <a:prstGeom prst="rect">
            <a:avLst/>
          </a:prstGeom>
          <a:ln>
            <a:solidFill>
              <a:srgbClr val="FF3300"/>
            </a:solidFill>
          </a:ln>
        </p:spPr>
      </p:pic>
      <p:sp>
        <p:nvSpPr>
          <p:cNvPr id="16" name="Right Arrow 15"/>
          <p:cNvSpPr/>
          <p:nvPr/>
        </p:nvSpPr>
        <p:spPr bwMode="auto">
          <a:xfrm>
            <a:off x="6041451" y="6281166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4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065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900113" y="45815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00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34819" name="Text Box 7"/>
          <p:cNvSpPr txBox="1">
            <a:spLocks noChangeArrowheads="1"/>
          </p:cNvSpPr>
          <p:nvPr/>
        </p:nvSpPr>
        <p:spPr bwMode="auto">
          <a:xfrm>
            <a:off x="900113" y="45815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00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34820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3738"/>
            <a:ext cx="91440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969000"/>
            <a:ext cx="9142412" cy="954088"/>
          </a:xfrm>
          <a:prstGeom prst="rect">
            <a:avLst/>
          </a:prstGeom>
          <a:noFill/>
          <a:ln w="28575" algn="ctr">
            <a:solidFill>
              <a:srgbClr val="CC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2" name="TextBox 15"/>
          <p:cNvSpPr txBox="1">
            <a:spLocks noChangeArrowheads="1"/>
          </p:cNvSpPr>
          <p:nvPr/>
        </p:nvSpPr>
        <p:spPr bwMode="auto">
          <a:xfrm>
            <a:off x="-404813" y="1490663"/>
            <a:ext cx="9953626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H.M.R. (1985)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counter-propagating </a:t>
            </a:r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Rossby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wave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view to </a:t>
            </a:r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barotropic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baroclinic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instability  </a:t>
            </a:r>
            <a:endParaRPr lang="he-IL" sz="4000" b="1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23" name="Picture 2" descr="http://www.maplesoft.com/SizedImages/image.ashx?file=2d6be4099737ec0c6f780d891e89ebe3_364_28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0"/>
            <a:ext cx="1538287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 descr="http://www.damtp.cam.ac.uk/people/m.e.mcintyre/mem2-p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0"/>
            <a:ext cx="14287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2" descr="http://wamfestival.files.wordpress.com/2012/05/hoskins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4986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2" descr="http://scholar.google.com/citations?view_op=view_photo&amp;user=WMBEnXAAAAAJ&amp;citpid=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70167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6" descr="http://www.aos.wisc.edu/faculty/images/Bretherto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31750"/>
            <a:ext cx="877888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032860" y="6117350"/>
            <a:ext cx="1236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b="1" dirty="0" smtClean="0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(</a:t>
            </a:r>
            <a:r>
              <a:rPr lang="en-US" sz="1800" b="1" dirty="0" err="1" smtClean="0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vorticity</a:t>
            </a:r>
            <a:r>
              <a:rPr lang="en-US" sz="1800" b="1" dirty="0" smtClean="0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)</a:t>
            </a:r>
            <a:endParaRPr lang="he-IL" sz="1800" b="1" dirty="0">
              <a:solidFill>
                <a:schemeClr val="tx2"/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499600" y="6578210"/>
            <a:ext cx="2649945" cy="374126"/>
          </a:xfrm>
          <a:prstGeom prst="ellipse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4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319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044777" y="1569701"/>
            <a:ext cx="6010512" cy="5299780"/>
            <a:chOff x="1506538" y="3390595"/>
            <a:chExt cx="6445250" cy="3487737"/>
          </a:xfrm>
        </p:grpSpPr>
        <p:grpSp>
          <p:nvGrpSpPr>
            <p:cNvPr id="38" name="Group 5119"/>
            <p:cNvGrpSpPr>
              <a:grpSpLocks/>
            </p:cNvGrpSpPr>
            <p:nvPr/>
          </p:nvGrpSpPr>
          <p:grpSpPr bwMode="auto">
            <a:xfrm>
              <a:off x="1506538" y="3831920"/>
              <a:ext cx="2036762" cy="3046412"/>
              <a:chOff x="9290850" y="356600"/>
              <a:chExt cx="2578100" cy="3749675"/>
            </a:xfrm>
          </p:grpSpPr>
          <p:sp>
            <p:nvSpPr>
              <p:cNvPr id="39" name="Line 53"/>
              <p:cNvSpPr>
                <a:spLocks noChangeShapeType="1"/>
              </p:cNvSpPr>
              <p:nvPr/>
            </p:nvSpPr>
            <p:spPr bwMode="auto">
              <a:xfrm>
                <a:off x="10896385" y="358553"/>
                <a:ext cx="97256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Line 54"/>
              <p:cNvSpPr>
                <a:spLocks noChangeShapeType="1"/>
              </p:cNvSpPr>
              <p:nvPr/>
            </p:nvSpPr>
            <p:spPr bwMode="auto">
              <a:xfrm>
                <a:off x="10864234" y="895897"/>
                <a:ext cx="996678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2" name="Line 55"/>
              <p:cNvSpPr>
                <a:spLocks noChangeShapeType="1"/>
              </p:cNvSpPr>
              <p:nvPr/>
            </p:nvSpPr>
            <p:spPr bwMode="auto">
              <a:xfrm flipH="1">
                <a:off x="9925830" y="3670539"/>
                <a:ext cx="97055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3" name="Line 56"/>
              <p:cNvSpPr>
                <a:spLocks noChangeShapeType="1"/>
              </p:cNvSpPr>
              <p:nvPr/>
            </p:nvSpPr>
            <p:spPr bwMode="auto">
              <a:xfrm>
                <a:off x="10896385" y="358553"/>
                <a:ext cx="0" cy="33119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4" name="Line 57"/>
              <p:cNvSpPr>
                <a:spLocks noChangeShapeType="1"/>
              </p:cNvSpPr>
              <p:nvPr/>
            </p:nvSpPr>
            <p:spPr bwMode="auto">
              <a:xfrm flipH="1">
                <a:off x="10020273" y="3146875"/>
                <a:ext cx="876112" cy="13677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5" name="Line 58"/>
              <p:cNvSpPr>
                <a:spLocks noChangeShapeType="1"/>
              </p:cNvSpPr>
              <p:nvPr/>
            </p:nvSpPr>
            <p:spPr bwMode="auto">
              <a:xfrm flipH="1" flipV="1">
                <a:off x="10136820" y="2621255"/>
                <a:ext cx="759565" cy="3908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" name="Line 59"/>
              <p:cNvSpPr>
                <a:spLocks noChangeShapeType="1"/>
              </p:cNvSpPr>
              <p:nvPr/>
            </p:nvSpPr>
            <p:spPr bwMode="auto">
              <a:xfrm>
                <a:off x="10940593" y="1278876"/>
                <a:ext cx="749519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2" name="Freeform 60"/>
              <p:cNvSpPr>
                <a:spLocks/>
              </p:cNvSpPr>
              <p:nvPr/>
            </p:nvSpPr>
            <p:spPr bwMode="auto">
              <a:xfrm>
                <a:off x="9994151" y="356600"/>
                <a:ext cx="1868771" cy="3304169"/>
              </a:xfrm>
              <a:custGeom>
                <a:avLst/>
                <a:gdLst/>
                <a:ahLst/>
                <a:cxnLst>
                  <a:cxn ang="0">
                    <a:pos x="1158" y="0"/>
                  </a:cxn>
                  <a:cxn ang="0">
                    <a:pos x="1085" y="629"/>
                  </a:cxn>
                  <a:cxn ang="0">
                    <a:pos x="601" y="968"/>
                  </a:cxn>
                  <a:cxn ang="0">
                    <a:pos x="93" y="1427"/>
                  </a:cxn>
                  <a:cxn ang="0">
                    <a:pos x="45" y="2081"/>
                  </a:cxn>
                </a:cxnLst>
                <a:rect l="0" t="0" r="r" b="b"/>
                <a:pathLst>
                  <a:path w="1178" h="2081">
                    <a:moveTo>
                      <a:pt x="1158" y="0"/>
                    </a:moveTo>
                    <a:cubicBezTo>
                      <a:pt x="1168" y="234"/>
                      <a:pt x="1178" y="468"/>
                      <a:pt x="1085" y="629"/>
                    </a:cubicBezTo>
                    <a:cubicBezTo>
                      <a:pt x="992" y="790"/>
                      <a:pt x="766" y="835"/>
                      <a:pt x="601" y="968"/>
                    </a:cubicBezTo>
                    <a:cubicBezTo>
                      <a:pt x="436" y="1101"/>
                      <a:pt x="186" y="1242"/>
                      <a:pt x="93" y="1427"/>
                    </a:cubicBezTo>
                    <a:cubicBezTo>
                      <a:pt x="0" y="1612"/>
                      <a:pt x="53" y="1972"/>
                      <a:pt x="45" y="2081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7" name="Line 61"/>
              <p:cNvSpPr>
                <a:spLocks noChangeShapeType="1"/>
              </p:cNvSpPr>
              <p:nvPr/>
            </p:nvSpPr>
            <p:spPr bwMode="auto">
              <a:xfrm flipH="1" flipV="1">
                <a:off x="10440245" y="2316435"/>
                <a:ext cx="41595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8" name="Line 62"/>
              <p:cNvSpPr>
                <a:spLocks noChangeShapeType="1"/>
              </p:cNvSpPr>
              <p:nvPr/>
            </p:nvSpPr>
            <p:spPr bwMode="auto">
              <a:xfrm>
                <a:off x="10904423" y="1663808"/>
                <a:ext cx="421981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59" name="Straight Arrow Connector 26"/>
              <p:cNvCxnSpPr>
                <a:cxnSpLocks noChangeShapeType="1"/>
              </p:cNvCxnSpPr>
              <p:nvPr/>
            </p:nvCxnSpPr>
            <p:spPr bwMode="auto">
              <a:xfrm>
                <a:off x="9521038" y="3812587"/>
                <a:ext cx="406400" cy="0"/>
              </a:xfrm>
              <a:prstGeom prst="straightConnector1">
                <a:avLst/>
              </a:prstGeom>
              <a:noFill/>
              <a:ln w="28575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0" name="Straight Arrow Connector 27"/>
              <p:cNvCxnSpPr>
                <a:cxnSpLocks noChangeShapeType="1"/>
              </p:cNvCxnSpPr>
              <p:nvPr/>
            </p:nvCxnSpPr>
            <p:spPr bwMode="auto">
              <a:xfrm rot="-5400000">
                <a:off x="9317838" y="3609387"/>
                <a:ext cx="406400" cy="0"/>
              </a:xfrm>
              <a:prstGeom prst="straightConnector1">
                <a:avLst/>
              </a:prstGeom>
              <a:noFill/>
              <a:ln w="28575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" name="TextBox 60"/>
              <p:cNvSpPr txBox="1"/>
              <p:nvPr/>
            </p:nvSpPr>
            <p:spPr>
              <a:xfrm>
                <a:off x="9799236" y="3736975"/>
                <a:ext cx="297396" cy="369300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dirty="0">
                    <a:latin typeface="+mj-lt"/>
                  </a:rPr>
                  <a:t>x</a:t>
                </a:r>
                <a:endParaRPr lang="he-IL" sz="1800" dirty="0">
                  <a:latin typeface="+mj-lt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290850" y="2967109"/>
                <a:ext cx="301415" cy="371255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dirty="0">
                    <a:latin typeface="+mj-lt"/>
                  </a:rPr>
                  <a:t>y</a:t>
                </a:r>
                <a:endParaRPr lang="he-IL" sz="1800" dirty="0">
                  <a:latin typeface="+mj-lt"/>
                </a:endParaRPr>
              </a:p>
            </p:txBody>
          </p:sp>
        </p:grpSp>
        <p:pic>
          <p:nvPicPr>
            <p:cNvPr id="6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938" y="3390595"/>
              <a:ext cx="534987" cy="32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Line 58"/>
            <p:cNvSpPr>
              <a:spLocks noChangeShapeType="1"/>
            </p:cNvSpPr>
            <p:nvPr/>
          </p:nvSpPr>
          <p:spPr bwMode="auto">
            <a:xfrm flipH="1" flipV="1">
              <a:off x="5646738" y="6098870"/>
              <a:ext cx="631825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1125" y="3390595"/>
              <a:ext cx="534988" cy="32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Freeform 60"/>
            <p:cNvSpPr>
              <a:spLocks/>
            </p:cNvSpPr>
            <p:nvPr/>
          </p:nvSpPr>
          <p:spPr bwMode="auto">
            <a:xfrm rot="5400000" flipH="1">
              <a:off x="4990307" y="3399326"/>
              <a:ext cx="2414587" cy="3508375"/>
            </a:xfrm>
            <a:custGeom>
              <a:avLst/>
              <a:gdLst/>
              <a:ahLst/>
              <a:cxnLst>
                <a:cxn ang="0">
                  <a:pos x="1158" y="0"/>
                </a:cxn>
                <a:cxn ang="0">
                  <a:pos x="1085" y="629"/>
                </a:cxn>
                <a:cxn ang="0">
                  <a:pos x="601" y="968"/>
                </a:cxn>
                <a:cxn ang="0">
                  <a:pos x="93" y="1427"/>
                </a:cxn>
                <a:cxn ang="0">
                  <a:pos x="45" y="2081"/>
                </a:cxn>
              </a:cxnLst>
              <a:rect l="0" t="0" r="r" b="b"/>
              <a:pathLst>
                <a:path w="1178" h="2081">
                  <a:moveTo>
                    <a:pt x="1158" y="0"/>
                  </a:moveTo>
                  <a:cubicBezTo>
                    <a:pt x="1168" y="234"/>
                    <a:pt x="1178" y="468"/>
                    <a:pt x="1085" y="629"/>
                  </a:cubicBezTo>
                  <a:cubicBezTo>
                    <a:pt x="992" y="790"/>
                    <a:pt x="766" y="835"/>
                    <a:pt x="601" y="968"/>
                  </a:cubicBezTo>
                  <a:cubicBezTo>
                    <a:pt x="436" y="1101"/>
                    <a:pt x="186" y="1242"/>
                    <a:pt x="93" y="1427"/>
                  </a:cubicBezTo>
                  <a:cubicBezTo>
                    <a:pt x="0" y="1612"/>
                    <a:pt x="53" y="1972"/>
                    <a:pt x="45" y="2081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7" name="Line 56"/>
            <p:cNvSpPr>
              <a:spLocks noChangeShapeType="1"/>
            </p:cNvSpPr>
            <p:nvPr/>
          </p:nvSpPr>
          <p:spPr bwMode="auto">
            <a:xfrm>
              <a:off x="6269038" y="3831920"/>
              <a:ext cx="0" cy="26908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8" name="Group 4"/>
            <p:cNvGrpSpPr>
              <a:grpSpLocks/>
            </p:cNvGrpSpPr>
            <p:nvPr/>
          </p:nvGrpSpPr>
          <p:grpSpPr bwMode="auto">
            <a:xfrm>
              <a:off x="6243638" y="3946220"/>
              <a:ext cx="1693862" cy="1038225"/>
              <a:chOff x="4852833" y="3467404"/>
              <a:chExt cx="1694065" cy="1036936"/>
            </a:xfrm>
          </p:grpSpPr>
          <p:sp>
            <p:nvSpPr>
              <p:cNvPr id="69" name="Line 53"/>
              <p:cNvSpPr>
                <a:spLocks noChangeShapeType="1"/>
              </p:cNvSpPr>
              <p:nvPr/>
            </p:nvSpPr>
            <p:spPr bwMode="auto">
              <a:xfrm>
                <a:off x="4863946" y="3467404"/>
                <a:ext cx="168295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0" name="Line 54"/>
              <p:cNvSpPr>
                <a:spLocks noChangeShapeType="1"/>
              </p:cNvSpPr>
              <p:nvPr/>
            </p:nvSpPr>
            <p:spPr bwMode="auto">
              <a:xfrm>
                <a:off x="4863946" y="3790852"/>
                <a:ext cx="57633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1" name="Line 62"/>
              <p:cNvSpPr>
                <a:spLocks noChangeShapeType="1"/>
              </p:cNvSpPr>
              <p:nvPr/>
            </p:nvSpPr>
            <p:spPr bwMode="auto">
              <a:xfrm>
                <a:off x="4863946" y="4196747"/>
                <a:ext cx="335003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2" name="Line 62"/>
              <p:cNvSpPr>
                <a:spLocks noChangeShapeType="1"/>
              </p:cNvSpPr>
              <p:nvPr/>
            </p:nvSpPr>
            <p:spPr bwMode="auto">
              <a:xfrm>
                <a:off x="4852833" y="4504340"/>
                <a:ext cx="179408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73" name="Group 49"/>
            <p:cNvGrpSpPr>
              <a:grpSpLocks/>
            </p:cNvGrpSpPr>
            <p:nvPr/>
          </p:nvGrpSpPr>
          <p:grpSpPr bwMode="auto">
            <a:xfrm flipH="1" flipV="1">
              <a:off x="4587875" y="5506732"/>
              <a:ext cx="1681163" cy="820738"/>
              <a:chOff x="4845573" y="3682974"/>
              <a:chExt cx="1682177" cy="821366"/>
            </a:xfrm>
          </p:grpSpPr>
          <p:sp>
            <p:nvSpPr>
              <p:cNvPr id="74" name="Line 53"/>
              <p:cNvSpPr>
                <a:spLocks noChangeShapeType="1"/>
              </p:cNvSpPr>
              <p:nvPr/>
            </p:nvSpPr>
            <p:spPr bwMode="auto">
              <a:xfrm>
                <a:off x="4845573" y="3682974"/>
                <a:ext cx="1682177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5" name="Line 62"/>
              <p:cNvSpPr>
                <a:spLocks noChangeShapeType="1"/>
              </p:cNvSpPr>
              <p:nvPr/>
            </p:nvSpPr>
            <p:spPr bwMode="auto">
              <a:xfrm>
                <a:off x="4864634" y="4197718"/>
                <a:ext cx="333576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6" name="Line 62"/>
              <p:cNvSpPr>
                <a:spLocks noChangeShapeType="1"/>
              </p:cNvSpPr>
              <p:nvPr/>
            </p:nvSpPr>
            <p:spPr bwMode="auto">
              <a:xfrm>
                <a:off x="4853516" y="4504340"/>
                <a:ext cx="17949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07" name="Title 1"/>
          <p:cNvSpPr>
            <a:spLocks noGrp="1"/>
          </p:cNvSpPr>
          <p:nvPr>
            <p:ph type="title"/>
          </p:nvPr>
        </p:nvSpPr>
        <p:spPr>
          <a:xfrm>
            <a:off x="-919163" y="-211005"/>
            <a:ext cx="10906126" cy="2257425"/>
          </a:xfrm>
        </p:spPr>
        <p:txBody>
          <a:bodyPr/>
          <a:lstStyle/>
          <a:p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Ensuring phase locking</a:t>
            </a:r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when (U – c) = 0</a:t>
            </a:r>
            <a:endParaRPr lang="he-IL" sz="32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5587715" y="1001122"/>
            <a:ext cx="71891" cy="3072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9" name="Group 95"/>
          <p:cNvGrpSpPr>
            <a:grpSpLocks/>
          </p:cNvGrpSpPr>
          <p:nvPr/>
        </p:nvGrpSpPr>
        <p:grpSpPr bwMode="auto">
          <a:xfrm>
            <a:off x="-296751" y="1075416"/>
            <a:ext cx="7407559" cy="4512300"/>
            <a:chOff x="3688685" y="2060734"/>
            <a:chExt cx="4514461" cy="2980932"/>
          </a:xfrm>
        </p:grpSpPr>
        <p:grpSp>
          <p:nvGrpSpPr>
            <p:cNvPr id="108" name="Group 43"/>
            <p:cNvGrpSpPr>
              <a:grpSpLocks/>
            </p:cNvGrpSpPr>
            <p:nvPr/>
          </p:nvGrpSpPr>
          <p:grpSpPr bwMode="auto">
            <a:xfrm>
              <a:off x="3688685" y="2060734"/>
              <a:ext cx="4514461" cy="2980932"/>
              <a:chOff x="17463" y="1681163"/>
              <a:chExt cx="8277225" cy="5205412"/>
            </a:xfrm>
          </p:grpSpPr>
          <p:sp>
            <p:nvSpPr>
              <p:cNvPr id="113" name="Rectangle 2"/>
              <p:cNvSpPr>
                <a:spLocks noChangeAspect="1" noChangeArrowheads="1"/>
              </p:cNvSpPr>
              <p:nvPr/>
            </p:nvSpPr>
            <p:spPr bwMode="auto">
              <a:xfrm>
                <a:off x="5942244" y="4408599"/>
                <a:ext cx="1211159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4" name="Rectangle 3"/>
              <p:cNvSpPr>
                <a:spLocks noChangeAspect="1" noChangeArrowheads="1"/>
              </p:cNvSpPr>
              <p:nvPr/>
            </p:nvSpPr>
            <p:spPr bwMode="auto">
              <a:xfrm>
                <a:off x="3220047" y="6285099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5" name="Rectangle 4"/>
              <p:cNvSpPr>
                <a:spLocks noChangeAspect="1" noChangeArrowheads="1"/>
              </p:cNvSpPr>
              <p:nvPr/>
            </p:nvSpPr>
            <p:spPr bwMode="auto">
              <a:xfrm>
                <a:off x="3345240" y="4588766"/>
                <a:ext cx="1205336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6" name="Rectangle 5"/>
              <p:cNvSpPr>
                <a:spLocks noChangeAspect="1" noChangeArrowheads="1"/>
              </p:cNvSpPr>
              <p:nvPr/>
            </p:nvSpPr>
            <p:spPr bwMode="auto">
              <a:xfrm>
                <a:off x="17463" y="4890890"/>
                <a:ext cx="1211159" cy="60702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7" name="Rectangle 6"/>
              <p:cNvSpPr>
                <a:spLocks noChangeAspect="1" noChangeArrowheads="1"/>
              </p:cNvSpPr>
              <p:nvPr/>
            </p:nvSpPr>
            <p:spPr bwMode="auto">
              <a:xfrm>
                <a:off x="6367315" y="5314974"/>
                <a:ext cx="1208247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pic>
            <p:nvPicPr>
              <p:cNvPr id="118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638" y="2824163"/>
                <a:ext cx="6927850" cy="2176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9" name="Rectangle 8"/>
              <p:cNvSpPr>
                <a:spLocks noChangeAspect="1" noChangeArrowheads="1"/>
              </p:cNvSpPr>
              <p:nvPr/>
            </p:nvSpPr>
            <p:spPr bwMode="auto">
              <a:xfrm>
                <a:off x="6303263" y="2823138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0" name="Rectangle 9"/>
              <p:cNvSpPr>
                <a:spLocks noChangeAspect="1" noChangeArrowheads="1"/>
              </p:cNvSpPr>
              <p:nvPr/>
            </p:nvSpPr>
            <p:spPr bwMode="auto">
              <a:xfrm>
                <a:off x="3581066" y="4367023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1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3703346" y="3003305"/>
                <a:ext cx="120824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2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75571" y="331097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32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23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6728333" y="3732284"/>
                <a:ext cx="1208247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4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3939174" y="3069828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5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736590" y="168116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6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7083529" y="2105247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7" name="Text Box 22"/>
              <p:cNvSpPr txBox="1">
                <a:spLocks noChangeArrowheads="1"/>
              </p:cNvSpPr>
              <p:nvPr/>
            </p:nvSpPr>
            <p:spPr bwMode="auto">
              <a:xfrm>
                <a:off x="3968288" y="5755687"/>
                <a:ext cx="183420" cy="70126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b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9" name="Group 92"/>
            <p:cNvGrpSpPr>
              <a:grpSpLocks/>
            </p:cNvGrpSpPr>
            <p:nvPr/>
          </p:nvGrpSpPr>
          <p:grpSpPr bwMode="auto">
            <a:xfrm>
              <a:off x="5532125" y="2353660"/>
              <a:ext cx="1536200" cy="2189085"/>
              <a:chOff x="5532125" y="2353660"/>
              <a:chExt cx="1536200" cy="2189085"/>
            </a:xfrm>
          </p:grpSpPr>
          <p:sp>
            <p:nvSpPr>
              <p:cNvPr id="110" name="AutoShape 19"/>
              <p:cNvSpPr>
                <a:spLocks noChangeArrowheads="1"/>
              </p:cNvSpPr>
              <p:nvPr/>
            </p:nvSpPr>
            <p:spPr bwMode="auto">
              <a:xfrm>
                <a:off x="5532262" y="2354383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1" name="AutoShape 19"/>
              <p:cNvSpPr>
                <a:spLocks noChangeArrowheads="1"/>
              </p:cNvSpPr>
              <p:nvPr/>
            </p:nvSpPr>
            <p:spPr bwMode="auto">
              <a:xfrm>
                <a:off x="6910578" y="2392478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2" name="AutoShape 19"/>
              <p:cNvSpPr>
                <a:spLocks noChangeArrowheads="1"/>
              </p:cNvSpPr>
              <p:nvPr/>
            </p:nvSpPr>
            <p:spPr bwMode="auto">
              <a:xfrm flipV="1">
                <a:off x="6219832" y="2430573"/>
                <a:ext cx="157205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8" name="Group 127"/>
          <p:cNvGrpSpPr/>
          <p:nvPr/>
        </p:nvGrpSpPr>
        <p:grpSpPr>
          <a:xfrm>
            <a:off x="943700" y="4621147"/>
            <a:ext cx="6047815" cy="2830280"/>
            <a:chOff x="663590" y="4293873"/>
            <a:chExt cx="4030476" cy="2374606"/>
          </a:xfrm>
        </p:grpSpPr>
        <p:grpSp>
          <p:nvGrpSpPr>
            <p:cNvPr id="129" name="Group 128"/>
            <p:cNvGrpSpPr/>
            <p:nvPr/>
          </p:nvGrpSpPr>
          <p:grpSpPr>
            <a:xfrm>
              <a:off x="663590" y="4293873"/>
              <a:ext cx="4030476" cy="2374606"/>
              <a:chOff x="4379975" y="817563"/>
              <a:chExt cx="3870325" cy="2151062"/>
            </a:xfrm>
          </p:grpSpPr>
          <p:grpSp>
            <p:nvGrpSpPr>
              <p:cNvPr id="131" name="Group 87"/>
              <p:cNvGrpSpPr>
                <a:grpSpLocks/>
              </p:cNvGrpSpPr>
              <p:nvPr/>
            </p:nvGrpSpPr>
            <p:grpSpPr bwMode="auto">
              <a:xfrm>
                <a:off x="4379975" y="1201510"/>
                <a:ext cx="3870325" cy="1154113"/>
                <a:chOff x="4379975" y="1390773"/>
                <a:chExt cx="3870236" cy="1154912"/>
              </a:xfrm>
            </p:grpSpPr>
            <p:grpSp>
              <p:nvGrpSpPr>
                <p:cNvPr id="136" name="Group 80"/>
                <p:cNvGrpSpPr>
                  <a:grpSpLocks/>
                </p:cNvGrpSpPr>
                <p:nvPr/>
              </p:nvGrpSpPr>
              <p:grpSpPr bwMode="auto">
                <a:xfrm>
                  <a:off x="4379975" y="1390773"/>
                  <a:ext cx="3870236" cy="1154912"/>
                  <a:chOff x="-612675" y="4183062"/>
                  <a:chExt cx="8167687" cy="2674938"/>
                </a:xfrm>
              </p:grpSpPr>
              <p:pic>
                <p:nvPicPr>
                  <p:cNvPr id="138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612675" y="4183062"/>
                    <a:ext cx="8167687" cy="26749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39" name="Rectangle 138"/>
                  <p:cNvSpPr/>
                  <p:nvPr/>
                </p:nvSpPr>
                <p:spPr bwMode="auto">
                  <a:xfrm>
                    <a:off x="-612675" y="4183062"/>
                    <a:ext cx="8167687" cy="78371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0" name="Rectangle 139"/>
                  <p:cNvSpPr/>
                  <p:nvPr/>
                </p:nvSpPr>
                <p:spPr bwMode="auto">
                  <a:xfrm>
                    <a:off x="6529863" y="5117634"/>
                    <a:ext cx="770537" cy="38634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Rectangle 140"/>
                  <p:cNvSpPr/>
                  <p:nvPr/>
                </p:nvSpPr>
                <p:spPr bwMode="auto">
                  <a:xfrm>
                    <a:off x="2921741" y="6309766"/>
                    <a:ext cx="804038" cy="54823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37" name="Rectangl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7523153" y="1624298"/>
                  <a:ext cx="658797" cy="34472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r>
                    <a:rPr lang="en-US" sz="3200" dirty="0">
                      <a:solidFill>
                        <a:srgbClr val="FF33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cs typeface="Arial" panose="020B0604020202020204" pitchFamily="34" charset="0"/>
                    </a:rPr>
                    <a:t>c</a:t>
                  </a:r>
                </a:p>
              </p:txBody>
            </p:sp>
          </p:grpSp>
          <p:grpSp>
            <p:nvGrpSpPr>
              <p:cNvPr id="132" name="Group 122"/>
              <p:cNvGrpSpPr>
                <a:grpSpLocks/>
              </p:cNvGrpSpPr>
              <p:nvPr/>
            </p:nvGrpSpPr>
            <p:grpSpPr bwMode="auto">
              <a:xfrm>
                <a:off x="5838825" y="817563"/>
                <a:ext cx="1612900" cy="2151062"/>
                <a:chOff x="5877770" y="3813201"/>
                <a:chExt cx="1613010" cy="2150529"/>
              </a:xfrm>
            </p:grpSpPr>
            <p:sp>
              <p:nvSpPr>
                <p:cNvPr id="133" name="AutoShape 19"/>
                <p:cNvSpPr>
                  <a:spLocks noChangeArrowheads="1"/>
                </p:cNvSpPr>
                <p:nvPr/>
              </p:nvSpPr>
              <p:spPr bwMode="auto">
                <a:xfrm>
                  <a:off x="7334278" y="3851455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AutoShape 19"/>
                <p:cNvSpPr>
                  <a:spLocks noChangeArrowheads="1"/>
                </p:cNvSpPr>
                <p:nvPr/>
              </p:nvSpPr>
              <p:spPr bwMode="auto">
                <a:xfrm>
                  <a:off x="5877770" y="3813201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AutoShape 19"/>
                <p:cNvSpPr>
                  <a:spLocks noChangeArrowheads="1"/>
                </p:cNvSpPr>
                <p:nvPr/>
              </p:nvSpPr>
              <p:spPr bwMode="auto">
                <a:xfrm flipV="1">
                  <a:off x="6607465" y="3851606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30" name="Rectangle 129"/>
            <p:cNvSpPr/>
            <p:nvPr/>
          </p:nvSpPr>
          <p:spPr bwMode="auto">
            <a:xfrm>
              <a:off x="769905" y="5225098"/>
              <a:ext cx="417057" cy="382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e-IL" sz="40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083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044777" y="1569701"/>
            <a:ext cx="6010512" cy="5299780"/>
            <a:chOff x="1506538" y="3390595"/>
            <a:chExt cx="6445250" cy="3487737"/>
          </a:xfrm>
        </p:grpSpPr>
        <p:grpSp>
          <p:nvGrpSpPr>
            <p:cNvPr id="38" name="Group 5119"/>
            <p:cNvGrpSpPr>
              <a:grpSpLocks/>
            </p:cNvGrpSpPr>
            <p:nvPr/>
          </p:nvGrpSpPr>
          <p:grpSpPr bwMode="auto">
            <a:xfrm>
              <a:off x="1506538" y="3831920"/>
              <a:ext cx="2036762" cy="3046412"/>
              <a:chOff x="9290850" y="356600"/>
              <a:chExt cx="2578100" cy="3749675"/>
            </a:xfrm>
          </p:grpSpPr>
          <p:sp>
            <p:nvSpPr>
              <p:cNvPr id="39" name="Line 53"/>
              <p:cNvSpPr>
                <a:spLocks noChangeShapeType="1"/>
              </p:cNvSpPr>
              <p:nvPr/>
            </p:nvSpPr>
            <p:spPr bwMode="auto">
              <a:xfrm>
                <a:off x="10896385" y="358553"/>
                <a:ext cx="97256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Line 54"/>
              <p:cNvSpPr>
                <a:spLocks noChangeShapeType="1"/>
              </p:cNvSpPr>
              <p:nvPr/>
            </p:nvSpPr>
            <p:spPr bwMode="auto">
              <a:xfrm>
                <a:off x="10864234" y="895897"/>
                <a:ext cx="996678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2" name="Line 55"/>
              <p:cNvSpPr>
                <a:spLocks noChangeShapeType="1"/>
              </p:cNvSpPr>
              <p:nvPr/>
            </p:nvSpPr>
            <p:spPr bwMode="auto">
              <a:xfrm flipH="1">
                <a:off x="9925830" y="3670539"/>
                <a:ext cx="97055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3" name="Line 56"/>
              <p:cNvSpPr>
                <a:spLocks noChangeShapeType="1"/>
              </p:cNvSpPr>
              <p:nvPr/>
            </p:nvSpPr>
            <p:spPr bwMode="auto">
              <a:xfrm>
                <a:off x="10896385" y="358553"/>
                <a:ext cx="0" cy="33119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4" name="Line 57"/>
              <p:cNvSpPr>
                <a:spLocks noChangeShapeType="1"/>
              </p:cNvSpPr>
              <p:nvPr/>
            </p:nvSpPr>
            <p:spPr bwMode="auto">
              <a:xfrm flipH="1">
                <a:off x="10020273" y="3146875"/>
                <a:ext cx="876112" cy="13677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5" name="Line 58"/>
              <p:cNvSpPr>
                <a:spLocks noChangeShapeType="1"/>
              </p:cNvSpPr>
              <p:nvPr/>
            </p:nvSpPr>
            <p:spPr bwMode="auto">
              <a:xfrm flipH="1" flipV="1">
                <a:off x="10136820" y="2621255"/>
                <a:ext cx="759565" cy="3908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" name="Line 59"/>
              <p:cNvSpPr>
                <a:spLocks noChangeShapeType="1"/>
              </p:cNvSpPr>
              <p:nvPr/>
            </p:nvSpPr>
            <p:spPr bwMode="auto">
              <a:xfrm>
                <a:off x="10940593" y="1278876"/>
                <a:ext cx="749519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2" name="Freeform 60"/>
              <p:cNvSpPr>
                <a:spLocks/>
              </p:cNvSpPr>
              <p:nvPr/>
            </p:nvSpPr>
            <p:spPr bwMode="auto">
              <a:xfrm>
                <a:off x="9994151" y="356600"/>
                <a:ext cx="1868771" cy="3304169"/>
              </a:xfrm>
              <a:custGeom>
                <a:avLst/>
                <a:gdLst/>
                <a:ahLst/>
                <a:cxnLst>
                  <a:cxn ang="0">
                    <a:pos x="1158" y="0"/>
                  </a:cxn>
                  <a:cxn ang="0">
                    <a:pos x="1085" y="629"/>
                  </a:cxn>
                  <a:cxn ang="0">
                    <a:pos x="601" y="968"/>
                  </a:cxn>
                  <a:cxn ang="0">
                    <a:pos x="93" y="1427"/>
                  </a:cxn>
                  <a:cxn ang="0">
                    <a:pos x="45" y="2081"/>
                  </a:cxn>
                </a:cxnLst>
                <a:rect l="0" t="0" r="r" b="b"/>
                <a:pathLst>
                  <a:path w="1178" h="2081">
                    <a:moveTo>
                      <a:pt x="1158" y="0"/>
                    </a:moveTo>
                    <a:cubicBezTo>
                      <a:pt x="1168" y="234"/>
                      <a:pt x="1178" y="468"/>
                      <a:pt x="1085" y="629"/>
                    </a:cubicBezTo>
                    <a:cubicBezTo>
                      <a:pt x="992" y="790"/>
                      <a:pt x="766" y="835"/>
                      <a:pt x="601" y="968"/>
                    </a:cubicBezTo>
                    <a:cubicBezTo>
                      <a:pt x="436" y="1101"/>
                      <a:pt x="186" y="1242"/>
                      <a:pt x="93" y="1427"/>
                    </a:cubicBezTo>
                    <a:cubicBezTo>
                      <a:pt x="0" y="1612"/>
                      <a:pt x="53" y="1972"/>
                      <a:pt x="45" y="2081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7" name="Line 61"/>
              <p:cNvSpPr>
                <a:spLocks noChangeShapeType="1"/>
              </p:cNvSpPr>
              <p:nvPr/>
            </p:nvSpPr>
            <p:spPr bwMode="auto">
              <a:xfrm flipH="1" flipV="1">
                <a:off x="10440245" y="2316435"/>
                <a:ext cx="41595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8" name="Line 62"/>
              <p:cNvSpPr>
                <a:spLocks noChangeShapeType="1"/>
              </p:cNvSpPr>
              <p:nvPr/>
            </p:nvSpPr>
            <p:spPr bwMode="auto">
              <a:xfrm>
                <a:off x="10904423" y="1663808"/>
                <a:ext cx="421981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59" name="Straight Arrow Connector 26"/>
              <p:cNvCxnSpPr>
                <a:cxnSpLocks noChangeShapeType="1"/>
              </p:cNvCxnSpPr>
              <p:nvPr/>
            </p:nvCxnSpPr>
            <p:spPr bwMode="auto">
              <a:xfrm>
                <a:off x="9521038" y="3812587"/>
                <a:ext cx="406400" cy="0"/>
              </a:xfrm>
              <a:prstGeom prst="straightConnector1">
                <a:avLst/>
              </a:prstGeom>
              <a:noFill/>
              <a:ln w="28575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0" name="Straight Arrow Connector 27"/>
              <p:cNvCxnSpPr>
                <a:cxnSpLocks noChangeShapeType="1"/>
              </p:cNvCxnSpPr>
              <p:nvPr/>
            </p:nvCxnSpPr>
            <p:spPr bwMode="auto">
              <a:xfrm rot="-5400000">
                <a:off x="9317838" y="3609387"/>
                <a:ext cx="406400" cy="0"/>
              </a:xfrm>
              <a:prstGeom prst="straightConnector1">
                <a:avLst/>
              </a:prstGeom>
              <a:noFill/>
              <a:ln w="28575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" name="TextBox 60"/>
              <p:cNvSpPr txBox="1"/>
              <p:nvPr/>
            </p:nvSpPr>
            <p:spPr>
              <a:xfrm>
                <a:off x="9799236" y="3736975"/>
                <a:ext cx="297396" cy="369300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dirty="0">
                    <a:latin typeface="+mj-lt"/>
                  </a:rPr>
                  <a:t>x</a:t>
                </a:r>
                <a:endParaRPr lang="he-IL" sz="1800" dirty="0">
                  <a:latin typeface="+mj-lt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290850" y="2967109"/>
                <a:ext cx="301415" cy="371255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dirty="0">
                    <a:latin typeface="+mj-lt"/>
                  </a:rPr>
                  <a:t>y</a:t>
                </a:r>
                <a:endParaRPr lang="he-IL" sz="1800" dirty="0">
                  <a:latin typeface="+mj-lt"/>
                </a:endParaRPr>
              </a:p>
            </p:txBody>
          </p:sp>
        </p:grpSp>
        <p:pic>
          <p:nvPicPr>
            <p:cNvPr id="6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938" y="3390595"/>
              <a:ext cx="534987" cy="32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Line 58"/>
            <p:cNvSpPr>
              <a:spLocks noChangeShapeType="1"/>
            </p:cNvSpPr>
            <p:nvPr/>
          </p:nvSpPr>
          <p:spPr bwMode="auto">
            <a:xfrm flipH="1" flipV="1">
              <a:off x="5646738" y="6098870"/>
              <a:ext cx="631825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1125" y="3390595"/>
              <a:ext cx="534988" cy="32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Freeform 60"/>
            <p:cNvSpPr>
              <a:spLocks/>
            </p:cNvSpPr>
            <p:nvPr/>
          </p:nvSpPr>
          <p:spPr bwMode="auto">
            <a:xfrm rot="5400000" flipH="1">
              <a:off x="4990307" y="3399326"/>
              <a:ext cx="2414587" cy="3508375"/>
            </a:xfrm>
            <a:custGeom>
              <a:avLst/>
              <a:gdLst/>
              <a:ahLst/>
              <a:cxnLst>
                <a:cxn ang="0">
                  <a:pos x="1158" y="0"/>
                </a:cxn>
                <a:cxn ang="0">
                  <a:pos x="1085" y="629"/>
                </a:cxn>
                <a:cxn ang="0">
                  <a:pos x="601" y="968"/>
                </a:cxn>
                <a:cxn ang="0">
                  <a:pos x="93" y="1427"/>
                </a:cxn>
                <a:cxn ang="0">
                  <a:pos x="45" y="2081"/>
                </a:cxn>
              </a:cxnLst>
              <a:rect l="0" t="0" r="r" b="b"/>
              <a:pathLst>
                <a:path w="1178" h="2081">
                  <a:moveTo>
                    <a:pt x="1158" y="0"/>
                  </a:moveTo>
                  <a:cubicBezTo>
                    <a:pt x="1168" y="234"/>
                    <a:pt x="1178" y="468"/>
                    <a:pt x="1085" y="629"/>
                  </a:cubicBezTo>
                  <a:cubicBezTo>
                    <a:pt x="992" y="790"/>
                    <a:pt x="766" y="835"/>
                    <a:pt x="601" y="968"/>
                  </a:cubicBezTo>
                  <a:cubicBezTo>
                    <a:pt x="436" y="1101"/>
                    <a:pt x="186" y="1242"/>
                    <a:pt x="93" y="1427"/>
                  </a:cubicBezTo>
                  <a:cubicBezTo>
                    <a:pt x="0" y="1612"/>
                    <a:pt x="53" y="1972"/>
                    <a:pt x="45" y="2081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7" name="Line 56"/>
            <p:cNvSpPr>
              <a:spLocks noChangeShapeType="1"/>
            </p:cNvSpPr>
            <p:nvPr/>
          </p:nvSpPr>
          <p:spPr bwMode="auto">
            <a:xfrm>
              <a:off x="6269038" y="3831920"/>
              <a:ext cx="0" cy="26908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8" name="Group 4"/>
            <p:cNvGrpSpPr>
              <a:grpSpLocks/>
            </p:cNvGrpSpPr>
            <p:nvPr/>
          </p:nvGrpSpPr>
          <p:grpSpPr bwMode="auto">
            <a:xfrm>
              <a:off x="6243638" y="3946220"/>
              <a:ext cx="1693862" cy="1038225"/>
              <a:chOff x="4852833" y="3467404"/>
              <a:chExt cx="1694065" cy="1036936"/>
            </a:xfrm>
          </p:grpSpPr>
          <p:sp>
            <p:nvSpPr>
              <p:cNvPr id="69" name="Line 53"/>
              <p:cNvSpPr>
                <a:spLocks noChangeShapeType="1"/>
              </p:cNvSpPr>
              <p:nvPr/>
            </p:nvSpPr>
            <p:spPr bwMode="auto">
              <a:xfrm>
                <a:off x="4863946" y="3467404"/>
                <a:ext cx="168295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0" name="Line 54"/>
              <p:cNvSpPr>
                <a:spLocks noChangeShapeType="1"/>
              </p:cNvSpPr>
              <p:nvPr/>
            </p:nvSpPr>
            <p:spPr bwMode="auto">
              <a:xfrm>
                <a:off x="4863946" y="3790852"/>
                <a:ext cx="57633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1" name="Line 62"/>
              <p:cNvSpPr>
                <a:spLocks noChangeShapeType="1"/>
              </p:cNvSpPr>
              <p:nvPr/>
            </p:nvSpPr>
            <p:spPr bwMode="auto">
              <a:xfrm>
                <a:off x="4863946" y="4196747"/>
                <a:ext cx="335003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2" name="Line 62"/>
              <p:cNvSpPr>
                <a:spLocks noChangeShapeType="1"/>
              </p:cNvSpPr>
              <p:nvPr/>
            </p:nvSpPr>
            <p:spPr bwMode="auto">
              <a:xfrm>
                <a:off x="4852833" y="4504340"/>
                <a:ext cx="179408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73" name="Group 49"/>
            <p:cNvGrpSpPr>
              <a:grpSpLocks/>
            </p:cNvGrpSpPr>
            <p:nvPr/>
          </p:nvGrpSpPr>
          <p:grpSpPr bwMode="auto">
            <a:xfrm flipH="1" flipV="1">
              <a:off x="4587875" y="5506732"/>
              <a:ext cx="1681163" cy="820738"/>
              <a:chOff x="4845573" y="3682974"/>
              <a:chExt cx="1682177" cy="821366"/>
            </a:xfrm>
          </p:grpSpPr>
          <p:sp>
            <p:nvSpPr>
              <p:cNvPr id="74" name="Line 53"/>
              <p:cNvSpPr>
                <a:spLocks noChangeShapeType="1"/>
              </p:cNvSpPr>
              <p:nvPr/>
            </p:nvSpPr>
            <p:spPr bwMode="auto">
              <a:xfrm>
                <a:off x="4845573" y="3682974"/>
                <a:ext cx="1682177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5" name="Line 62"/>
              <p:cNvSpPr>
                <a:spLocks noChangeShapeType="1"/>
              </p:cNvSpPr>
              <p:nvPr/>
            </p:nvSpPr>
            <p:spPr bwMode="auto">
              <a:xfrm>
                <a:off x="4864634" y="4197718"/>
                <a:ext cx="333576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6" name="Line 62"/>
              <p:cNvSpPr>
                <a:spLocks noChangeShapeType="1"/>
              </p:cNvSpPr>
              <p:nvPr/>
            </p:nvSpPr>
            <p:spPr bwMode="auto">
              <a:xfrm>
                <a:off x="4853516" y="4504340"/>
                <a:ext cx="17949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07" name="Title 1"/>
          <p:cNvSpPr>
            <a:spLocks noGrp="1"/>
          </p:cNvSpPr>
          <p:nvPr>
            <p:ph type="title"/>
          </p:nvPr>
        </p:nvSpPr>
        <p:spPr>
          <a:xfrm>
            <a:off x="-919163" y="-211005"/>
            <a:ext cx="10906126" cy="2257425"/>
          </a:xfrm>
        </p:spPr>
        <p:txBody>
          <a:bodyPr/>
          <a:lstStyle/>
          <a:p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Ensuring phase locking</a:t>
            </a:r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when (U – c) &gt; 0</a:t>
            </a:r>
            <a:endParaRPr lang="he-IL" sz="32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9" name="Group 95"/>
          <p:cNvGrpSpPr>
            <a:grpSpLocks/>
          </p:cNvGrpSpPr>
          <p:nvPr/>
        </p:nvGrpSpPr>
        <p:grpSpPr bwMode="auto">
          <a:xfrm>
            <a:off x="-296751" y="1075416"/>
            <a:ext cx="7407559" cy="4512300"/>
            <a:chOff x="3688685" y="2060734"/>
            <a:chExt cx="4514461" cy="2980932"/>
          </a:xfrm>
        </p:grpSpPr>
        <p:grpSp>
          <p:nvGrpSpPr>
            <p:cNvPr id="108" name="Group 43"/>
            <p:cNvGrpSpPr>
              <a:grpSpLocks/>
            </p:cNvGrpSpPr>
            <p:nvPr/>
          </p:nvGrpSpPr>
          <p:grpSpPr bwMode="auto">
            <a:xfrm>
              <a:off x="3688685" y="2060734"/>
              <a:ext cx="4514461" cy="2980932"/>
              <a:chOff x="17463" y="1681163"/>
              <a:chExt cx="8277225" cy="5205412"/>
            </a:xfrm>
          </p:grpSpPr>
          <p:sp>
            <p:nvSpPr>
              <p:cNvPr id="113" name="Rectangle 2"/>
              <p:cNvSpPr>
                <a:spLocks noChangeAspect="1" noChangeArrowheads="1"/>
              </p:cNvSpPr>
              <p:nvPr/>
            </p:nvSpPr>
            <p:spPr bwMode="auto">
              <a:xfrm>
                <a:off x="5942244" y="4408599"/>
                <a:ext cx="1211159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4" name="Rectangle 3"/>
              <p:cNvSpPr>
                <a:spLocks noChangeAspect="1" noChangeArrowheads="1"/>
              </p:cNvSpPr>
              <p:nvPr/>
            </p:nvSpPr>
            <p:spPr bwMode="auto">
              <a:xfrm>
                <a:off x="3220047" y="6285099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5" name="Rectangle 4"/>
              <p:cNvSpPr>
                <a:spLocks noChangeAspect="1" noChangeArrowheads="1"/>
              </p:cNvSpPr>
              <p:nvPr/>
            </p:nvSpPr>
            <p:spPr bwMode="auto">
              <a:xfrm>
                <a:off x="3345240" y="4588766"/>
                <a:ext cx="1205336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6" name="Rectangle 5"/>
              <p:cNvSpPr>
                <a:spLocks noChangeAspect="1" noChangeArrowheads="1"/>
              </p:cNvSpPr>
              <p:nvPr/>
            </p:nvSpPr>
            <p:spPr bwMode="auto">
              <a:xfrm>
                <a:off x="17463" y="4890890"/>
                <a:ext cx="1211159" cy="60702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7" name="Rectangle 6"/>
              <p:cNvSpPr>
                <a:spLocks noChangeAspect="1" noChangeArrowheads="1"/>
              </p:cNvSpPr>
              <p:nvPr/>
            </p:nvSpPr>
            <p:spPr bwMode="auto">
              <a:xfrm>
                <a:off x="6367315" y="5314974"/>
                <a:ext cx="1208247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pic>
            <p:nvPicPr>
              <p:cNvPr id="118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638" y="2824163"/>
                <a:ext cx="6927850" cy="2176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9" name="Rectangle 8"/>
              <p:cNvSpPr>
                <a:spLocks noChangeAspect="1" noChangeArrowheads="1"/>
              </p:cNvSpPr>
              <p:nvPr/>
            </p:nvSpPr>
            <p:spPr bwMode="auto">
              <a:xfrm>
                <a:off x="6303263" y="2823138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0" name="Rectangle 9"/>
              <p:cNvSpPr>
                <a:spLocks noChangeAspect="1" noChangeArrowheads="1"/>
              </p:cNvSpPr>
              <p:nvPr/>
            </p:nvSpPr>
            <p:spPr bwMode="auto">
              <a:xfrm>
                <a:off x="3581066" y="4367023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1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3703346" y="3003305"/>
                <a:ext cx="120824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2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75571" y="331097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32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23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6728333" y="3732284"/>
                <a:ext cx="1208247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4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3939174" y="3069828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5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736590" y="168116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6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7083529" y="2105247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7" name="Text Box 22"/>
              <p:cNvSpPr txBox="1">
                <a:spLocks noChangeArrowheads="1"/>
              </p:cNvSpPr>
              <p:nvPr/>
            </p:nvSpPr>
            <p:spPr bwMode="auto">
              <a:xfrm>
                <a:off x="3968288" y="5755687"/>
                <a:ext cx="183420" cy="70126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b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9" name="Group 92"/>
            <p:cNvGrpSpPr>
              <a:grpSpLocks/>
            </p:cNvGrpSpPr>
            <p:nvPr/>
          </p:nvGrpSpPr>
          <p:grpSpPr bwMode="auto">
            <a:xfrm>
              <a:off x="5532125" y="2353660"/>
              <a:ext cx="1536200" cy="2189085"/>
              <a:chOff x="5532125" y="2353660"/>
              <a:chExt cx="1536200" cy="2189085"/>
            </a:xfrm>
          </p:grpSpPr>
          <p:sp>
            <p:nvSpPr>
              <p:cNvPr id="110" name="AutoShape 19"/>
              <p:cNvSpPr>
                <a:spLocks noChangeArrowheads="1"/>
              </p:cNvSpPr>
              <p:nvPr/>
            </p:nvSpPr>
            <p:spPr bwMode="auto">
              <a:xfrm>
                <a:off x="5532262" y="2354383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1" name="AutoShape 19"/>
              <p:cNvSpPr>
                <a:spLocks noChangeArrowheads="1"/>
              </p:cNvSpPr>
              <p:nvPr/>
            </p:nvSpPr>
            <p:spPr bwMode="auto">
              <a:xfrm>
                <a:off x="6910578" y="2392478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2" name="AutoShape 19"/>
              <p:cNvSpPr>
                <a:spLocks noChangeArrowheads="1"/>
              </p:cNvSpPr>
              <p:nvPr/>
            </p:nvSpPr>
            <p:spPr bwMode="auto">
              <a:xfrm flipV="1">
                <a:off x="6219832" y="2430573"/>
                <a:ext cx="157205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8" name="Group 127"/>
          <p:cNvGrpSpPr/>
          <p:nvPr/>
        </p:nvGrpSpPr>
        <p:grpSpPr>
          <a:xfrm>
            <a:off x="943700" y="4621147"/>
            <a:ext cx="6047815" cy="2830280"/>
            <a:chOff x="663590" y="4293873"/>
            <a:chExt cx="4030476" cy="2374606"/>
          </a:xfrm>
        </p:grpSpPr>
        <p:grpSp>
          <p:nvGrpSpPr>
            <p:cNvPr id="129" name="Group 128"/>
            <p:cNvGrpSpPr/>
            <p:nvPr/>
          </p:nvGrpSpPr>
          <p:grpSpPr>
            <a:xfrm>
              <a:off x="663590" y="4293873"/>
              <a:ext cx="4030476" cy="2374606"/>
              <a:chOff x="4379975" y="817563"/>
              <a:chExt cx="3870325" cy="2151062"/>
            </a:xfrm>
          </p:grpSpPr>
          <p:grpSp>
            <p:nvGrpSpPr>
              <p:cNvPr id="131" name="Group 87"/>
              <p:cNvGrpSpPr>
                <a:grpSpLocks/>
              </p:cNvGrpSpPr>
              <p:nvPr/>
            </p:nvGrpSpPr>
            <p:grpSpPr bwMode="auto">
              <a:xfrm>
                <a:off x="4379975" y="1201510"/>
                <a:ext cx="3870325" cy="1154113"/>
                <a:chOff x="4379975" y="1390773"/>
                <a:chExt cx="3870236" cy="1154912"/>
              </a:xfrm>
            </p:grpSpPr>
            <p:grpSp>
              <p:nvGrpSpPr>
                <p:cNvPr id="136" name="Group 80"/>
                <p:cNvGrpSpPr>
                  <a:grpSpLocks/>
                </p:cNvGrpSpPr>
                <p:nvPr/>
              </p:nvGrpSpPr>
              <p:grpSpPr bwMode="auto">
                <a:xfrm>
                  <a:off x="4379975" y="1390773"/>
                  <a:ext cx="3870236" cy="1154912"/>
                  <a:chOff x="-612675" y="4183062"/>
                  <a:chExt cx="8167687" cy="2674938"/>
                </a:xfrm>
              </p:grpSpPr>
              <p:pic>
                <p:nvPicPr>
                  <p:cNvPr id="138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612675" y="4183062"/>
                    <a:ext cx="8167687" cy="26749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39" name="Rectangle 138"/>
                  <p:cNvSpPr/>
                  <p:nvPr/>
                </p:nvSpPr>
                <p:spPr bwMode="auto">
                  <a:xfrm>
                    <a:off x="-612675" y="4183062"/>
                    <a:ext cx="8167687" cy="78371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0" name="Rectangle 139"/>
                  <p:cNvSpPr/>
                  <p:nvPr/>
                </p:nvSpPr>
                <p:spPr bwMode="auto">
                  <a:xfrm>
                    <a:off x="6529863" y="5117634"/>
                    <a:ext cx="770537" cy="38634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Rectangle 140"/>
                  <p:cNvSpPr/>
                  <p:nvPr/>
                </p:nvSpPr>
                <p:spPr bwMode="auto">
                  <a:xfrm>
                    <a:off x="2921741" y="6309766"/>
                    <a:ext cx="804038" cy="54823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37" name="Rectangl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7523153" y="1624298"/>
                  <a:ext cx="658797" cy="34472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r>
                    <a:rPr lang="en-US" sz="3200" dirty="0">
                      <a:solidFill>
                        <a:srgbClr val="FF33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cs typeface="Arial" panose="020B0604020202020204" pitchFamily="34" charset="0"/>
                    </a:rPr>
                    <a:t>c</a:t>
                  </a:r>
                </a:p>
              </p:txBody>
            </p:sp>
          </p:grpSp>
          <p:grpSp>
            <p:nvGrpSpPr>
              <p:cNvPr id="132" name="Group 122"/>
              <p:cNvGrpSpPr>
                <a:grpSpLocks/>
              </p:cNvGrpSpPr>
              <p:nvPr/>
            </p:nvGrpSpPr>
            <p:grpSpPr bwMode="auto">
              <a:xfrm>
                <a:off x="5838825" y="817563"/>
                <a:ext cx="1612900" cy="2151062"/>
                <a:chOff x="5877770" y="3813201"/>
                <a:chExt cx="1613010" cy="2150529"/>
              </a:xfrm>
            </p:grpSpPr>
            <p:sp>
              <p:nvSpPr>
                <p:cNvPr id="133" name="AutoShape 19"/>
                <p:cNvSpPr>
                  <a:spLocks noChangeArrowheads="1"/>
                </p:cNvSpPr>
                <p:nvPr/>
              </p:nvSpPr>
              <p:spPr bwMode="auto">
                <a:xfrm>
                  <a:off x="7334278" y="3851455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AutoShape 19"/>
                <p:cNvSpPr>
                  <a:spLocks noChangeArrowheads="1"/>
                </p:cNvSpPr>
                <p:nvPr/>
              </p:nvSpPr>
              <p:spPr bwMode="auto">
                <a:xfrm>
                  <a:off x="5877770" y="3813201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AutoShape 19"/>
                <p:cNvSpPr>
                  <a:spLocks noChangeArrowheads="1"/>
                </p:cNvSpPr>
                <p:nvPr/>
              </p:nvSpPr>
              <p:spPr bwMode="auto">
                <a:xfrm flipV="1">
                  <a:off x="6607465" y="3851606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30" name="Rectangle 129"/>
            <p:cNvSpPr/>
            <p:nvPr/>
          </p:nvSpPr>
          <p:spPr bwMode="auto">
            <a:xfrm>
              <a:off x="769905" y="5225098"/>
              <a:ext cx="417057" cy="382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e-IL" sz="40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106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044777" y="1569701"/>
            <a:ext cx="6010512" cy="5299780"/>
            <a:chOff x="1506538" y="3390595"/>
            <a:chExt cx="6445250" cy="3487737"/>
          </a:xfrm>
        </p:grpSpPr>
        <p:grpSp>
          <p:nvGrpSpPr>
            <p:cNvPr id="38" name="Group 5119"/>
            <p:cNvGrpSpPr>
              <a:grpSpLocks/>
            </p:cNvGrpSpPr>
            <p:nvPr/>
          </p:nvGrpSpPr>
          <p:grpSpPr bwMode="auto">
            <a:xfrm>
              <a:off x="1506538" y="3831920"/>
              <a:ext cx="2036762" cy="3046412"/>
              <a:chOff x="9290850" y="356600"/>
              <a:chExt cx="2578100" cy="3749675"/>
            </a:xfrm>
          </p:grpSpPr>
          <p:sp>
            <p:nvSpPr>
              <p:cNvPr id="39" name="Line 53"/>
              <p:cNvSpPr>
                <a:spLocks noChangeShapeType="1"/>
              </p:cNvSpPr>
              <p:nvPr/>
            </p:nvSpPr>
            <p:spPr bwMode="auto">
              <a:xfrm>
                <a:off x="10896385" y="358553"/>
                <a:ext cx="97256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Line 54"/>
              <p:cNvSpPr>
                <a:spLocks noChangeShapeType="1"/>
              </p:cNvSpPr>
              <p:nvPr/>
            </p:nvSpPr>
            <p:spPr bwMode="auto">
              <a:xfrm>
                <a:off x="10864234" y="895897"/>
                <a:ext cx="996678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2" name="Line 55"/>
              <p:cNvSpPr>
                <a:spLocks noChangeShapeType="1"/>
              </p:cNvSpPr>
              <p:nvPr/>
            </p:nvSpPr>
            <p:spPr bwMode="auto">
              <a:xfrm flipH="1">
                <a:off x="9925830" y="3670539"/>
                <a:ext cx="97055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3" name="Line 56"/>
              <p:cNvSpPr>
                <a:spLocks noChangeShapeType="1"/>
              </p:cNvSpPr>
              <p:nvPr/>
            </p:nvSpPr>
            <p:spPr bwMode="auto">
              <a:xfrm>
                <a:off x="10896385" y="358553"/>
                <a:ext cx="0" cy="33119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4" name="Line 57"/>
              <p:cNvSpPr>
                <a:spLocks noChangeShapeType="1"/>
              </p:cNvSpPr>
              <p:nvPr/>
            </p:nvSpPr>
            <p:spPr bwMode="auto">
              <a:xfrm flipH="1">
                <a:off x="10020273" y="3146875"/>
                <a:ext cx="876112" cy="13677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5" name="Line 58"/>
              <p:cNvSpPr>
                <a:spLocks noChangeShapeType="1"/>
              </p:cNvSpPr>
              <p:nvPr/>
            </p:nvSpPr>
            <p:spPr bwMode="auto">
              <a:xfrm flipH="1" flipV="1">
                <a:off x="10136820" y="2621255"/>
                <a:ext cx="759565" cy="3908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" name="Line 59"/>
              <p:cNvSpPr>
                <a:spLocks noChangeShapeType="1"/>
              </p:cNvSpPr>
              <p:nvPr/>
            </p:nvSpPr>
            <p:spPr bwMode="auto">
              <a:xfrm>
                <a:off x="10940593" y="1278876"/>
                <a:ext cx="749519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2" name="Freeform 60"/>
              <p:cNvSpPr>
                <a:spLocks/>
              </p:cNvSpPr>
              <p:nvPr/>
            </p:nvSpPr>
            <p:spPr bwMode="auto">
              <a:xfrm>
                <a:off x="9994151" y="356600"/>
                <a:ext cx="1868771" cy="3304169"/>
              </a:xfrm>
              <a:custGeom>
                <a:avLst/>
                <a:gdLst/>
                <a:ahLst/>
                <a:cxnLst>
                  <a:cxn ang="0">
                    <a:pos x="1158" y="0"/>
                  </a:cxn>
                  <a:cxn ang="0">
                    <a:pos x="1085" y="629"/>
                  </a:cxn>
                  <a:cxn ang="0">
                    <a:pos x="601" y="968"/>
                  </a:cxn>
                  <a:cxn ang="0">
                    <a:pos x="93" y="1427"/>
                  </a:cxn>
                  <a:cxn ang="0">
                    <a:pos x="45" y="2081"/>
                  </a:cxn>
                </a:cxnLst>
                <a:rect l="0" t="0" r="r" b="b"/>
                <a:pathLst>
                  <a:path w="1178" h="2081">
                    <a:moveTo>
                      <a:pt x="1158" y="0"/>
                    </a:moveTo>
                    <a:cubicBezTo>
                      <a:pt x="1168" y="234"/>
                      <a:pt x="1178" y="468"/>
                      <a:pt x="1085" y="629"/>
                    </a:cubicBezTo>
                    <a:cubicBezTo>
                      <a:pt x="992" y="790"/>
                      <a:pt x="766" y="835"/>
                      <a:pt x="601" y="968"/>
                    </a:cubicBezTo>
                    <a:cubicBezTo>
                      <a:pt x="436" y="1101"/>
                      <a:pt x="186" y="1242"/>
                      <a:pt x="93" y="1427"/>
                    </a:cubicBezTo>
                    <a:cubicBezTo>
                      <a:pt x="0" y="1612"/>
                      <a:pt x="53" y="1972"/>
                      <a:pt x="45" y="2081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7" name="Line 61"/>
              <p:cNvSpPr>
                <a:spLocks noChangeShapeType="1"/>
              </p:cNvSpPr>
              <p:nvPr/>
            </p:nvSpPr>
            <p:spPr bwMode="auto">
              <a:xfrm flipH="1" flipV="1">
                <a:off x="10440245" y="2316435"/>
                <a:ext cx="41595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8" name="Line 62"/>
              <p:cNvSpPr>
                <a:spLocks noChangeShapeType="1"/>
              </p:cNvSpPr>
              <p:nvPr/>
            </p:nvSpPr>
            <p:spPr bwMode="auto">
              <a:xfrm>
                <a:off x="10904423" y="1663808"/>
                <a:ext cx="421981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59" name="Straight Arrow Connector 26"/>
              <p:cNvCxnSpPr>
                <a:cxnSpLocks noChangeShapeType="1"/>
              </p:cNvCxnSpPr>
              <p:nvPr/>
            </p:nvCxnSpPr>
            <p:spPr bwMode="auto">
              <a:xfrm>
                <a:off x="9521038" y="3812587"/>
                <a:ext cx="406400" cy="0"/>
              </a:xfrm>
              <a:prstGeom prst="straightConnector1">
                <a:avLst/>
              </a:prstGeom>
              <a:noFill/>
              <a:ln w="28575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0" name="Straight Arrow Connector 27"/>
              <p:cNvCxnSpPr>
                <a:cxnSpLocks noChangeShapeType="1"/>
              </p:cNvCxnSpPr>
              <p:nvPr/>
            </p:nvCxnSpPr>
            <p:spPr bwMode="auto">
              <a:xfrm rot="-5400000">
                <a:off x="9317838" y="3609387"/>
                <a:ext cx="406400" cy="0"/>
              </a:xfrm>
              <a:prstGeom prst="straightConnector1">
                <a:avLst/>
              </a:prstGeom>
              <a:noFill/>
              <a:ln w="28575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" name="TextBox 60"/>
              <p:cNvSpPr txBox="1"/>
              <p:nvPr/>
            </p:nvSpPr>
            <p:spPr>
              <a:xfrm>
                <a:off x="9799236" y="3736975"/>
                <a:ext cx="297396" cy="369300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dirty="0">
                    <a:latin typeface="+mj-lt"/>
                  </a:rPr>
                  <a:t>x</a:t>
                </a:r>
                <a:endParaRPr lang="he-IL" sz="1800" dirty="0">
                  <a:latin typeface="+mj-lt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290850" y="2967109"/>
                <a:ext cx="301415" cy="371255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dirty="0">
                    <a:latin typeface="+mj-lt"/>
                  </a:rPr>
                  <a:t>y</a:t>
                </a:r>
                <a:endParaRPr lang="he-IL" sz="1800" dirty="0">
                  <a:latin typeface="+mj-lt"/>
                </a:endParaRPr>
              </a:p>
            </p:txBody>
          </p:sp>
        </p:grpSp>
        <p:pic>
          <p:nvPicPr>
            <p:cNvPr id="6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938" y="3390595"/>
              <a:ext cx="534987" cy="32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Line 58"/>
            <p:cNvSpPr>
              <a:spLocks noChangeShapeType="1"/>
            </p:cNvSpPr>
            <p:nvPr/>
          </p:nvSpPr>
          <p:spPr bwMode="auto">
            <a:xfrm flipH="1" flipV="1">
              <a:off x="5646738" y="6098870"/>
              <a:ext cx="631825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1125" y="3390595"/>
              <a:ext cx="534988" cy="32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Freeform 60"/>
            <p:cNvSpPr>
              <a:spLocks/>
            </p:cNvSpPr>
            <p:nvPr/>
          </p:nvSpPr>
          <p:spPr bwMode="auto">
            <a:xfrm rot="5400000" flipH="1">
              <a:off x="4990307" y="3399326"/>
              <a:ext cx="2414587" cy="3508375"/>
            </a:xfrm>
            <a:custGeom>
              <a:avLst/>
              <a:gdLst/>
              <a:ahLst/>
              <a:cxnLst>
                <a:cxn ang="0">
                  <a:pos x="1158" y="0"/>
                </a:cxn>
                <a:cxn ang="0">
                  <a:pos x="1085" y="629"/>
                </a:cxn>
                <a:cxn ang="0">
                  <a:pos x="601" y="968"/>
                </a:cxn>
                <a:cxn ang="0">
                  <a:pos x="93" y="1427"/>
                </a:cxn>
                <a:cxn ang="0">
                  <a:pos x="45" y="2081"/>
                </a:cxn>
              </a:cxnLst>
              <a:rect l="0" t="0" r="r" b="b"/>
              <a:pathLst>
                <a:path w="1178" h="2081">
                  <a:moveTo>
                    <a:pt x="1158" y="0"/>
                  </a:moveTo>
                  <a:cubicBezTo>
                    <a:pt x="1168" y="234"/>
                    <a:pt x="1178" y="468"/>
                    <a:pt x="1085" y="629"/>
                  </a:cubicBezTo>
                  <a:cubicBezTo>
                    <a:pt x="992" y="790"/>
                    <a:pt x="766" y="835"/>
                    <a:pt x="601" y="968"/>
                  </a:cubicBezTo>
                  <a:cubicBezTo>
                    <a:pt x="436" y="1101"/>
                    <a:pt x="186" y="1242"/>
                    <a:pt x="93" y="1427"/>
                  </a:cubicBezTo>
                  <a:cubicBezTo>
                    <a:pt x="0" y="1612"/>
                    <a:pt x="53" y="1972"/>
                    <a:pt x="45" y="2081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7" name="Line 56"/>
            <p:cNvSpPr>
              <a:spLocks noChangeShapeType="1"/>
            </p:cNvSpPr>
            <p:nvPr/>
          </p:nvSpPr>
          <p:spPr bwMode="auto">
            <a:xfrm>
              <a:off x="6269038" y="3831920"/>
              <a:ext cx="0" cy="26908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8" name="Group 4"/>
            <p:cNvGrpSpPr>
              <a:grpSpLocks/>
            </p:cNvGrpSpPr>
            <p:nvPr/>
          </p:nvGrpSpPr>
          <p:grpSpPr bwMode="auto">
            <a:xfrm>
              <a:off x="6243638" y="3946220"/>
              <a:ext cx="1693862" cy="1038225"/>
              <a:chOff x="4852833" y="3467404"/>
              <a:chExt cx="1694065" cy="1036936"/>
            </a:xfrm>
          </p:grpSpPr>
          <p:sp>
            <p:nvSpPr>
              <p:cNvPr id="69" name="Line 53"/>
              <p:cNvSpPr>
                <a:spLocks noChangeShapeType="1"/>
              </p:cNvSpPr>
              <p:nvPr/>
            </p:nvSpPr>
            <p:spPr bwMode="auto">
              <a:xfrm>
                <a:off x="4863946" y="3467404"/>
                <a:ext cx="168295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0" name="Line 54"/>
              <p:cNvSpPr>
                <a:spLocks noChangeShapeType="1"/>
              </p:cNvSpPr>
              <p:nvPr/>
            </p:nvSpPr>
            <p:spPr bwMode="auto">
              <a:xfrm>
                <a:off x="4863946" y="3790852"/>
                <a:ext cx="57633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1" name="Line 62"/>
              <p:cNvSpPr>
                <a:spLocks noChangeShapeType="1"/>
              </p:cNvSpPr>
              <p:nvPr/>
            </p:nvSpPr>
            <p:spPr bwMode="auto">
              <a:xfrm>
                <a:off x="4863946" y="4196747"/>
                <a:ext cx="335003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2" name="Line 62"/>
              <p:cNvSpPr>
                <a:spLocks noChangeShapeType="1"/>
              </p:cNvSpPr>
              <p:nvPr/>
            </p:nvSpPr>
            <p:spPr bwMode="auto">
              <a:xfrm>
                <a:off x="4852833" y="4504340"/>
                <a:ext cx="179408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73" name="Group 49"/>
            <p:cNvGrpSpPr>
              <a:grpSpLocks/>
            </p:cNvGrpSpPr>
            <p:nvPr/>
          </p:nvGrpSpPr>
          <p:grpSpPr bwMode="auto">
            <a:xfrm flipH="1" flipV="1">
              <a:off x="4587875" y="5506732"/>
              <a:ext cx="1681163" cy="820738"/>
              <a:chOff x="4845573" y="3682974"/>
              <a:chExt cx="1682177" cy="821366"/>
            </a:xfrm>
          </p:grpSpPr>
          <p:sp>
            <p:nvSpPr>
              <p:cNvPr id="74" name="Line 53"/>
              <p:cNvSpPr>
                <a:spLocks noChangeShapeType="1"/>
              </p:cNvSpPr>
              <p:nvPr/>
            </p:nvSpPr>
            <p:spPr bwMode="auto">
              <a:xfrm>
                <a:off x="4845573" y="3682974"/>
                <a:ext cx="1682177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5" name="Line 62"/>
              <p:cNvSpPr>
                <a:spLocks noChangeShapeType="1"/>
              </p:cNvSpPr>
              <p:nvPr/>
            </p:nvSpPr>
            <p:spPr bwMode="auto">
              <a:xfrm>
                <a:off x="4864634" y="4197718"/>
                <a:ext cx="333576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6" name="Line 62"/>
              <p:cNvSpPr>
                <a:spLocks noChangeShapeType="1"/>
              </p:cNvSpPr>
              <p:nvPr/>
            </p:nvSpPr>
            <p:spPr bwMode="auto">
              <a:xfrm>
                <a:off x="4853516" y="4504340"/>
                <a:ext cx="17949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07" name="Title 1"/>
          <p:cNvSpPr>
            <a:spLocks noGrp="1"/>
          </p:cNvSpPr>
          <p:nvPr>
            <p:ph type="title"/>
          </p:nvPr>
        </p:nvSpPr>
        <p:spPr>
          <a:xfrm>
            <a:off x="-919163" y="-211005"/>
            <a:ext cx="10906126" cy="2257425"/>
          </a:xfrm>
        </p:spPr>
        <p:txBody>
          <a:bodyPr/>
          <a:lstStyle/>
          <a:p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Ensuring phase locking</a:t>
            </a:r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when (U – c) &gt; 0</a:t>
            </a:r>
            <a:endParaRPr lang="he-IL" sz="32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9" name="Group 95"/>
          <p:cNvGrpSpPr>
            <a:grpSpLocks/>
          </p:cNvGrpSpPr>
          <p:nvPr/>
        </p:nvGrpSpPr>
        <p:grpSpPr bwMode="auto">
          <a:xfrm>
            <a:off x="-185614" y="1075416"/>
            <a:ext cx="7407559" cy="4512300"/>
            <a:chOff x="3688685" y="2060734"/>
            <a:chExt cx="4514461" cy="2980932"/>
          </a:xfrm>
        </p:grpSpPr>
        <p:grpSp>
          <p:nvGrpSpPr>
            <p:cNvPr id="108" name="Group 43"/>
            <p:cNvGrpSpPr>
              <a:grpSpLocks/>
            </p:cNvGrpSpPr>
            <p:nvPr/>
          </p:nvGrpSpPr>
          <p:grpSpPr bwMode="auto">
            <a:xfrm>
              <a:off x="3688685" y="2060734"/>
              <a:ext cx="4514461" cy="2980932"/>
              <a:chOff x="17463" y="1681163"/>
              <a:chExt cx="8277225" cy="5205412"/>
            </a:xfrm>
          </p:grpSpPr>
          <p:sp>
            <p:nvSpPr>
              <p:cNvPr id="113" name="Rectangle 2"/>
              <p:cNvSpPr>
                <a:spLocks noChangeAspect="1" noChangeArrowheads="1"/>
              </p:cNvSpPr>
              <p:nvPr/>
            </p:nvSpPr>
            <p:spPr bwMode="auto">
              <a:xfrm>
                <a:off x="5942244" y="4408599"/>
                <a:ext cx="1211159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4" name="Rectangle 3"/>
              <p:cNvSpPr>
                <a:spLocks noChangeAspect="1" noChangeArrowheads="1"/>
              </p:cNvSpPr>
              <p:nvPr/>
            </p:nvSpPr>
            <p:spPr bwMode="auto">
              <a:xfrm>
                <a:off x="3220047" y="6285099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5" name="Rectangle 4"/>
              <p:cNvSpPr>
                <a:spLocks noChangeAspect="1" noChangeArrowheads="1"/>
              </p:cNvSpPr>
              <p:nvPr/>
            </p:nvSpPr>
            <p:spPr bwMode="auto">
              <a:xfrm>
                <a:off x="3345240" y="4588766"/>
                <a:ext cx="1205336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6" name="Rectangle 5"/>
              <p:cNvSpPr>
                <a:spLocks noChangeAspect="1" noChangeArrowheads="1"/>
              </p:cNvSpPr>
              <p:nvPr/>
            </p:nvSpPr>
            <p:spPr bwMode="auto">
              <a:xfrm>
                <a:off x="17463" y="4890890"/>
                <a:ext cx="1211159" cy="60702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7" name="Rectangle 6"/>
              <p:cNvSpPr>
                <a:spLocks noChangeAspect="1" noChangeArrowheads="1"/>
              </p:cNvSpPr>
              <p:nvPr/>
            </p:nvSpPr>
            <p:spPr bwMode="auto">
              <a:xfrm>
                <a:off x="6367315" y="5314974"/>
                <a:ext cx="1208247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pic>
            <p:nvPicPr>
              <p:cNvPr id="118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638" y="2824163"/>
                <a:ext cx="6927850" cy="2176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9" name="Rectangle 8"/>
              <p:cNvSpPr>
                <a:spLocks noChangeAspect="1" noChangeArrowheads="1"/>
              </p:cNvSpPr>
              <p:nvPr/>
            </p:nvSpPr>
            <p:spPr bwMode="auto">
              <a:xfrm>
                <a:off x="6303263" y="2823138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0" name="Rectangle 9"/>
              <p:cNvSpPr>
                <a:spLocks noChangeAspect="1" noChangeArrowheads="1"/>
              </p:cNvSpPr>
              <p:nvPr/>
            </p:nvSpPr>
            <p:spPr bwMode="auto">
              <a:xfrm>
                <a:off x="3581066" y="4367023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1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3703346" y="3003305"/>
                <a:ext cx="120824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2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75571" y="331097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32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23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6728333" y="3732284"/>
                <a:ext cx="1208247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4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3939174" y="3069828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5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736590" y="168116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6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7083529" y="2105247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7" name="Text Box 22"/>
              <p:cNvSpPr txBox="1">
                <a:spLocks noChangeArrowheads="1"/>
              </p:cNvSpPr>
              <p:nvPr/>
            </p:nvSpPr>
            <p:spPr bwMode="auto">
              <a:xfrm>
                <a:off x="3968288" y="5755687"/>
                <a:ext cx="183420" cy="70126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b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9" name="Group 92"/>
            <p:cNvGrpSpPr>
              <a:grpSpLocks/>
            </p:cNvGrpSpPr>
            <p:nvPr/>
          </p:nvGrpSpPr>
          <p:grpSpPr bwMode="auto">
            <a:xfrm>
              <a:off x="5532125" y="2353660"/>
              <a:ext cx="1536200" cy="2189085"/>
              <a:chOff x="5532125" y="2353660"/>
              <a:chExt cx="1536200" cy="2189085"/>
            </a:xfrm>
          </p:grpSpPr>
          <p:sp>
            <p:nvSpPr>
              <p:cNvPr id="110" name="AutoShape 19"/>
              <p:cNvSpPr>
                <a:spLocks noChangeArrowheads="1"/>
              </p:cNvSpPr>
              <p:nvPr/>
            </p:nvSpPr>
            <p:spPr bwMode="auto">
              <a:xfrm>
                <a:off x="5532262" y="2354383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1" name="AutoShape 19"/>
              <p:cNvSpPr>
                <a:spLocks noChangeArrowheads="1"/>
              </p:cNvSpPr>
              <p:nvPr/>
            </p:nvSpPr>
            <p:spPr bwMode="auto">
              <a:xfrm>
                <a:off x="6910578" y="2392478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2" name="AutoShape 19"/>
              <p:cNvSpPr>
                <a:spLocks noChangeArrowheads="1"/>
              </p:cNvSpPr>
              <p:nvPr/>
            </p:nvSpPr>
            <p:spPr bwMode="auto">
              <a:xfrm flipV="1">
                <a:off x="6219832" y="2430573"/>
                <a:ext cx="157205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8" name="Group 127"/>
          <p:cNvGrpSpPr/>
          <p:nvPr/>
        </p:nvGrpSpPr>
        <p:grpSpPr>
          <a:xfrm>
            <a:off x="846715" y="4621147"/>
            <a:ext cx="6047815" cy="2830280"/>
            <a:chOff x="663590" y="4293873"/>
            <a:chExt cx="4030476" cy="2374606"/>
          </a:xfrm>
        </p:grpSpPr>
        <p:grpSp>
          <p:nvGrpSpPr>
            <p:cNvPr id="129" name="Group 128"/>
            <p:cNvGrpSpPr/>
            <p:nvPr/>
          </p:nvGrpSpPr>
          <p:grpSpPr>
            <a:xfrm>
              <a:off x="663590" y="4293873"/>
              <a:ext cx="4030476" cy="2374606"/>
              <a:chOff x="4379975" y="817563"/>
              <a:chExt cx="3870325" cy="2151062"/>
            </a:xfrm>
          </p:grpSpPr>
          <p:grpSp>
            <p:nvGrpSpPr>
              <p:cNvPr id="131" name="Group 87"/>
              <p:cNvGrpSpPr>
                <a:grpSpLocks/>
              </p:cNvGrpSpPr>
              <p:nvPr/>
            </p:nvGrpSpPr>
            <p:grpSpPr bwMode="auto">
              <a:xfrm>
                <a:off x="4379975" y="1201510"/>
                <a:ext cx="3870325" cy="1154113"/>
                <a:chOff x="4379975" y="1390773"/>
                <a:chExt cx="3870236" cy="1154912"/>
              </a:xfrm>
            </p:grpSpPr>
            <p:grpSp>
              <p:nvGrpSpPr>
                <p:cNvPr id="136" name="Group 80"/>
                <p:cNvGrpSpPr>
                  <a:grpSpLocks/>
                </p:cNvGrpSpPr>
                <p:nvPr/>
              </p:nvGrpSpPr>
              <p:grpSpPr bwMode="auto">
                <a:xfrm>
                  <a:off x="4379975" y="1390773"/>
                  <a:ext cx="3870236" cy="1154912"/>
                  <a:chOff x="-612675" y="4183062"/>
                  <a:chExt cx="8167687" cy="2674938"/>
                </a:xfrm>
              </p:grpSpPr>
              <p:pic>
                <p:nvPicPr>
                  <p:cNvPr id="138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612675" y="4183062"/>
                    <a:ext cx="8167687" cy="26749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39" name="Rectangle 138"/>
                  <p:cNvSpPr/>
                  <p:nvPr/>
                </p:nvSpPr>
                <p:spPr bwMode="auto">
                  <a:xfrm>
                    <a:off x="-612675" y="4183062"/>
                    <a:ext cx="8167687" cy="78371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0" name="Rectangle 139"/>
                  <p:cNvSpPr/>
                  <p:nvPr/>
                </p:nvSpPr>
                <p:spPr bwMode="auto">
                  <a:xfrm>
                    <a:off x="6529863" y="5117634"/>
                    <a:ext cx="770537" cy="38634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Rectangle 140"/>
                  <p:cNvSpPr/>
                  <p:nvPr/>
                </p:nvSpPr>
                <p:spPr bwMode="auto">
                  <a:xfrm>
                    <a:off x="2921741" y="6309766"/>
                    <a:ext cx="804038" cy="54823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37" name="Rectangl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7523153" y="1624298"/>
                  <a:ext cx="658797" cy="34472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r>
                    <a:rPr lang="en-US" sz="3200" dirty="0">
                      <a:solidFill>
                        <a:srgbClr val="FF33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cs typeface="Arial" panose="020B0604020202020204" pitchFamily="34" charset="0"/>
                    </a:rPr>
                    <a:t>c</a:t>
                  </a:r>
                </a:p>
              </p:txBody>
            </p:sp>
          </p:grpSp>
          <p:grpSp>
            <p:nvGrpSpPr>
              <p:cNvPr id="132" name="Group 122"/>
              <p:cNvGrpSpPr>
                <a:grpSpLocks/>
              </p:cNvGrpSpPr>
              <p:nvPr/>
            </p:nvGrpSpPr>
            <p:grpSpPr bwMode="auto">
              <a:xfrm>
                <a:off x="5838825" y="817563"/>
                <a:ext cx="1612900" cy="2151062"/>
                <a:chOff x="5877770" y="3813201"/>
                <a:chExt cx="1613010" cy="2150529"/>
              </a:xfrm>
            </p:grpSpPr>
            <p:sp>
              <p:nvSpPr>
                <p:cNvPr id="133" name="AutoShape 19"/>
                <p:cNvSpPr>
                  <a:spLocks noChangeArrowheads="1"/>
                </p:cNvSpPr>
                <p:nvPr/>
              </p:nvSpPr>
              <p:spPr bwMode="auto">
                <a:xfrm>
                  <a:off x="7334278" y="3851455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AutoShape 19"/>
                <p:cNvSpPr>
                  <a:spLocks noChangeArrowheads="1"/>
                </p:cNvSpPr>
                <p:nvPr/>
              </p:nvSpPr>
              <p:spPr bwMode="auto">
                <a:xfrm>
                  <a:off x="5877770" y="3813201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AutoShape 19"/>
                <p:cNvSpPr>
                  <a:spLocks noChangeArrowheads="1"/>
                </p:cNvSpPr>
                <p:nvPr/>
              </p:nvSpPr>
              <p:spPr bwMode="auto">
                <a:xfrm flipV="1">
                  <a:off x="6607465" y="3851606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30" name="Rectangle 129"/>
            <p:cNvSpPr/>
            <p:nvPr/>
          </p:nvSpPr>
          <p:spPr bwMode="auto">
            <a:xfrm>
              <a:off x="769905" y="5225098"/>
              <a:ext cx="417057" cy="382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e-IL" sz="40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endParaRPr>
            </a:p>
          </p:txBody>
        </p:sp>
      </p:grpSp>
      <p:cxnSp>
        <p:nvCxnSpPr>
          <p:cNvPr id="4" name="Straight Arrow Connector 3"/>
          <p:cNvCxnSpPr/>
          <p:nvPr/>
        </p:nvCxnSpPr>
        <p:spPr bwMode="auto">
          <a:xfrm flipV="1">
            <a:off x="3266230" y="2906106"/>
            <a:ext cx="0" cy="121355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9B5B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7" name="Straight Arrow Connector 76"/>
          <p:cNvCxnSpPr/>
          <p:nvPr/>
        </p:nvCxnSpPr>
        <p:spPr bwMode="auto">
          <a:xfrm flipV="1">
            <a:off x="3458255" y="3098765"/>
            <a:ext cx="0" cy="6374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9B5B5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78" name="Straight Arrow Connector 77"/>
          <p:cNvCxnSpPr/>
          <p:nvPr/>
        </p:nvCxnSpPr>
        <p:spPr bwMode="auto">
          <a:xfrm flipV="1">
            <a:off x="3035800" y="3083356"/>
            <a:ext cx="0" cy="4402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9B5B5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80" name="Straight Arrow Connector 79"/>
          <p:cNvCxnSpPr/>
          <p:nvPr/>
        </p:nvCxnSpPr>
        <p:spPr bwMode="auto">
          <a:xfrm>
            <a:off x="4111140" y="5042010"/>
            <a:ext cx="0" cy="121355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1" name="Straight Arrow Connector 80"/>
          <p:cNvCxnSpPr/>
          <p:nvPr/>
        </p:nvCxnSpPr>
        <p:spPr bwMode="auto">
          <a:xfrm>
            <a:off x="4303165" y="5234669"/>
            <a:ext cx="0" cy="42220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82" name="Straight Arrow Connector 81"/>
          <p:cNvCxnSpPr/>
          <p:nvPr/>
        </p:nvCxnSpPr>
        <p:spPr bwMode="auto">
          <a:xfrm flipH="1">
            <a:off x="3871217" y="5219260"/>
            <a:ext cx="9493" cy="6569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19504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044777" y="1569701"/>
            <a:ext cx="6010512" cy="5299780"/>
            <a:chOff x="1506538" y="3390595"/>
            <a:chExt cx="6445250" cy="3487737"/>
          </a:xfrm>
        </p:grpSpPr>
        <p:grpSp>
          <p:nvGrpSpPr>
            <p:cNvPr id="38" name="Group 5119"/>
            <p:cNvGrpSpPr>
              <a:grpSpLocks/>
            </p:cNvGrpSpPr>
            <p:nvPr/>
          </p:nvGrpSpPr>
          <p:grpSpPr bwMode="auto">
            <a:xfrm>
              <a:off x="1506538" y="3831920"/>
              <a:ext cx="2036762" cy="3046412"/>
              <a:chOff x="9290850" y="356600"/>
              <a:chExt cx="2578100" cy="3749675"/>
            </a:xfrm>
          </p:grpSpPr>
          <p:sp>
            <p:nvSpPr>
              <p:cNvPr id="39" name="Line 53"/>
              <p:cNvSpPr>
                <a:spLocks noChangeShapeType="1"/>
              </p:cNvSpPr>
              <p:nvPr/>
            </p:nvSpPr>
            <p:spPr bwMode="auto">
              <a:xfrm>
                <a:off x="10896385" y="358553"/>
                <a:ext cx="97256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Line 54"/>
              <p:cNvSpPr>
                <a:spLocks noChangeShapeType="1"/>
              </p:cNvSpPr>
              <p:nvPr/>
            </p:nvSpPr>
            <p:spPr bwMode="auto">
              <a:xfrm>
                <a:off x="10864234" y="895897"/>
                <a:ext cx="996678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2" name="Line 55"/>
              <p:cNvSpPr>
                <a:spLocks noChangeShapeType="1"/>
              </p:cNvSpPr>
              <p:nvPr/>
            </p:nvSpPr>
            <p:spPr bwMode="auto">
              <a:xfrm flipH="1">
                <a:off x="9925830" y="3670539"/>
                <a:ext cx="97055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3" name="Line 56"/>
              <p:cNvSpPr>
                <a:spLocks noChangeShapeType="1"/>
              </p:cNvSpPr>
              <p:nvPr/>
            </p:nvSpPr>
            <p:spPr bwMode="auto">
              <a:xfrm>
                <a:off x="10896385" y="358553"/>
                <a:ext cx="0" cy="33119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4" name="Line 57"/>
              <p:cNvSpPr>
                <a:spLocks noChangeShapeType="1"/>
              </p:cNvSpPr>
              <p:nvPr/>
            </p:nvSpPr>
            <p:spPr bwMode="auto">
              <a:xfrm flipH="1">
                <a:off x="10020273" y="3146875"/>
                <a:ext cx="876112" cy="13677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5" name="Line 58"/>
              <p:cNvSpPr>
                <a:spLocks noChangeShapeType="1"/>
              </p:cNvSpPr>
              <p:nvPr/>
            </p:nvSpPr>
            <p:spPr bwMode="auto">
              <a:xfrm flipH="1" flipV="1">
                <a:off x="10136820" y="2621255"/>
                <a:ext cx="759565" cy="3908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" name="Line 59"/>
              <p:cNvSpPr>
                <a:spLocks noChangeShapeType="1"/>
              </p:cNvSpPr>
              <p:nvPr/>
            </p:nvSpPr>
            <p:spPr bwMode="auto">
              <a:xfrm>
                <a:off x="10940593" y="1278876"/>
                <a:ext cx="749519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2" name="Freeform 60"/>
              <p:cNvSpPr>
                <a:spLocks/>
              </p:cNvSpPr>
              <p:nvPr/>
            </p:nvSpPr>
            <p:spPr bwMode="auto">
              <a:xfrm>
                <a:off x="9994151" y="356600"/>
                <a:ext cx="1868771" cy="3304169"/>
              </a:xfrm>
              <a:custGeom>
                <a:avLst/>
                <a:gdLst/>
                <a:ahLst/>
                <a:cxnLst>
                  <a:cxn ang="0">
                    <a:pos x="1158" y="0"/>
                  </a:cxn>
                  <a:cxn ang="0">
                    <a:pos x="1085" y="629"/>
                  </a:cxn>
                  <a:cxn ang="0">
                    <a:pos x="601" y="968"/>
                  </a:cxn>
                  <a:cxn ang="0">
                    <a:pos x="93" y="1427"/>
                  </a:cxn>
                  <a:cxn ang="0">
                    <a:pos x="45" y="2081"/>
                  </a:cxn>
                </a:cxnLst>
                <a:rect l="0" t="0" r="r" b="b"/>
                <a:pathLst>
                  <a:path w="1178" h="2081">
                    <a:moveTo>
                      <a:pt x="1158" y="0"/>
                    </a:moveTo>
                    <a:cubicBezTo>
                      <a:pt x="1168" y="234"/>
                      <a:pt x="1178" y="468"/>
                      <a:pt x="1085" y="629"/>
                    </a:cubicBezTo>
                    <a:cubicBezTo>
                      <a:pt x="992" y="790"/>
                      <a:pt x="766" y="835"/>
                      <a:pt x="601" y="968"/>
                    </a:cubicBezTo>
                    <a:cubicBezTo>
                      <a:pt x="436" y="1101"/>
                      <a:pt x="186" y="1242"/>
                      <a:pt x="93" y="1427"/>
                    </a:cubicBezTo>
                    <a:cubicBezTo>
                      <a:pt x="0" y="1612"/>
                      <a:pt x="53" y="1972"/>
                      <a:pt x="45" y="2081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7" name="Line 61"/>
              <p:cNvSpPr>
                <a:spLocks noChangeShapeType="1"/>
              </p:cNvSpPr>
              <p:nvPr/>
            </p:nvSpPr>
            <p:spPr bwMode="auto">
              <a:xfrm flipH="1" flipV="1">
                <a:off x="10440245" y="2316435"/>
                <a:ext cx="41595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8" name="Line 62"/>
              <p:cNvSpPr>
                <a:spLocks noChangeShapeType="1"/>
              </p:cNvSpPr>
              <p:nvPr/>
            </p:nvSpPr>
            <p:spPr bwMode="auto">
              <a:xfrm>
                <a:off x="10904423" y="1663808"/>
                <a:ext cx="421981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59" name="Straight Arrow Connector 26"/>
              <p:cNvCxnSpPr>
                <a:cxnSpLocks noChangeShapeType="1"/>
              </p:cNvCxnSpPr>
              <p:nvPr/>
            </p:nvCxnSpPr>
            <p:spPr bwMode="auto">
              <a:xfrm>
                <a:off x="9521038" y="3812587"/>
                <a:ext cx="406400" cy="0"/>
              </a:xfrm>
              <a:prstGeom prst="straightConnector1">
                <a:avLst/>
              </a:prstGeom>
              <a:noFill/>
              <a:ln w="28575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0" name="Straight Arrow Connector 27"/>
              <p:cNvCxnSpPr>
                <a:cxnSpLocks noChangeShapeType="1"/>
              </p:cNvCxnSpPr>
              <p:nvPr/>
            </p:nvCxnSpPr>
            <p:spPr bwMode="auto">
              <a:xfrm rot="-5400000">
                <a:off x="9317838" y="3609387"/>
                <a:ext cx="406400" cy="0"/>
              </a:xfrm>
              <a:prstGeom prst="straightConnector1">
                <a:avLst/>
              </a:prstGeom>
              <a:noFill/>
              <a:ln w="28575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" name="TextBox 60"/>
              <p:cNvSpPr txBox="1"/>
              <p:nvPr/>
            </p:nvSpPr>
            <p:spPr>
              <a:xfrm>
                <a:off x="9799236" y="3736975"/>
                <a:ext cx="297396" cy="369300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dirty="0">
                    <a:latin typeface="+mj-lt"/>
                  </a:rPr>
                  <a:t>x</a:t>
                </a:r>
                <a:endParaRPr lang="he-IL" sz="1800" dirty="0">
                  <a:latin typeface="+mj-lt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290850" y="2967109"/>
                <a:ext cx="301415" cy="371255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dirty="0">
                    <a:latin typeface="+mj-lt"/>
                  </a:rPr>
                  <a:t>y</a:t>
                </a:r>
                <a:endParaRPr lang="he-IL" sz="1800" dirty="0">
                  <a:latin typeface="+mj-lt"/>
                </a:endParaRPr>
              </a:p>
            </p:txBody>
          </p:sp>
        </p:grpSp>
        <p:pic>
          <p:nvPicPr>
            <p:cNvPr id="6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938" y="3390595"/>
              <a:ext cx="534987" cy="32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Line 58"/>
            <p:cNvSpPr>
              <a:spLocks noChangeShapeType="1"/>
            </p:cNvSpPr>
            <p:nvPr/>
          </p:nvSpPr>
          <p:spPr bwMode="auto">
            <a:xfrm flipH="1" flipV="1">
              <a:off x="5646738" y="6098870"/>
              <a:ext cx="631825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1125" y="3390595"/>
              <a:ext cx="534988" cy="32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Freeform 60"/>
            <p:cNvSpPr>
              <a:spLocks/>
            </p:cNvSpPr>
            <p:nvPr/>
          </p:nvSpPr>
          <p:spPr bwMode="auto">
            <a:xfrm rot="5400000" flipH="1">
              <a:off x="4990307" y="3399326"/>
              <a:ext cx="2414587" cy="3508375"/>
            </a:xfrm>
            <a:custGeom>
              <a:avLst/>
              <a:gdLst/>
              <a:ahLst/>
              <a:cxnLst>
                <a:cxn ang="0">
                  <a:pos x="1158" y="0"/>
                </a:cxn>
                <a:cxn ang="0">
                  <a:pos x="1085" y="629"/>
                </a:cxn>
                <a:cxn ang="0">
                  <a:pos x="601" y="968"/>
                </a:cxn>
                <a:cxn ang="0">
                  <a:pos x="93" y="1427"/>
                </a:cxn>
                <a:cxn ang="0">
                  <a:pos x="45" y="2081"/>
                </a:cxn>
              </a:cxnLst>
              <a:rect l="0" t="0" r="r" b="b"/>
              <a:pathLst>
                <a:path w="1178" h="2081">
                  <a:moveTo>
                    <a:pt x="1158" y="0"/>
                  </a:moveTo>
                  <a:cubicBezTo>
                    <a:pt x="1168" y="234"/>
                    <a:pt x="1178" y="468"/>
                    <a:pt x="1085" y="629"/>
                  </a:cubicBezTo>
                  <a:cubicBezTo>
                    <a:pt x="992" y="790"/>
                    <a:pt x="766" y="835"/>
                    <a:pt x="601" y="968"/>
                  </a:cubicBezTo>
                  <a:cubicBezTo>
                    <a:pt x="436" y="1101"/>
                    <a:pt x="186" y="1242"/>
                    <a:pt x="93" y="1427"/>
                  </a:cubicBezTo>
                  <a:cubicBezTo>
                    <a:pt x="0" y="1612"/>
                    <a:pt x="53" y="1972"/>
                    <a:pt x="45" y="2081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7" name="Line 56"/>
            <p:cNvSpPr>
              <a:spLocks noChangeShapeType="1"/>
            </p:cNvSpPr>
            <p:nvPr/>
          </p:nvSpPr>
          <p:spPr bwMode="auto">
            <a:xfrm>
              <a:off x="6269038" y="3831920"/>
              <a:ext cx="0" cy="26908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8" name="Group 4"/>
            <p:cNvGrpSpPr>
              <a:grpSpLocks/>
            </p:cNvGrpSpPr>
            <p:nvPr/>
          </p:nvGrpSpPr>
          <p:grpSpPr bwMode="auto">
            <a:xfrm>
              <a:off x="6243638" y="3946220"/>
              <a:ext cx="1693862" cy="1038225"/>
              <a:chOff x="4852833" y="3467404"/>
              <a:chExt cx="1694065" cy="1036936"/>
            </a:xfrm>
          </p:grpSpPr>
          <p:sp>
            <p:nvSpPr>
              <p:cNvPr id="69" name="Line 53"/>
              <p:cNvSpPr>
                <a:spLocks noChangeShapeType="1"/>
              </p:cNvSpPr>
              <p:nvPr/>
            </p:nvSpPr>
            <p:spPr bwMode="auto">
              <a:xfrm>
                <a:off x="4863946" y="3467404"/>
                <a:ext cx="168295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0" name="Line 54"/>
              <p:cNvSpPr>
                <a:spLocks noChangeShapeType="1"/>
              </p:cNvSpPr>
              <p:nvPr/>
            </p:nvSpPr>
            <p:spPr bwMode="auto">
              <a:xfrm>
                <a:off x="4863946" y="3790852"/>
                <a:ext cx="57633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1" name="Line 62"/>
              <p:cNvSpPr>
                <a:spLocks noChangeShapeType="1"/>
              </p:cNvSpPr>
              <p:nvPr/>
            </p:nvSpPr>
            <p:spPr bwMode="auto">
              <a:xfrm>
                <a:off x="4863946" y="4196747"/>
                <a:ext cx="335003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2" name="Line 62"/>
              <p:cNvSpPr>
                <a:spLocks noChangeShapeType="1"/>
              </p:cNvSpPr>
              <p:nvPr/>
            </p:nvSpPr>
            <p:spPr bwMode="auto">
              <a:xfrm>
                <a:off x="4852833" y="4504340"/>
                <a:ext cx="179408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73" name="Group 49"/>
            <p:cNvGrpSpPr>
              <a:grpSpLocks/>
            </p:cNvGrpSpPr>
            <p:nvPr/>
          </p:nvGrpSpPr>
          <p:grpSpPr bwMode="auto">
            <a:xfrm flipH="1" flipV="1">
              <a:off x="4587875" y="5506732"/>
              <a:ext cx="1681163" cy="820738"/>
              <a:chOff x="4845573" y="3682974"/>
              <a:chExt cx="1682177" cy="821366"/>
            </a:xfrm>
          </p:grpSpPr>
          <p:sp>
            <p:nvSpPr>
              <p:cNvPr id="74" name="Line 53"/>
              <p:cNvSpPr>
                <a:spLocks noChangeShapeType="1"/>
              </p:cNvSpPr>
              <p:nvPr/>
            </p:nvSpPr>
            <p:spPr bwMode="auto">
              <a:xfrm>
                <a:off x="4845573" y="3682974"/>
                <a:ext cx="1682177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5" name="Line 62"/>
              <p:cNvSpPr>
                <a:spLocks noChangeShapeType="1"/>
              </p:cNvSpPr>
              <p:nvPr/>
            </p:nvSpPr>
            <p:spPr bwMode="auto">
              <a:xfrm>
                <a:off x="4864634" y="4197718"/>
                <a:ext cx="333576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6" name="Line 62"/>
              <p:cNvSpPr>
                <a:spLocks noChangeShapeType="1"/>
              </p:cNvSpPr>
              <p:nvPr/>
            </p:nvSpPr>
            <p:spPr bwMode="auto">
              <a:xfrm>
                <a:off x="4853516" y="4504340"/>
                <a:ext cx="17949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07" name="Title 1"/>
          <p:cNvSpPr>
            <a:spLocks noGrp="1"/>
          </p:cNvSpPr>
          <p:nvPr>
            <p:ph type="title"/>
          </p:nvPr>
        </p:nvSpPr>
        <p:spPr>
          <a:xfrm>
            <a:off x="-919163" y="-211005"/>
            <a:ext cx="10906126" cy="2257425"/>
          </a:xfrm>
        </p:spPr>
        <p:txBody>
          <a:bodyPr/>
          <a:lstStyle/>
          <a:p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Ensuring phase locking</a:t>
            </a:r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when (U – c) &lt; 0</a:t>
            </a:r>
            <a:endParaRPr lang="he-IL" sz="32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9" name="Group 95"/>
          <p:cNvGrpSpPr>
            <a:grpSpLocks/>
          </p:cNvGrpSpPr>
          <p:nvPr/>
        </p:nvGrpSpPr>
        <p:grpSpPr bwMode="auto">
          <a:xfrm>
            <a:off x="-296751" y="1075416"/>
            <a:ext cx="7407559" cy="4512300"/>
            <a:chOff x="3688685" y="2060734"/>
            <a:chExt cx="4514461" cy="2980932"/>
          </a:xfrm>
        </p:grpSpPr>
        <p:grpSp>
          <p:nvGrpSpPr>
            <p:cNvPr id="108" name="Group 43"/>
            <p:cNvGrpSpPr>
              <a:grpSpLocks/>
            </p:cNvGrpSpPr>
            <p:nvPr/>
          </p:nvGrpSpPr>
          <p:grpSpPr bwMode="auto">
            <a:xfrm>
              <a:off x="3688685" y="2060734"/>
              <a:ext cx="4514461" cy="2980932"/>
              <a:chOff x="17463" y="1681163"/>
              <a:chExt cx="8277225" cy="5205412"/>
            </a:xfrm>
          </p:grpSpPr>
          <p:sp>
            <p:nvSpPr>
              <p:cNvPr id="113" name="Rectangle 2"/>
              <p:cNvSpPr>
                <a:spLocks noChangeAspect="1" noChangeArrowheads="1"/>
              </p:cNvSpPr>
              <p:nvPr/>
            </p:nvSpPr>
            <p:spPr bwMode="auto">
              <a:xfrm>
                <a:off x="5942244" y="4408599"/>
                <a:ext cx="1211159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4" name="Rectangle 3"/>
              <p:cNvSpPr>
                <a:spLocks noChangeAspect="1" noChangeArrowheads="1"/>
              </p:cNvSpPr>
              <p:nvPr/>
            </p:nvSpPr>
            <p:spPr bwMode="auto">
              <a:xfrm>
                <a:off x="3220047" y="6285099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5" name="Rectangle 4"/>
              <p:cNvSpPr>
                <a:spLocks noChangeAspect="1" noChangeArrowheads="1"/>
              </p:cNvSpPr>
              <p:nvPr/>
            </p:nvSpPr>
            <p:spPr bwMode="auto">
              <a:xfrm>
                <a:off x="3345240" y="4588766"/>
                <a:ext cx="1205336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6" name="Rectangle 5"/>
              <p:cNvSpPr>
                <a:spLocks noChangeAspect="1" noChangeArrowheads="1"/>
              </p:cNvSpPr>
              <p:nvPr/>
            </p:nvSpPr>
            <p:spPr bwMode="auto">
              <a:xfrm>
                <a:off x="17463" y="4890890"/>
                <a:ext cx="1211159" cy="60702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7" name="Rectangle 6"/>
              <p:cNvSpPr>
                <a:spLocks noChangeAspect="1" noChangeArrowheads="1"/>
              </p:cNvSpPr>
              <p:nvPr/>
            </p:nvSpPr>
            <p:spPr bwMode="auto">
              <a:xfrm>
                <a:off x="6367315" y="5314974"/>
                <a:ext cx="1208247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pic>
            <p:nvPicPr>
              <p:cNvPr id="118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638" y="2824163"/>
                <a:ext cx="6927850" cy="2176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9" name="Rectangle 8"/>
              <p:cNvSpPr>
                <a:spLocks noChangeAspect="1" noChangeArrowheads="1"/>
              </p:cNvSpPr>
              <p:nvPr/>
            </p:nvSpPr>
            <p:spPr bwMode="auto">
              <a:xfrm>
                <a:off x="6303263" y="2823138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0" name="Rectangle 9"/>
              <p:cNvSpPr>
                <a:spLocks noChangeAspect="1" noChangeArrowheads="1"/>
              </p:cNvSpPr>
              <p:nvPr/>
            </p:nvSpPr>
            <p:spPr bwMode="auto">
              <a:xfrm>
                <a:off x="3581066" y="4367023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1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3703346" y="3003305"/>
                <a:ext cx="120824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2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75571" y="331097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32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23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6728333" y="3732284"/>
                <a:ext cx="1208247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4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3939174" y="3069828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5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736590" y="168116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6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7083529" y="2105247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7" name="Text Box 22"/>
              <p:cNvSpPr txBox="1">
                <a:spLocks noChangeArrowheads="1"/>
              </p:cNvSpPr>
              <p:nvPr/>
            </p:nvSpPr>
            <p:spPr bwMode="auto">
              <a:xfrm>
                <a:off x="3968288" y="5755687"/>
                <a:ext cx="183420" cy="70126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b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9" name="Group 92"/>
            <p:cNvGrpSpPr>
              <a:grpSpLocks/>
            </p:cNvGrpSpPr>
            <p:nvPr/>
          </p:nvGrpSpPr>
          <p:grpSpPr bwMode="auto">
            <a:xfrm>
              <a:off x="5532125" y="2353660"/>
              <a:ext cx="1536200" cy="2189085"/>
              <a:chOff x="5532125" y="2353660"/>
              <a:chExt cx="1536200" cy="2189085"/>
            </a:xfrm>
          </p:grpSpPr>
          <p:sp>
            <p:nvSpPr>
              <p:cNvPr id="110" name="AutoShape 19"/>
              <p:cNvSpPr>
                <a:spLocks noChangeArrowheads="1"/>
              </p:cNvSpPr>
              <p:nvPr/>
            </p:nvSpPr>
            <p:spPr bwMode="auto">
              <a:xfrm>
                <a:off x="5532262" y="2354383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1" name="AutoShape 19"/>
              <p:cNvSpPr>
                <a:spLocks noChangeArrowheads="1"/>
              </p:cNvSpPr>
              <p:nvPr/>
            </p:nvSpPr>
            <p:spPr bwMode="auto">
              <a:xfrm>
                <a:off x="6910578" y="2392478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2" name="AutoShape 19"/>
              <p:cNvSpPr>
                <a:spLocks noChangeArrowheads="1"/>
              </p:cNvSpPr>
              <p:nvPr/>
            </p:nvSpPr>
            <p:spPr bwMode="auto">
              <a:xfrm flipV="1">
                <a:off x="6219832" y="2430573"/>
                <a:ext cx="157205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8" name="Group 127"/>
          <p:cNvGrpSpPr/>
          <p:nvPr/>
        </p:nvGrpSpPr>
        <p:grpSpPr>
          <a:xfrm>
            <a:off x="943700" y="4621147"/>
            <a:ext cx="6047815" cy="2830280"/>
            <a:chOff x="663590" y="4293873"/>
            <a:chExt cx="4030476" cy="2374606"/>
          </a:xfrm>
        </p:grpSpPr>
        <p:grpSp>
          <p:nvGrpSpPr>
            <p:cNvPr id="129" name="Group 128"/>
            <p:cNvGrpSpPr/>
            <p:nvPr/>
          </p:nvGrpSpPr>
          <p:grpSpPr>
            <a:xfrm>
              <a:off x="663590" y="4293873"/>
              <a:ext cx="4030476" cy="2374606"/>
              <a:chOff x="4379975" y="817563"/>
              <a:chExt cx="3870325" cy="2151062"/>
            </a:xfrm>
          </p:grpSpPr>
          <p:grpSp>
            <p:nvGrpSpPr>
              <p:cNvPr id="131" name="Group 87"/>
              <p:cNvGrpSpPr>
                <a:grpSpLocks/>
              </p:cNvGrpSpPr>
              <p:nvPr/>
            </p:nvGrpSpPr>
            <p:grpSpPr bwMode="auto">
              <a:xfrm>
                <a:off x="4379975" y="1201510"/>
                <a:ext cx="3870325" cy="1154113"/>
                <a:chOff x="4379975" y="1390773"/>
                <a:chExt cx="3870236" cy="1154912"/>
              </a:xfrm>
            </p:grpSpPr>
            <p:grpSp>
              <p:nvGrpSpPr>
                <p:cNvPr id="136" name="Group 80"/>
                <p:cNvGrpSpPr>
                  <a:grpSpLocks/>
                </p:cNvGrpSpPr>
                <p:nvPr/>
              </p:nvGrpSpPr>
              <p:grpSpPr bwMode="auto">
                <a:xfrm>
                  <a:off x="4379975" y="1390773"/>
                  <a:ext cx="3870236" cy="1154912"/>
                  <a:chOff x="-612675" y="4183062"/>
                  <a:chExt cx="8167687" cy="2674938"/>
                </a:xfrm>
              </p:grpSpPr>
              <p:pic>
                <p:nvPicPr>
                  <p:cNvPr id="138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612675" y="4183062"/>
                    <a:ext cx="8167687" cy="26749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39" name="Rectangle 138"/>
                  <p:cNvSpPr/>
                  <p:nvPr/>
                </p:nvSpPr>
                <p:spPr bwMode="auto">
                  <a:xfrm>
                    <a:off x="-612675" y="4183062"/>
                    <a:ext cx="8167687" cy="78371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0" name="Rectangle 139"/>
                  <p:cNvSpPr/>
                  <p:nvPr/>
                </p:nvSpPr>
                <p:spPr bwMode="auto">
                  <a:xfrm>
                    <a:off x="6529863" y="5117634"/>
                    <a:ext cx="770537" cy="38634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Rectangle 140"/>
                  <p:cNvSpPr/>
                  <p:nvPr/>
                </p:nvSpPr>
                <p:spPr bwMode="auto">
                  <a:xfrm>
                    <a:off x="2921741" y="6309766"/>
                    <a:ext cx="804038" cy="54823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1" anchor="b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37" name="Rectangl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7523153" y="1624298"/>
                  <a:ext cx="658797" cy="34472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r>
                    <a:rPr lang="en-US" sz="3200" dirty="0">
                      <a:solidFill>
                        <a:srgbClr val="FF33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cs typeface="Arial" panose="020B0604020202020204" pitchFamily="34" charset="0"/>
                    </a:rPr>
                    <a:t>c</a:t>
                  </a:r>
                </a:p>
              </p:txBody>
            </p:sp>
          </p:grpSp>
          <p:grpSp>
            <p:nvGrpSpPr>
              <p:cNvPr id="132" name="Group 122"/>
              <p:cNvGrpSpPr>
                <a:grpSpLocks/>
              </p:cNvGrpSpPr>
              <p:nvPr/>
            </p:nvGrpSpPr>
            <p:grpSpPr bwMode="auto">
              <a:xfrm>
                <a:off x="5838825" y="817563"/>
                <a:ext cx="1612900" cy="2151062"/>
                <a:chOff x="5877770" y="3813201"/>
                <a:chExt cx="1613010" cy="2150529"/>
              </a:xfrm>
            </p:grpSpPr>
            <p:sp>
              <p:nvSpPr>
                <p:cNvPr id="133" name="AutoShape 19"/>
                <p:cNvSpPr>
                  <a:spLocks noChangeArrowheads="1"/>
                </p:cNvSpPr>
                <p:nvPr/>
              </p:nvSpPr>
              <p:spPr bwMode="auto">
                <a:xfrm>
                  <a:off x="7334278" y="3851455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AutoShape 19"/>
                <p:cNvSpPr>
                  <a:spLocks noChangeArrowheads="1"/>
                </p:cNvSpPr>
                <p:nvPr/>
              </p:nvSpPr>
              <p:spPr bwMode="auto">
                <a:xfrm>
                  <a:off x="5877770" y="3813201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AutoShape 19"/>
                <p:cNvSpPr>
                  <a:spLocks noChangeArrowheads="1"/>
                </p:cNvSpPr>
                <p:nvPr/>
              </p:nvSpPr>
              <p:spPr bwMode="auto">
                <a:xfrm flipV="1">
                  <a:off x="6607465" y="3851606"/>
                  <a:ext cx="156502" cy="2112124"/>
                </a:xfrm>
                <a:prstGeom prst="upArrow">
                  <a:avLst>
                    <a:gd name="adj1" fmla="val 23759"/>
                    <a:gd name="adj2" fmla="val 193422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he-I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30" name="Rectangle 129"/>
            <p:cNvSpPr/>
            <p:nvPr/>
          </p:nvSpPr>
          <p:spPr bwMode="auto">
            <a:xfrm>
              <a:off x="769905" y="5225098"/>
              <a:ext cx="417057" cy="382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e-IL" sz="40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824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044777" y="1569701"/>
            <a:ext cx="6010512" cy="5299780"/>
            <a:chOff x="1506538" y="3390595"/>
            <a:chExt cx="6445250" cy="3487737"/>
          </a:xfrm>
        </p:grpSpPr>
        <p:grpSp>
          <p:nvGrpSpPr>
            <p:cNvPr id="38" name="Group 5119"/>
            <p:cNvGrpSpPr>
              <a:grpSpLocks/>
            </p:cNvGrpSpPr>
            <p:nvPr/>
          </p:nvGrpSpPr>
          <p:grpSpPr bwMode="auto">
            <a:xfrm>
              <a:off x="1506538" y="3831920"/>
              <a:ext cx="2036762" cy="3046412"/>
              <a:chOff x="9290850" y="356600"/>
              <a:chExt cx="2578100" cy="3749675"/>
            </a:xfrm>
          </p:grpSpPr>
          <p:sp>
            <p:nvSpPr>
              <p:cNvPr id="39" name="Line 53"/>
              <p:cNvSpPr>
                <a:spLocks noChangeShapeType="1"/>
              </p:cNvSpPr>
              <p:nvPr/>
            </p:nvSpPr>
            <p:spPr bwMode="auto">
              <a:xfrm>
                <a:off x="10896385" y="358553"/>
                <a:ext cx="97256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Line 54"/>
              <p:cNvSpPr>
                <a:spLocks noChangeShapeType="1"/>
              </p:cNvSpPr>
              <p:nvPr/>
            </p:nvSpPr>
            <p:spPr bwMode="auto">
              <a:xfrm>
                <a:off x="10864234" y="895897"/>
                <a:ext cx="996678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2" name="Line 55"/>
              <p:cNvSpPr>
                <a:spLocks noChangeShapeType="1"/>
              </p:cNvSpPr>
              <p:nvPr/>
            </p:nvSpPr>
            <p:spPr bwMode="auto">
              <a:xfrm flipH="1">
                <a:off x="9925830" y="3670539"/>
                <a:ext cx="97055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3" name="Line 56"/>
              <p:cNvSpPr>
                <a:spLocks noChangeShapeType="1"/>
              </p:cNvSpPr>
              <p:nvPr/>
            </p:nvSpPr>
            <p:spPr bwMode="auto">
              <a:xfrm>
                <a:off x="10896385" y="358553"/>
                <a:ext cx="0" cy="33119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4" name="Line 57"/>
              <p:cNvSpPr>
                <a:spLocks noChangeShapeType="1"/>
              </p:cNvSpPr>
              <p:nvPr/>
            </p:nvSpPr>
            <p:spPr bwMode="auto">
              <a:xfrm flipH="1">
                <a:off x="10020273" y="3146875"/>
                <a:ext cx="876112" cy="13677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5" name="Line 58"/>
              <p:cNvSpPr>
                <a:spLocks noChangeShapeType="1"/>
              </p:cNvSpPr>
              <p:nvPr/>
            </p:nvSpPr>
            <p:spPr bwMode="auto">
              <a:xfrm flipH="1" flipV="1">
                <a:off x="10136820" y="2621255"/>
                <a:ext cx="759565" cy="3908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" name="Line 59"/>
              <p:cNvSpPr>
                <a:spLocks noChangeShapeType="1"/>
              </p:cNvSpPr>
              <p:nvPr/>
            </p:nvSpPr>
            <p:spPr bwMode="auto">
              <a:xfrm>
                <a:off x="10940593" y="1278876"/>
                <a:ext cx="749519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2" name="Freeform 60"/>
              <p:cNvSpPr>
                <a:spLocks/>
              </p:cNvSpPr>
              <p:nvPr/>
            </p:nvSpPr>
            <p:spPr bwMode="auto">
              <a:xfrm>
                <a:off x="9994151" y="356600"/>
                <a:ext cx="1868771" cy="3304169"/>
              </a:xfrm>
              <a:custGeom>
                <a:avLst/>
                <a:gdLst/>
                <a:ahLst/>
                <a:cxnLst>
                  <a:cxn ang="0">
                    <a:pos x="1158" y="0"/>
                  </a:cxn>
                  <a:cxn ang="0">
                    <a:pos x="1085" y="629"/>
                  </a:cxn>
                  <a:cxn ang="0">
                    <a:pos x="601" y="968"/>
                  </a:cxn>
                  <a:cxn ang="0">
                    <a:pos x="93" y="1427"/>
                  </a:cxn>
                  <a:cxn ang="0">
                    <a:pos x="45" y="2081"/>
                  </a:cxn>
                </a:cxnLst>
                <a:rect l="0" t="0" r="r" b="b"/>
                <a:pathLst>
                  <a:path w="1178" h="2081">
                    <a:moveTo>
                      <a:pt x="1158" y="0"/>
                    </a:moveTo>
                    <a:cubicBezTo>
                      <a:pt x="1168" y="234"/>
                      <a:pt x="1178" y="468"/>
                      <a:pt x="1085" y="629"/>
                    </a:cubicBezTo>
                    <a:cubicBezTo>
                      <a:pt x="992" y="790"/>
                      <a:pt x="766" y="835"/>
                      <a:pt x="601" y="968"/>
                    </a:cubicBezTo>
                    <a:cubicBezTo>
                      <a:pt x="436" y="1101"/>
                      <a:pt x="186" y="1242"/>
                      <a:pt x="93" y="1427"/>
                    </a:cubicBezTo>
                    <a:cubicBezTo>
                      <a:pt x="0" y="1612"/>
                      <a:pt x="53" y="1972"/>
                      <a:pt x="45" y="2081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7" name="Line 61"/>
              <p:cNvSpPr>
                <a:spLocks noChangeShapeType="1"/>
              </p:cNvSpPr>
              <p:nvPr/>
            </p:nvSpPr>
            <p:spPr bwMode="auto">
              <a:xfrm flipH="1" flipV="1">
                <a:off x="10440245" y="2316435"/>
                <a:ext cx="41595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8" name="Line 62"/>
              <p:cNvSpPr>
                <a:spLocks noChangeShapeType="1"/>
              </p:cNvSpPr>
              <p:nvPr/>
            </p:nvSpPr>
            <p:spPr bwMode="auto">
              <a:xfrm>
                <a:off x="10904423" y="1663808"/>
                <a:ext cx="421981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59" name="Straight Arrow Connector 26"/>
              <p:cNvCxnSpPr>
                <a:cxnSpLocks noChangeShapeType="1"/>
              </p:cNvCxnSpPr>
              <p:nvPr/>
            </p:nvCxnSpPr>
            <p:spPr bwMode="auto">
              <a:xfrm>
                <a:off x="9521038" y="3812587"/>
                <a:ext cx="406400" cy="0"/>
              </a:xfrm>
              <a:prstGeom prst="straightConnector1">
                <a:avLst/>
              </a:prstGeom>
              <a:noFill/>
              <a:ln w="28575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0" name="Straight Arrow Connector 27"/>
              <p:cNvCxnSpPr>
                <a:cxnSpLocks noChangeShapeType="1"/>
              </p:cNvCxnSpPr>
              <p:nvPr/>
            </p:nvCxnSpPr>
            <p:spPr bwMode="auto">
              <a:xfrm rot="-5400000">
                <a:off x="9317838" y="3609387"/>
                <a:ext cx="406400" cy="0"/>
              </a:xfrm>
              <a:prstGeom prst="straightConnector1">
                <a:avLst/>
              </a:prstGeom>
              <a:noFill/>
              <a:ln w="28575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" name="TextBox 60"/>
              <p:cNvSpPr txBox="1"/>
              <p:nvPr/>
            </p:nvSpPr>
            <p:spPr>
              <a:xfrm>
                <a:off x="9799236" y="3736975"/>
                <a:ext cx="297396" cy="369300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dirty="0">
                    <a:latin typeface="+mj-lt"/>
                  </a:rPr>
                  <a:t>x</a:t>
                </a:r>
                <a:endParaRPr lang="he-IL" sz="1800" dirty="0">
                  <a:latin typeface="+mj-lt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290850" y="2967109"/>
                <a:ext cx="301415" cy="371255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dirty="0">
                    <a:latin typeface="+mj-lt"/>
                  </a:rPr>
                  <a:t>y</a:t>
                </a:r>
                <a:endParaRPr lang="he-IL" sz="1800" dirty="0">
                  <a:latin typeface="+mj-lt"/>
                </a:endParaRPr>
              </a:p>
            </p:txBody>
          </p:sp>
        </p:grpSp>
        <p:pic>
          <p:nvPicPr>
            <p:cNvPr id="6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938" y="3390595"/>
              <a:ext cx="534987" cy="32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Line 58"/>
            <p:cNvSpPr>
              <a:spLocks noChangeShapeType="1"/>
            </p:cNvSpPr>
            <p:nvPr/>
          </p:nvSpPr>
          <p:spPr bwMode="auto">
            <a:xfrm flipH="1" flipV="1">
              <a:off x="5646738" y="6098870"/>
              <a:ext cx="631825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1125" y="3390595"/>
              <a:ext cx="534988" cy="32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Freeform 60"/>
            <p:cNvSpPr>
              <a:spLocks/>
            </p:cNvSpPr>
            <p:nvPr/>
          </p:nvSpPr>
          <p:spPr bwMode="auto">
            <a:xfrm rot="5400000" flipH="1">
              <a:off x="4990307" y="3399326"/>
              <a:ext cx="2414587" cy="3508375"/>
            </a:xfrm>
            <a:custGeom>
              <a:avLst/>
              <a:gdLst/>
              <a:ahLst/>
              <a:cxnLst>
                <a:cxn ang="0">
                  <a:pos x="1158" y="0"/>
                </a:cxn>
                <a:cxn ang="0">
                  <a:pos x="1085" y="629"/>
                </a:cxn>
                <a:cxn ang="0">
                  <a:pos x="601" y="968"/>
                </a:cxn>
                <a:cxn ang="0">
                  <a:pos x="93" y="1427"/>
                </a:cxn>
                <a:cxn ang="0">
                  <a:pos x="45" y="2081"/>
                </a:cxn>
              </a:cxnLst>
              <a:rect l="0" t="0" r="r" b="b"/>
              <a:pathLst>
                <a:path w="1178" h="2081">
                  <a:moveTo>
                    <a:pt x="1158" y="0"/>
                  </a:moveTo>
                  <a:cubicBezTo>
                    <a:pt x="1168" y="234"/>
                    <a:pt x="1178" y="468"/>
                    <a:pt x="1085" y="629"/>
                  </a:cubicBezTo>
                  <a:cubicBezTo>
                    <a:pt x="992" y="790"/>
                    <a:pt x="766" y="835"/>
                    <a:pt x="601" y="968"/>
                  </a:cubicBezTo>
                  <a:cubicBezTo>
                    <a:pt x="436" y="1101"/>
                    <a:pt x="186" y="1242"/>
                    <a:pt x="93" y="1427"/>
                  </a:cubicBezTo>
                  <a:cubicBezTo>
                    <a:pt x="0" y="1612"/>
                    <a:pt x="53" y="1972"/>
                    <a:pt x="45" y="2081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7" name="Line 56"/>
            <p:cNvSpPr>
              <a:spLocks noChangeShapeType="1"/>
            </p:cNvSpPr>
            <p:nvPr/>
          </p:nvSpPr>
          <p:spPr bwMode="auto">
            <a:xfrm>
              <a:off x="6269038" y="3831920"/>
              <a:ext cx="0" cy="26908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8" name="Group 4"/>
            <p:cNvGrpSpPr>
              <a:grpSpLocks/>
            </p:cNvGrpSpPr>
            <p:nvPr/>
          </p:nvGrpSpPr>
          <p:grpSpPr bwMode="auto">
            <a:xfrm>
              <a:off x="6243638" y="3946220"/>
              <a:ext cx="1693862" cy="1038225"/>
              <a:chOff x="4852833" y="3467404"/>
              <a:chExt cx="1694065" cy="1036936"/>
            </a:xfrm>
          </p:grpSpPr>
          <p:sp>
            <p:nvSpPr>
              <p:cNvPr id="69" name="Line 53"/>
              <p:cNvSpPr>
                <a:spLocks noChangeShapeType="1"/>
              </p:cNvSpPr>
              <p:nvPr/>
            </p:nvSpPr>
            <p:spPr bwMode="auto">
              <a:xfrm>
                <a:off x="4863946" y="3467404"/>
                <a:ext cx="168295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0" name="Line 54"/>
              <p:cNvSpPr>
                <a:spLocks noChangeShapeType="1"/>
              </p:cNvSpPr>
              <p:nvPr/>
            </p:nvSpPr>
            <p:spPr bwMode="auto">
              <a:xfrm>
                <a:off x="4863946" y="3790852"/>
                <a:ext cx="57633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1" name="Line 62"/>
              <p:cNvSpPr>
                <a:spLocks noChangeShapeType="1"/>
              </p:cNvSpPr>
              <p:nvPr/>
            </p:nvSpPr>
            <p:spPr bwMode="auto">
              <a:xfrm>
                <a:off x="4863946" y="4196747"/>
                <a:ext cx="335003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2" name="Line 62"/>
              <p:cNvSpPr>
                <a:spLocks noChangeShapeType="1"/>
              </p:cNvSpPr>
              <p:nvPr/>
            </p:nvSpPr>
            <p:spPr bwMode="auto">
              <a:xfrm>
                <a:off x="4852833" y="4504340"/>
                <a:ext cx="179408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73" name="Group 49"/>
            <p:cNvGrpSpPr>
              <a:grpSpLocks/>
            </p:cNvGrpSpPr>
            <p:nvPr/>
          </p:nvGrpSpPr>
          <p:grpSpPr bwMode="auto">
            <a:xfrm flipH="1" flipV="1">
              <a:off x="4587875" y="5506732"/>
              <a:ext cx="1681163" cy="820738"/>
              <a:chOff x="4845573" y="3682974"/>
              <a:chExt cx="1682177" cy="821366"/>
            </a:xfrm>
          </p:grpSpPr>
          <p:sp>
            <p:nvSpPr>
              <p:cNvPr id="74" name="Line 53"/>
              <p:cNvSpPr>
                <a:spLocks noChangeShapeType="1"/>
              </p:cNvSpPr>
              <p:nvPr/>
            </p:nvSpPr>
            <p:spPr bwMode="auto">
              <a:xfrm>
                <a:off x="4845573" y="3682974"/>
                <a:ext cx="1682177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5" name="Line 62"/>
              <p:cNvSpPr>
                <a:spLocks noChangeShapeType="1"/>
              </p:cNvSpPr>
              <p:nvPr/>
            </p:nvSpPr>
            <p:spPr bwMode="auto">
              <a:xfrm>
                <a:off x="4864634" y="4197718"/>
                <a:ext cx="333576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6" name="Line 62"/>
              <p:cNvSpPr>
                <a:spLocks noChangeShapeType="1"/>
              </p:cNvSpPr>
              <p:nvPr/>
            </p:nvSpPr>
            <p:spPr bwMode="auto">
              <a:xfrm>
                <a:off x="4853516" y="4504340"/>
                <a:ext cx="179495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</p:spPr>
            <p:txBody>
              <a:bodyPr anchor="b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07" name="Title 1"/>
          <p:cNvSpPr>
            <a:spLocks noGrp="1"/>
          </p:cNvSpPr>
          <p:nvPr>
            <p:ph type="title"/>
          </p:nvPr>
        </p:nvSpPr>
        <p:spPr>
          <a:xfrm>
            <a:off x="-919163" y="-211005"/>
            <a:ext cx="10906126" cy="2257425"/>
          </a:xfrm>
        </p:spPr>
        <p:txBody>
          <a:bodyPr/>
          <a:lstStyle/>
          <a:p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Ensuring phase locking</a:t>
            </a:r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when (U – c) &lt; 0</a:t>
            </a:r>
            <a:endParaRPr lang="he-IL" sz="32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9" name="Group 95"/>
          <p:cNvGrpSpPr>
            <a:grpSpLocks/>
          </p:cNvGrpSpPr>
          <p:nvPr/>
        </p:nvGrpSpPr>
        <p:grpSpPr bwMode="auto">
          <a:xfrm>
            <a:off x="-339234" y="1075416"/>
            <a:ext cx="7407559" cy="4512300"/>
            <a:chOff x="3688685" y="2060734"/>
            <a:chExt cx="4514461" cy="2980932"/>
          </a:xfrm>
        </p:grpSpPr>
        <p:grpSp>
          <p:nvGrpSpPr>
            <p:cNvPr id="108" name="Group 43"/>
            <p:cNvGrpSpPr>
              <a:grpSpLocks/>
            </p:cNvGrpSpPr>
            <p:nvPr/>
          </p:nvGrpSpPr>
          <p:grpSpPr bwMode="auto">
            <a:xfrm>
              <a:off x="3688685" y="2060734"/>
              <a:ext cx="4514461" cy="2980932"/>
              <a:chOff x="17463" y="1681163"/>
              <a:chExt cx="8277225" cy="5205412"/>
            </a:xfrm>
          </p:grpSpPr>
          <p:sp>
            <p:nvSpPr>
              <p:cNvPr id="113" name="Rectangle 2"/>
              <p:cNvSpPr>
                <a:spLocks noChangeAspect="1" noChangeArrowheads="1"/>
              </p:cNvSpPr>
              <p:nvPr/>
            </p:nvSpPr>
            <p:spPr bwMode="auto">
              <a:xfrm>
                <a:off x="5942244" y="4408599"/>
                <a:ext cx="1211159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4" name="Rectangle 3"/>
              <p:cNvSpPr>
                <a:spLocks noChangeAspect="1" noChangeArrowheads="1"/>
              </p:cNvSpPr>
              <p:nvPr/>
            </p:nvSpPr>
            <p:spPr bwMode="auto">
              <a:xfrm>
                <a:off x="3220047" y="6285099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5" name="Rectangle 4"/>
              <p:cNvSpPr>
                <a:spLocks noChangeAspect="1" noChangeArrowheads="1"/>
              </p:cNvSpPr>
              <p:nvPr/>
            </p:nvSpPr>
            <p:spPr bwMode="auto">
              <a:xfrm>
                <a:off x="3345240" y="4588766"/>
                <a:ext cx="1205336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6" name="Rectangle 5"/>
              <p:cNvSpPr>
                <a:spLocks noChangeAspect="1" noChangeArrowheads="1"/>
              </p:cNvSpPr>
              <p:nvPr/>
            </p:nvSpPr>
            <p:spPr bwMode="auto">
              <a:xfrm>
                <a:off x="17463" y="4890890"/>
                <a:ext cx="1211159" cy="60702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7" name="Rectangle 6"/>
              <p:cNvSpPr>
                <a:spLocks noChangeAspect="1" noChangeArrowheads="1"/>
              </p:cNvSpPr>
              <p:nvPr/>
            </p:nvSpPr>
            <p:spPr bwMode="auto">
              <a:xfrm>
                <a:off x="6367315" y="5314974"/>
                <a:ext cx="1208247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pic>
            <p:nvPicPr>
              <p:cNvPr id="118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638" y="2824163"/>
                <a:ext cx="6927850" cy="2176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9" name="Rectangle 8"/>
              <p:cNvSpPr>
                <a:spLocks noChangeAspect="1" noChangeArrowheads="1"/>
              </p:cNvSpPr>
              <p:nvPr/>
            </p:nvSpPr>
            <p:spPr bwMode="auto">
              <a:xfrm>
                <a:off x="6303263" y="2823138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0" name="Rectangle 9"/>
              <p:cNvSpPr>
                <a:spLocks noChangeAspect="1" noChangeArrowheads="1"/>
              </p:cNvSpPr>
              <p:nvPr/>
            </p:nvSpPr>
            <p:spPr bwMode="auto">
              <a:xfrm>
                <a:off x="3581066" y="4367023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1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3703346" y="3003305"/>
                <a:ext cx="120824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2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75571" y="331097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32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23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6728333" y="3732284"/>
                <a:ext cx="1208247" cy="6042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4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3939174" y="3069828"/>
                <a:ext cx="1211159" cy="60702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5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736590" y="1681163"/>
                <a:ext cx="1208247" cy="60147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6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7083529" y="2105247"/>
                <a:ext cx="1211159" cy="6014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27" name="Text Box 22"/>
              <p:cNvSpPr txBox="1">
                <a:spLocks noChangeArrowheads="1"/>
              </p:cNvSpPr>
              <p:nvPr/>
            </p:nvSpPr>
            <p:spPr bwMode="auto">
              <a:xfrm>
                <a:off x="3968288" y="5755687"/>
                <a:ext cx="183420" cy="70126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b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9" name="Group 92"/>
            <p:cNvGrpSpPr>
              <a:grpSpLocks/>
            </p:cNvGrpSpPr>
            <p:nvPr/>
          </p:nvGrpSpPr>
          <p:grpSpPr bwMode="auto">
            <a:xfrm>
              <a:off x="5532125" y="2353660"/>
              <a:ext cx="1536200" cy="2189085"/>
              <a:chOff x="5532125" y="2353660"/>
              <a:chExt cx="1536200" cy="2189085"/>
            </a:xfrm>
          </p:grpSpPr>
          <p:sp>
            <p:nvSpPr>
              <p:cNvPr id="110" name="AutoShape 19"/>
              <p:cNvSpPr>
                <a:spLocks noChangeArrowheads="1"/>
              </p:cNvSpPr>
              <p:nvPr/>
            </p:nvSpPr>
            <p:spPr bwMode="auto">
              <a:xfrm>
                <a:off x="5532262" y="2354383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1" name="AutoShape 19"/>
              <p:cNvSpPr>
                <a:spLocks noChangeArrowheads="1"/>
              </p:cNvSpPr>
              <p:nvPr/>
            </p:nvSpPr>
            <p:spPr bwMode="auto">
              <a:xfrm>
                <a:off x="6910578" y="2392478"/>
                <a:ext cx="157204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2" name="AutoShape 19"/>
              <p:cNvSpPr>
                <a:spLocks noChangeArrowheads="1"/>
              </p:cNvSpPr>
              <p:nvPr/>
            </p:nvSpPr>
            <p:spPr bwMode="auto">
              <a:xfrm flipV="1">
                <a:off x="6219832" y="2430573"/>
                <a:ext cx="157205" cy="2112683"/>
              </a:xfrm>
              <a:prstGeom prst="upArrow">
                <a:avLst>
                  <a:gd name="adj1" fmla="val 23759"/>
                  <a:gd name="adj2" fmla="val 193422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3607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e-I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250940" y="2906106"/>
            <a:ext cx="6047815" cy="4545321"/>
            <a:chOff x="846715" y="2906106"/>
            <a:chExt cx="6047815" cy="4545321"/>
          </a:xfrm>
        </p:grpSpPr>
        <p:grpSp>
          <p:nvGrpSpPr>
            <p:cNvPr id="128" name="Group 127"/>
            <p:cNvGrpSpPr/>
            <p:nvPr/>
          </p:nvGrpSpPr>
          <p:grpSpPr>
            <a:xfrm>
              <a:off x="846715" y="4621147"/>
              <a:ext cx="6047815" cy="2830280"/>
              <a:chOff x="663590" y="4293873"/>
              <a:chExt cx="4030476" cy="2374606"/>
            </a:xfrm>
          </p:grpSpPr>
          <p:grpSp>
            <p:nvGrpSpPr>
              <p:cNvPr id="129" name="Group 128"/>
              <p:cNvGrpSpPr/>
              <p:nvPr/>
            </p:nvGrpSpPr>
            <p:grpSpPr>
              <a:xfrm>
                <a:off x="663590" y="4293873"/>
                <a:ext cx="4030476" cy="2374606"/>
                <a:chOff x="4379975" y="817563"/>
                <a:chExt cx="3870325" cy="2151062"/>
              </a:xfrm>
            </p:grpSpPr>
            <p:grpSp>
              <p:nvGrpSpPr>
                <p:cNvPr id="131" name="Group 87"/>
                <p:cNvGrpSpPr>
                  <a:grpSpLocks/>
                </p:cNvGrpSpPr>
                <p:nvPr/>
              </p:nvGrpSpPr>
              <p:grpSpPr bwMode="auto">
                <a:xfrm>
                  <a:off x="4379975" y="1201510"/>
                  <a:ext cx="3870325" cy="1154113"/>
                  <a:chOff x="4379975" y="1390773"/>
                  <a:chExt cx="3870236" cy="1154912"/>
                </a:xfrm>
              </p:grpSpPr>
              <p:grpSp>
                <p:nvGrpSpPr>
                  <p:cNvPr id="136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4379975" y="1390773"/>
                    <a:ext cx="3870236" cy="1154912"/>
                    <a:chOff x="-612675" y="4183062"/>
                    <a:chExt cx="8167687" cy="2674938"/>
                  </a:xfrm>
                </p:grpSpPr>
                <p:pic>
                  <p:nvPicPr>
                    <p:cNvPr id="138" name="Picture 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-612675" y="4183062"/>
                      <a:ext cx="8167687" cy="26749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39" name="Rectangle 138"/>
                    <p:cNvSpPr/>
                    <p:nvPr/>
                  </p:nvSpPr>
                  <p:spPr bwMode="auto">
                    <a:xfrm>
                      <a:off x="-612675" y="4183062"/>
                      <a:ext cx="8167687" cy="78371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tlCol="1" anchor="b"/>
                    <a:lstStyle/>
                    <a:p>
                      <a:pPr eaLnBrk="1" hangingPunct="1">
                        <a:defRPr/>
                      </a:pPr>
                      <a:endParaRPr lang="he-IL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0" name="Rectangle 139"/>
                    <p:cNvSpPr/>
                    <p:nvPr/>
                  </p:nvSpPr>
                  <p:spPr bwMode="auto">
                    <a:xfrm>
                      <a:off x="6529863" y="5117634"/>
                      <a:ext cx="770537" cy="3863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tlCol="1" anchor="b"/>
                    <a:lstStyle/>
                    <a:p>
                      <a:pPr eaLnBrk="1" hangingPunct="1">
                        <a:defRPr/>
                      </a:pPr>
                      <a:endParaRPr lang="he-IL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1" name="Rectangle 140"/>
                    <p:cNvSpPr/>
                    <p:nvPr/>
                  </p:nvSpPr>
                  <p:spPr bwMode="auto">
                    <a:xfrm>
                      <a:off x="2921741" y="6309766"/>
                      <a:ext cx="804038" cy="54823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tlCol="1" anchor="b"/>
                    <a:lstStyle/>
                    <a:p>
                      <a:pPr eaLnBrk="1" hangingPunct="1">
                        <a:defRPr/>
                      </a:pPr>
                      <a:endParaRPr lang="he-IL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37" name="Rectangle 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523153" y="1624298"/>
                    <a:ext cx="658797" cy="34472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eaLnBrk="1" hangingPunct="1">
                      <a:defRPr/>
                    </a:pPr>
                    <a:r>
                      <a:rPr lang="en-US" sz="3200" dirty="0"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cs typeface="Arial" panose="020B0604020202020204" pitchFamily="34" charset="0"/>
                      </a:rPr>
                      <a:t>c</a:t>
                    </a:r>
                  </a:p>
                </p:txBody>
              </p:sp>
            </p:grpSp>
            <p:grpSp>
              <p:nvGrpSpPr>
                <p:cNvPr id="132" name="Group 122"/>
                <p:cNvGrpSpPr>
                  <a:grpSpLocks/>
                </p:cNvGrpSpPr>
                <p:nvPr/>
              </p:nvGrpSpPr>
              <p:grpSpPr bwMode="auto">
                <a:xfrm>
                  <a:off x="5838825" y="817563"/>
                  <a:ext cx="1612900" cy="2151062"/>
                  <a:chOff x="5877770" y="3813201"/>
                  <a:chExt cx="1613010" cy="2150529"/>
                </a:xfrm>
              </p:grpSpPr>
              <p:sp>
                <p:nvSpPr>
                  <p:cNvPr id="133" name="AutoShape 19"/>
                  <p:cNvSpPr>
                    <a:spLocks noChangeArrowheads="1"/>
                  </p:cNvSpPr>
                  <p:nvPr/>
                </p:nvSpPr>
                <p:spPr bwMode="auto">
                  <a:xfrm>
                    <a:off x="7334278" y="3851455"/>
                    <a:ext cx="156502" cy="2112124"/>
                  </a:xfrm>
                  <a:prstGeom prst="upArrow">
                    <a:avLst>
                      <a:gd name="adj1" fmla="val 23759"/>
                      <a:gd name="adj2" fmla="val 193422"/>
                    </a:avLst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4" name="AutoShape 19"/>
                  <p:cNvSpPr>
                    <a:spLocks noChangeArrowheads="1"/>
                  </p:cNvSpPr>
                  <p:nvPr/>
                </p:nvSpPr>
                <p:spPr bwMode="auto">
                  <a:xfrm>
                    <a:off x="5877770" y="3813201"/>
                    <a:ext cx="156502" cy="2112124"/>
                  </a:xfrm>
                  <a:prstGeom prst="upArrow">
                    <a:avLst>
                      <a:gd name="adj1" fmla="val 23759"/>
                      <a:gd name="adj2" fmla="val 193422"/>
                    </a:avLst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he-IL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5" name="AutoShape 1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607465" y="3851606"/>
                    <a:ext cx="156502" cy="2112124"/>
                  </a:xfrm>
                  <a:prstGeom prst="upArrow">
                    <a:avLst>
                      <a:gd name="adj1" fmla="val 23759"/>
                      <a:gd name="adj2" fmla="val 193422"/>
                    </a:avLst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he-I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30" name="Rectangle 129"/>
              <p:cNvSpPr/>
              <p:nvPr/>
            </p:nvSpPr>
            <p:spPr bwMode="auto">
              <a:xfrm>
                <a:off x="769905" y="5225098"/>
                <a:ext cx="417057" cy="3820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e-IL" sz="4000" b="0" i="0" u="none" strike="noStrike" cap="none" normalizeH="0" baseline="0" smtClean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cs typeface="Arial" pitchFamily="34" charset="0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3035800" y="2906106"/>
              <a:ext cx="422455" cy="1213551"/>
              <a:chOff x="3035800" y="2906106"/>
              <a:chExt cx="422455" cy="1213551"/>
            </a:xfrm>
          </p:grpSpPr>
          <p:cxnSp>
            <p:nvCxnSpPr>
              <p:cNvPr id="4" name="Straight Arrow Connector 3"/>
              <p:cNvCxnSpPr/>
              <p:nvPr/>
            </p:nvCxnSpPr>
            <p:spPr bwMode="auto">
              <a:xfrm flipV="1">
                <a:off x="3266230" y="2906106"/>
                <a:ext cx="0" cy="1213551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E9B5B5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77" name="Straight Arrow Connector 76"/>
              <p:cNvCxnSpPr/>
              <p:nvPr/>
            </p:nvCxnSpPr>
            <p:spPr bwMode="auto">
              <a:xfrm flipV="1">
                <a:off x="3458255" y="3098765"/>
                <a:ext cx="0" cy="63747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E9B5B5"/>
                </a:solidFill>
                <a:prstDash val="sysDash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78" name="Straight Arrow Connector 77"/>
              <p:cNvCxnSpPr/>
              <p:nvPr/>
            </p:nvCxnSpPr>
            <p:spPr bwMode="auto">
              <a:xfrm flipV="1">
                <a:off x="3035800" y="3083356"/>
                <a:ext cx="0" cy="440292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E9B5B5"/>
                </a:solidFill>
                <a:prstDash val="sysDash"/>
                <a:round/>
                <a:headEnd type="none" w="med" len="med"/>
                <a:tailEnd type="triangle"/>
              </a:ln>
              <a:effectLst/>
            </p:spPr>
          </p:cxnSp>
        </p:grpSp>
      </p:grpSp>
      <p:grpSp>
        <p:nvGrpSpPr>
          <p:cNvPr id="7" name="Group 6"/>
          <p:cNvGrpSpPr/>
          <p:nvPr/>
        </p:nvGrpSpPr>
        <p:grpSpPr>
          <a:xfrm>
            <a:off x="3717597" y="5042010"/>
            <a:ext cx="431948" cy="1213551"/>
            <a:chOff x="3871217" y="5042010"/>
            <a:chExt cx="431948" cy="1213551"/>
          </a:xfrm>
        </p:grpSpPr>
        <p:cxnSp>
          <p:nvCxnSpPr>
            <p:cNvPr id="80" name="Straight Arrow Connector 79"/>
            <p:cNvCxnSpPr/>
            <p:nvPr/>
          </p:nvCxnSpPr>
          <p:spPr bwMode="auto">
            <a:xfrm>
              <a:off x="4111140" y="5042010"/>
              <a:ext cx="0" cy="121355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1" name="Straight Arrow Connector 80"/>
            <p:cNvCxnSpPr/>
            <p:nvPr/>
          </p:nvCxnSpPr>
          <p:spPr bwMode="auto">
            <a:xfrm>
              <a:off x="4303165" y="5234669"/>
              <a:ext cx="0" cy="42220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2" name="Straight Arrow Connector 81"/>
            <p:cNvCxnSpPr/>
            <p:nvPr/>
          </p:nvCxnSpPr>
          <p:spPr bwMode="auto">
            <a:xfrm flipH="1">
              <a:off x="3871217" y="5219260"/>
              <a:ext cx="9493" cy="65693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3598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1"/>
          <p:cNvSpPr>
            <a:spLocks noGrp="1"/>
          </p:cNvSpPr>
          <p:nvPr>
            <p:ph type="title"/>
          </p:nvPr>
        </p:nvSpPr>
        <p:spPr>
          <a:xfrm>
            <a:off x="-919163" y="-211005"/>
            <a:ext cx="10906126" cy="2257425"/>
          </a:xfrm>
        </p:spPr>
        <p:txBody>
          <a:bodyPr/>
          <a:lstStyle/>
          <a:p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roads lead to phase locking</a:t>
            </a:r>
            <a:endParaRPr lang="he-IL" sz="32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20" y="1393535"/>
            <a:ext cx="5407025" cy="531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25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b="1" smtClean="0">
                <a:solidFill>
                  <a:srgbClr val="0000CC"/>
                </a:solidFill>
              </a:rPr>
              <a:t>“CRW phase diagram”</a:t>
            </a:r>
            <a:endParaRPr lang="he-IL" b="1" smtClean="0">
              <a:solidFill>
                <a:srgbClr val="0000CC"/>
              </a:solidFill>
            </a:endParaRPr>
          </a:p>
        </p:txBody>
      </p:sp>
      <p:pic>
        <p:nvPicPr>
          <p:cNvPr id="44035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2563813"/>
            <a:ext cx="4724400" cy="4283075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 flipH="1" flipV="1">
            <a:off x="4187825" y="3851275"/>
            <a:ext cx="384175" cy="80645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6"/>
          <p:cNvSpPr txBox="1"/>
          <p:nvPr/>
        </p:nvSpPr>
        <p:spPr>
          <a:xfrm rot="19532085">
            <a:off x="2881313" y="3719513"/>
            <a:ext cx="1851025" cy="70802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srgbClr val="FF0000"/>
                </a:solidFill>
                <a:effectLst/>
                <a:latin typeface="+mj-lt"/>
              </a:rPr>
              <a:t>most unstable </a:t>
            </a:r>
          </a:p>
          <a:p>
            <a:pPr algn="ctr" eaLnBrk="1" hangingPunct="1">
              <a:defRPr/>
            </a:pPr>
            <a:r>
              <a:rPr lang="en-US" sz="2000" dirty="0">
                <a:solidFill>
                  <a:srgbClr val="FF0000"/>
                </a:solidFill>
                <a:effectLst/>
                <a:latin typeface="+mj-lt"/>
              </a:rPr>
              <a:t>mode</a:t>
            </a:r>
            <a:endParaRPr lang="he-IL" sz="2000" dirty="0">
              <a:solidFill>
                <a:srgbClr val="FF0000"/>
              </a:solidFill>
              <a:effectLst/>
              <a:latin typeface="+mj-lt"/>
            </a:endParaRPr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3889375"/>
            <a:ext cx="28194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1163638"/>
            <a:ext cx="28194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975" y="4005263"/>
            <a:ext cx="29718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95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0066"/>
                </a:solidFill>
              </a:rPr>
              <a:t>Annual zonal mean :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1963"/>
            <a:ext cx="9144000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-382588" y="4811713"/>
            <a:ext cx="9871076" cy="26114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>
              <a:defRPr/>
            </a:pPr>
            <a:endParaRPr lang="he-IL" dirty="0"/>
          </a:p>
        </p:txBody>
      </p:sp>
      <p:sp>
        <p:nvSpPr>
          <p:cNvPr id="5" name="TextBox 4"/>
          <p:cNvSpPr txBox="1"/>
          <p:nvPr/>
        </p:nvSpPr>
        <p:spPr>
          <a:xfrm>
            <a:off x="6915150" y="4619625"/>
            <a:ext cx="593725" cy="70802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N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8100" y="4619625"/>
            <a:ext cx="539750" cy="70802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S</a:t>
            </a:r>
            <a:endParaRPr lang="he-I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1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"/>
          <p:cNvSpPr txBox="1">
            <a:spLocks noChangeArrowheads="1"/>
          </p:cNvSpPr>
          <p:nvPr/>
        </p:nvSpPr>
        <p:spPr>
          <a:xfrm>
            <a:off x="0" y="-100013"/>
            <a:ext cx="9144000" cy="1701801"/>
          </a:xfrm>
          <a:prstGeom prst="rect">
            <a:avLst/>
          </a:prstGeom>
          <a:noFill/>
        </p:spPr>
        <p:txBody>
          <a:bodyPr rtlCol="1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700" b="1" dirty="0">
                <a:solidFill>
                  <a:srgbClr val="3333CC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The simplest (symmetric) unstable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3700" b="1" dirty="0" err="1">
                <a:solidFill>
                  <a:srgbClr val="3333CC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barotropic</a:t>
            </a:r>
            <a:r>
              <a:rPr lang="en-US" sz="3700" b="1" dirty="0">
                <a:solidFill>
                  <a:srgbClr val="3333CC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model (piecewise linear)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800" b="1" dirty="0">
              <a:solidFill>
                <a:srgbClr val="FF000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8925" y="1628775"/>
            <a:ext cx="8566150" cy="4938713"/>
            <a:chOff x="288925" y="1628775"/>
            <a:chExt cx="8566150" cy="4938713"/>
          </a:xfrm>
        </p:grpSpPr>
        <p:grpSp>
          <p:nvGrpSpPr>
            <p:cNvPr id="1037" name="Group 1"/>
            <p:cNvGrpSpPr>
              <a:grpSpLocks/>
            </p:cNvGrpSpPr>
            <p:nvPr/>
          </p:nvGrpSpPr>
          <p:grpSpPr bwMode="auto">
            <a:xfrm>
              <a:off x="619125" y="1628775"/>
              <a:ext cx="8193088" cy="4938713"/>
              <a:chOff x="1096506" y="1654678"/>
              <a:chExt cx="7631470" cy="4222591"/>
            </a:xfrm>
          </p:grpSpPr>
          <p:grpSp>
            <p:nvGrpSpPr>
              <p:cNvPr id="1039" name="Group 48"/>
              <p:cNvGrpSpPr>
                <a:grpSpLocks/>
              </p:cNvGrpSpPr>
              <p:nvPr/>
            </p:nvGrpSpPr>
            <p:grpSpPr bwMode="auto">
              <a:xfrm>
                <a:off x="1096506" y="1654678"/>
                <a:ext cx="5495914" cy="4222591"/>
                <a:chOff x="1121472" y="3620739"/>
                <a:chExt cx="1818495" cy="3420379"/>
              </a:xfrm>
            </p:grpSpPr>
            <p:grpSp>
              <p:nvGrpSpPr>
                <p:cNvPr id="1040" name="Group 80"/>
                <p:cNvGrpSpPr>
                  <a:grpSpLocks/>
                </p:cNvGrpSpPr>
                <p:nvPr/>
              </p:nvGrpSpPr>
              <p:grpSpPr bwMode="auto">
                <a:xfrm>
                  <a:off x="1403646" y="3620739"/>
                  <a:ext cx="1470979" cy="3420379"/>
                  <a:chOff x="3666019" y="1268760"/>
                  <a:chExt cx="2029577" cy="3600400"/>
                </a:xfrm>
              </p:grpSpPr>
              <p:cxnSp>
                <p:nvCxnSpPr>
                  <p:cNvPr id="13" name="Straight Connector 12"/>
                  <p:cNvCxnSpPr/>
                  <p:nvPr/>
                </p:nvCxnSpPr>
                <p:spPr>
                  <a:xfrm flipV="1">
                    <a:off x="3666203" y="1981665"/>
                    <a:ext cx="2029245" cy="2315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/>
                  <p:cNvCxnSpPr/>
                  <p:nvPr/>
                </p:nvCxnSpPr>
                <p:spPr>
                  <a:xfrm>
                    <a:off x="3666203" y="4070614"/>
                    <a:ext cx="2029245" cy="11573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/>
                  <p:nvPr/>
                </p:nvCxnSpPr>
                <p:spPr>
                  <a:xfrm rot="5400000">
                    <a:off x="2775991" y="3064910"/>
                    <a:ext cx="3600400" cy="8101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/>
                  <p:cNvCxnSpPr/>
                  <p:nvPr/>
                </p:nvCxnSpPr>
                <p:spPr>
                  <a:xfrm rot="5400000">
                    <a:off x="3527328" y="2313126"/>
                    <a:ext cx="2088950" cy="1439914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/>
                  <p:cNvCxnSpPr/>
                  <p:nvPr/>
                </p:nvCxnSpPr>
                <p:spPr>
                  <a:xfrm rot="5400000">
                    <a:off x="4936223" y="1624296"/>
                    <a:ext cx="719848" cy="877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 rot="5400000">
                    <a:off x="3496309" y="4504848"/>
                    <a:ext cx="719848" cy="877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Arrow Connector 18"/>
                  <p:cNvCxnSpPr/>
                  <p:nvPr/>
                </p:nvCxnSpPr>
                <p:spPr>
                  <a:xfrm>
                    <a:off x="4605218" y="2290667"/>
                    <a:ext cx="455669" cy="1157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Arrow Connector 19"/>
                  <p:cNvCxnSpPr/>
                  <p:nvPr/>
                </p:nvCxnSpPr>
                <p:spPr>
                  <a:xfrm flipV="1">
                    <a:off x="4572140" y="1729370"/>
                    <a:ext cx="719619" cy="8102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Arrow Connector 20"/>
                  <p:cNvCxnSpPr/>
                  <p:nvPr/>
                </p:nvCxnSpPr>
                <p:spPr>
                  <a:xfrm flipV="1">
                    <a:off x="4572140" y="1369447"/>
                    <a:ext cx="719619" cy="8101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Arrow Connector 21"/>
                  <p:cNvCxnSpPr/>
                  <p:nvPr/>
                </p:nvCxnSpPr>
                <p:spPr>
                  <a:xfrm>
                    <a:off x="4600493" y="2657535"/>
                    <a:ext cx="216021" cy="115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051" name="Group 74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3851919" y="3395614"/>
                    <a:ext cx="722952" cy="1289352"/>
                    <a:chOff x="1400777" y="1310526"/>
                    <a:chExt cx="722952" cy="1289352"/>
                  </a:xfrm>
                </p:grpSpPr>
                <p:cxnSp>
                  <p:nvCxnSpPr>
                    <p:cNvPr id="24" name="Straight Arrow Connector 23"/>
                    <p:cNvCxnSpPr/>
                    <p:nvPr/>
                  </p:nvCxnSpPr>
                  <p:spPr>
                    <a:xfrm flipV="1">
                      <a:off x="1404858" y="2231566"/>
                      <a:ext cx="460394" cy="0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Arrow Connector 24"/>
                    <p:cNvCxnSpPr/>
                    <p:nvPr/>
                  </p:nvCxnSpPr>
                  <p:spPr>
                    <a:xfrm flipV="1">
                      <a:off x="1400807" y="1676056"/>
                      <a:ext cx="720295" cy="8101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Straight Arrow Connector 25"/>
                    <p:cNvCxnSpPr/>
                    <p:nvPr/>
                  </p:nvCxnSpPr>
                  <p:spPr>
                    <a:xfrm flipV="1">
                      <a:off x="1403507" y="1316131"/>
                      <a:ext cx="720295" cy="8102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Straight Arrow Connector 26"/>
                    <p:cNvCxnSpPr/>
                    <p:nvPr/>
                  </p:nvCxnSpPr>
                  <p:spPr>
                    <a:xfrm>
                      <a:off x="1404858" y="2604221"/>
                      <a:ext cx="216021" cy="1157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aphicFrame>
              <p:nvGraphicFramePr>
                <p:cNvPr id="1034" name="Object 2"/>
                <p:cNvGraphicFramePr>
                  <a:graphicFrameLocks noChangeAspect="1"/>
                </p:cNvGraphicFramePr>
                <p:nvPr/>
              </p:nvGraphicFramePr>
              <p:xfrm>
                <a:off x="1121472" y="4119485"/>
                <a:ext cx="233398" cy="33137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92" name="Equation" r:id="rId3" imgW="355320" imgH="203040" progId="">
                        <p:embed/>
                      </p:oleObj>
                    </mc:Choice>
                    <mc:Fallback>
                      <p:oleObj name="Equation" r:id="rId3" imgW="355320" imgH="203040" progId="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121472" y="4119485"/>
                              <a:ext cx="233398" cy="331371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ffectLst/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5" name="Object 3"/>
                <p:cNvGraphicFramePr>
                  <a:graphicFrameLocks noChangeAspect="1"/>
                </p:cNvGraphicFramePr>
                <p:nvPr/>
              </p:nvGraphicFramePr>
              <p:xfrm>
                <a:off x="2652706" y="3699526"/>
                <a:ext cx="287261" cy="40829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93" name="Equation" r:id="rId5" imgW="368280" imgH="203040" progId="">
                        <p:embed/>
                      </p:oleObj>
                    </mc:Choice>
                    <mc:Fallback>
                      <p:oleObj name="Equation" r:id="rId5" imgW="368280" imgH="203040" progId="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52706" y="3699526"/>
                              <a:ext cx="287261" cy="408295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 w="317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1033" name="Object 4"/>
              <p:cNvGraphicFramePr>
                <a:graphicFrameLocks noChangeAspect="1"/>
              </p:cNvGraphicFramePr>
              <p:nvPr/>
            </p:nvGraphicFramePr>
            <p:xfrm>
              <a:off x="6857236" y="2208827"/>
              <a:ext cx="1870740" cy="49878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94" name="Equation" r:id="rId7" imgW="952200" imgH="241200" progId="">
                      <p:embed/>
                    </p:oleObj>
                  </mc:Choice>
                  <mc:Fallback>
                    <p:oleObj name="Equation" r:id="rId7" imgW="952200" imgH="2412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857236" y="2208827"/>
                            <a:ext cx="1870740" cy="49878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9" name="AutoShape 14"/>
            <p:cNvSpPr>
              <a:spLocks noChangeArrowheads="1"/>
            </p:cNvSpPr>
            <p:nvPr/>
          </p:nvSpPr>
          <p:spPr bwMode="auto">
            <a:xfrm rot="10084662" flipV="1">
              <a:off x="3295499" y="3611572"/>
              <a:ext cx="742148" cy="7264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4 w 21600"/>
                <a:gd name="T19" fmla="*/ 3172 h 21600"/>
                <a:gd name="T20" fmla="*/ 18436 w 21600"/>
                <a:gd name="T21" fmla="*/ 1842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722" y="14328"/>
                  </a:moveTo>
                  <a:cubicBezTo>
                    <a:pt x="20166" y="13205"/>
                    <a:pt x="20395" y="12008"/>
                    <a:pt x="20395" y="10800"/>
                  </a:cubicBezTo>
                  <a:cubicBezTo>
                    <a:pt x="20395" y="5500"/>
                    <a:pt x="16099" y="1205"/>
                    <a:pt x="10800" y="1205"/>
                  </a:cubicBezTo>
                  <a:cubicBezTo>
                    <a:pt x="5500" y="1205"/>
                    <a:pt x="1205" y="5500"/>
                    <a:pt x="1205" y="10800"/>
                  </a:cubicBezTo>
                  <a:cubicBezTo>
                    <a:pt x="1204" y="14969"/>
                    <a:pt x="3898" y="18662"/>
                    <a:pt x="7868" y="19936"/>
                  </a:cubicBezTo>
                  <a:lnTo>
                    <a:pt x="7500" y="21083"/>
                  </a:lnTo>
                  <a:cubicBezTo>
                    <a:pt x="3031" y="19649"/>
                    <a:pt x="0" y="15493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2159"/>
                    <a:pt x="21343" y="13507"/>
                    <a:pt x="20843" y="14771"/>
                  </a:cubicBezTo>
                  <a:lnTo>
                    <a:pt x="23353" y="15764"/>
                  </a:lnTo>
                  <a:lnTo>
                    <a:pt x="19068" y="17622"/>
                  </a:lnTo>
                  <a:lnTo>
                    <a:pt x="17211" y="13335"/>
                  </a:lnTo>
                  <a:lnTo>
                    <a:pt x="19722" y="14328"/>
                  </a:lnTo>
                  <a:close/>
                </a:path>
              </a:pathLst>
            </a:cu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>
                <a:rot lat="0" lon="11099999" rev="0"/>
              </a:camera>
              <a:lightRig rig="threePt" dir="t"/>
            </a:scene3d>
          </p:spPr>
          <p:txBody>
            <a:bodyPr wrap="none" anchor="ctr"/>
            <a:lstStyle/>
            <a:p>
              <a:pPr>
                <a:defRPr/>
              </a:pPr>
              <a:endParaRPr lang="he-IL"/>
            </a:p>
          </p:txBody>
        </p:sp>
        <p:graphicFrame>
          <p:nvGraphicFramePr>
            <p:cNvPr id="102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7815643"/>
                </p:ext>
              </p:extLst>
            </p:nvPr>
          </p:nvGraphicFramePr>
          <p:xfrm>
            <a:off x="1655763" y="3543300"/>
            <a:ext cx="1247775" cy="671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5" name="Equation" r:id="rId9" imgW="495000" imgH="228600" progId="">
                    <p:embed/>
                  </p:oleObj>
                </mc:Choice>
                <mc:Fallback>
                  <p:oleObj name="Equation" r:id="rId9" imgW="495000" imgH="2286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5763" y="3543300"/>
                          <a:ext cx="1247775" cy="67151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31750">
                          <a:solidFill>
                            <a:schemeClr val="hlink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72362473"/>
                </p:ext>
              </p:extLst>
            </p:nvPr>
          </p:nvGraphicFramePr>
          <p:xfrm>
            <a:off x="504825" y="1679575"/>
            <a:ext cx="1247775" cy="596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6" name="Equation" r:id="rId11" imgW="495000" imgH="203040" progId="">
                    <p:embed/>
                  </p:oleObj>
                </mc:Choice>
                <mc:Fallback>
                  <p:oleObj name="Equation" r:id="rId11" imgW="495000" imgH="2030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825" y="1679575"/>
                          <a:ext cx="1247775" cy="5969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31750">
                          <a:solidFill>
                            <a:schemeClr val="hlink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4229069"/>
                </p:ext>
              </p:extLst>
            </p:nvPr>
          </p:nvGraphicFramePr>
          <p:xfrm>
            <a:off x="5545138" y="5761038"/>
            <a:ext cx="931862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7" name="Equation" r:id="rId13" imgW="368280" imgH="203040" progId="">
                    <p:embed/>
                  </p:oleObj>
                </mc:Choice>
                <mc:Fallback>
                  <p:oleObj name="Equation" r:id="rId13" imgW="368280" imgH="2030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45138" y="5761038"/>
                          <a:ext cx="931862" cy="59055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31750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21949701"/>
                </p:ext>
              </p:extLst>
            </p:nvPr>
          </p:nvGraphicFramePr>
          <p:xfrm>
            <a:off x="288925" y="5856288"/>
            <a:ext cx="1471613" cy="596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8" name="Equation" r:id="rId14" imgW="583920" imgH="203040" progId="">
                    <p:embed/>
                  </p:oleObj>
                </mc:Choice>
                <mc:Fallback>
                  <p:oleObj name="Equation" r:id="rId14" imgW="583920" imgH="2030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925" y="5856288"/>
                          <a:ext cx="1471613" cy="5969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31750">
                          <a:solidFill>
                            <a:schemeClr val="hlink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20379530"/>
                </p:ext>
              </p:extLst>
            </p:nvPr>
          </p:nvGraphicFramePr>
          <p:xfrm>
            <a:off x="504825" y="5229225"/>
            <a:ext cx="946150" cy="477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9" name="Equation" r:id="rId16" imgW="444240" imgH="203040" progId="">
                    <p:embed/>
                  </p:oleObj>
                </mc:Choice>
                <mc:Fallback>
                  <p:oleObj name="Equation" r:id="rId16" imgW="444240" imgH="2030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825" y="5229225"/>
                          <a:ext cx="946150" cy="47783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4826956"/>
                </p:ext>
              </p:extLst>
            </p:nvPr>
          </p:nvGraphicFramePr>
          <p:xfrm>
            <a:off x="4949825" y="3330575"/>
            <a:ext cx="2430463" cy="1268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00" name="Equation" r:id="rId18" imgW="965160" imgH="431640" progId="">
                    <p:embed/>
                  </p:oleObj>
                </mc:Choice>
                <mc:Fallback>
                  <p:oleObj name="Equation" r:id="rId18" imgW="965160" imgH="4316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49825" y="3330575"/>
                          <a:ext cx="2430463" cy="126841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31750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3676377"/>
                </p:ext>
              </p:extLst>
            </p:nvPr>
          </p:nvGraphicFramePr>
          <p:xfrm>
            <a:off x="6659563" y="5157788"/>
            <a:ext cx="2195512" cy="582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01" name="Equation" r:id="rId20" imgW="1041120" imgH="241200" progId="">
                    <p:embed/>
                  </p:oleObj>
                </mc:Choice>
                <mc:Fallback>
                  <p:oleObj name="Equation" r:id="rId20" imgW="1041120" imgH="2412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59563" y="5157788"/>
                          <a:ext cx="2195512" cy="5826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7146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735" y="164575"/>
            <a:ext cx="5103834" cy="333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6" y="3010609"/>
            <a:ext cx="5184675" cy="38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31" name="Text Box 7"/>
          <p:cNvSpPr txBox="1">
            <a:spLocks noChangeArrowheads="1"/>
          </p:cNvSpPr>
          <p:nvPr/>
        </p:nvSpPr>
        <p:spPr bwMode="auto">
          <a:xfrm>
            <a:off x="525735" y="4583590"/>
            <a:ext cx="2825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x</a:t>
            </a:r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0472" y="3582620"/>
            <a:ext cx="3473528" cy="3149052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 flipV="1">
            <a:off x="7183540" y="4485744"/>
            <a:ext cx="223696" cy="61616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7" name="Group 26"/>
          <p:cNvGrpSpPr/>
          <p:nvPr/>
        </p:nvGrpSpPr>
        <p:grpSpPr>
          <a:xfrm>
            <a:off x="96199" y="471815"/>
            <a:ext cx="3609847" cy="2765160"/>
            <a:chOff x="288925" y="1628775"/>
            <a:chExt cx="7091363" cy="4938713"/>
          </a:xfrm>
        </p:grpSpPr>
        <p:grpSp>
          <p:nvGrpSpPr>
            <p:cNvPr id="37" name="Group 48"/>
            <p:cNvGrpSpPr>
              <a:grpSpLocks/>
            </p:cNvGrpSpPr>
            <p:nvPr/>
          </p:nvGrpSpPr>
          <p:grpSpPr bwMode="auto">
            <a:xfrm>
              <a:off x="619125" y="1628775"/>
              <a:ext cx="5900371" cy="4938713"/>
              <a:chOff x="1121472" y="3620739"/>
              <a:chExt cx="1818495" cy="3420379"/>
            </a:xfrm>
          </p:grpSpPr>
          <p:grpSp>
            <p:nvGrpSpPr>
              <p:cNvPr id="39" name="Group 80"/>
              <p:cNvGrpSpPr>
                <a:grpSpLocks/>
              </p:cNvGrpSpPr>
              <p:nvPr/>
            </p:nvGrpSpPr>
            <p:grpSpPr bwMode="auto">
              <a:xfrm>
                <a:off x="1403646" y="3620739"/>
                <a:ext cx="1470979" cy="3420379"/>
                <a:chOff x="3666019" y="1268760"/>
                <a:chExt cx="2029577" cy="3600400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 flipV="1">
                  <a:off x="3666203" y="1981665"/>
                  <a:ext cx="2029245" cy="2315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3666203" y="4070614"/>
                  <a:ext cx="2029245" cy="11573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5400000">
                  <a:off x="2775991" y="3064910"/>
                  <a:ext cx="3600400" cy="8101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5400000">
                  <a:off x="3527328" y="2313126"/>
                  <a:ext cx="2088950" cy="1439914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5400000">
                  <a:off x="4936223" y="1624296"/>
                  <a:ext cx="719848" cy="8776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5400000">
                  <a:off x="3496309" y="4504848"/>
                  <a:ext cx="719848" cy="8776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>
                  <a:off x="4605218" y="2290667"/>
                  <a:ext cx="455669" cy="1157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 flipV="1">
                  <a:off x="4572140" y="1729370"/>
                  <a:ext cx="719619" cy="810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flipV="1">
                  <a:off x="4572140" y="1369447"/>
                  <a:ext cx="719619" cy="810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/>
                <p:nvPr/>
              </p:nvCxnSpPr>
              <p:spPr>
                <a:xfrm>
                  <a:off x="4600493" y="2657535"/>
                  <a:ext cx="216021" cy="1158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" name="Group 74"/>
                <p:cNvGrpSpPr>
                  <a:grpSpLocks/>
                </p:cNvGrpSpPr>
                <p:nvPr/>
              </p:nvGrpSpPr>
              <p:grpSpPr bwMode="auto">
                <a:xfrm rot="10800000">
                  <a:off x="3851919" y="3395614"/>
                  <a:ext cx="722952" cy="1289352"/>
                  <a:chOff x="1400777" y="1310526"/>
                  <a:chExt cx="722952" cy="1289352"/>
                </a:xfrm>
              </p:grpSpPr>
              <p:cxnSp>
                <p:nvCxnSpPr>
                  <p:cNvPr id="53" name="Straight Arrow Connector 52"/>
                  <p:cNvCxnSpPr/>
                  <p:nvPr/>
                </p:nvCxnSpPr>
                <p:spPr>
                  <a:xfrm flipV="1">
                    <a:off x="1404858" y="2231566"/>
                    <a:ext cx="460394" cy="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/>
                  <p:cNvCxnSpPr/>
                  <p:nvPr/>
                </p:nvCxnSpPr>
                <p:spPr>
                  <a:xfrm flipV="1">
                    <a:off x="1400807" y="1676056"/>
                    <a:ext cx="720295" cy="8101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Arrow Connector 54"/>
                  <p:cNvCxnSpPr/>
                  <p:nvPr/>
                </p:nvCxnSpPr>
                <p:spPr>
                  <a:xfrm flipV="1">
                    <a:off x="1403507" y="1316131"/>
                    <a:ext cx="720295" cy="8102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Arrow Connector 55"/>
                  <p:cNvCxnSpPr/>
                  <p:nvPr/>
                </p:nvCxnSpPr>
                <p:spPr>
                  <a:xfrm>
                    <a:off x="1404858" y="2604221"/>
                    <a:ext cx="216021" cy="1157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aphicFrame>
            <p:nvGraphicFramePr>
              <p:cNvPr id="40" name="Object 2"/>
              <p:cNvGraphicFramePr>
                <a:graphicFrameLocks noChangeAspect="1"/>
              </p:cNvGraphicFramePr>
              <p:nvPr/>
            </p:nvGraphicFramePr>
            <p:xfrm>
              <a:off x="1121472" y="4119485"/>
              <a:ext cx="233398" cy="3313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30" name="Equation" r:id="rId6" imgW="355320" imgH="203040" progId="">
                      <p:embed/>
                    </p:oleObj>
                  </mc:Choice>
                  <mc:Fallback>
                    <p:oleObj name="Equation" r:id="rId6" imgW="355320" imgH="2030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21472" y="4119485"/>
                            <a:ext cx="233398" cy="331371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" name="Object 3"/>
              <p:cNvGraphicFramePr>
                <a:graphicFrameLocks noChangeAspect="1"/>
              </p:cNvGraphicFramePr>
              <p:nvPr/>
            </p:nvGraphicFramePr>
            <p:xfrm>
              <a:off x="2652706" y="3699526"/>
              <a:ext cx="287261" cy="4082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31" name="Equation" r:id="rId8" imgW="368280" imgH="203040" progId="">
                      <p:embed/>
                    </p:oleObj>
                  </mc:Choice>
                  <mc:Fallback>
                    <p:oleObj name="Equation" r:id="rId8" imgW="368280" imgH="2030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52706" y="3699526"/>
                            <a:ext cx="287261" cy="40829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 w="317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9" name="AutoShape 14"/>
            <p:cNvSpPr>
              <a:spLocks noChangeArrowheads="1"/>
            </p:cNvSpPr>
            <p:nvPr/>
          </p:nvSpPr>
          <p:spPr bwMode="auto">
            <a:xfrm rot="10084662" flipV="1">
              <a:off x="3295499" y="3611572"/>
              <a:ext cx="742148" cy="7264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4 w 21600"/>
                <a:gd name="T19" fmla="*/ 3172 h 21600"/>
                <a:gd name="T20" fmla="*/ 18436 w 21600"/>
                <a:gd name="T21" fmla="*/ 1842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722" y="14328"/>
                  </a:moveTo>
                  <a:cubicBezTo>
                    <a:pt x="20166" y="13205"/>
                    <a:pt x="20395" y="12008"/>
                    <a:pt x="20395" y="10800"/>
                  </a:cubicBezTo>
                  <a:cubicBezTo>
                    <a:pt x="20395" y="5500"/>
                    <a:pt x="16099" y="1205"/>
                    <a:pt x="10800" y="1205"/>
                  </a:cubicBezTo>
                  <a:cubicBezTo>
                    <a:pt x="5500" y="1205"/>
                    <a:pt x="1205" y="5500"/>
                    <a:pt x="1205" y="10800"/>
                  </a:cubicBezTo>
                  <a:cubicBezTo>
                    <a:pt x="1204" y="14969"/>
                    <a:pt x="3898" y="18662"/>
                    <a:pt x="7868" y="19936"/>
                  </a:cubicBezTo>
                  <a:lnTo>
                    <a:pt x="7500" y="21083"/>
                  </a:lnTo>
                  <a:cubicBezTo>
                    <a:pt x="3031" y="19649"/>
                    <a:pt x="0" y="15493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2159"/>
                    <a:pt x="21343" y="13507"/>
                    <a:pt x="20843" y="14771"/>
                  </a:cubicBezTo>
                  <a:lnTo>
                    <a:pt x="23353" y="15764"/>
                  </a:lnTo>
                  <a:lnTo>
                    <a:pt x="19068" y="17622"/>
                  </a:lnTo>
                  <a:lnTo>
                    <a:pt x="17211" y="13335"/>
                  </a:lnTo>
                  <a:lnTo>
                    <a:pt x="19722" y="14328"/>
                  </a:lnTo>
                  <a:close/>
                </a:path>
              </a:pathLst>
            </a:cu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>
                <a:rot lat="0" lon="11099999" rev="0"/>
              </a:camera>
              <a:lightRig rig="threePt" dir="t"/>
            </a:scene3d>
          </p:spPr>
          <p:txBody>
            <a:bodyPr wrap="none" anchor="ctr"/>
            <a:lstStyle/>
            <a:p>
              <a:pPr>
                <a:defRPr/>
              </a:pPr>
              <a:endParaRPr lang="he-IL"/>
            </a:p>
          </p:txBody>
        </p:sp>
        <p:graphicFrame>
          <p:nvGraphicFramePr>
            <p:cNvPr id="30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94992251"/>
                </p:ext>
              </p:extLst>
            </p:nvPr>
          </p:nvGraphicFramePr>
          <p:xfrm>
            <a:off x="1655763" y="3543300"/>
            <a:ext cx="1247775" cy="671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32" name="Equation" r:id="rId10" imgW="495000" imgH="228600" progId="">
                    <p:embed/>
                  </p:oleObj>
                </mc:Choice>
                <mc:Fallback>
                  <p:oleObj name="Equation" r:id="rId10" imgW="495000" imgH="2286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5763" y="3543300"/>
                          <a:ext cx="1247775" cy="67151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31750">
                          <a:solidFill>
                            <a:schemeClr val="hlink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0283370"/>
                </p:ext>
              </p:extLst>
            </p:nvPr>
          </p:nvGraphicFramePr>
          <p:xfrm>
            <a:off x="504825" y="1679575"/>
            <a:ext cx="1247775" cy="596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33" name="Equation" r:id="rId12" imgW="495000" imgH="203040" progId="">
                    <p:embed/>
                  </p:oleObj>
                </mc:Choice>
                <mc:Fallback>
                  <p:oleObj name="Equation" r:id="rId12" imgW="495000" imgH="2030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825" y="1679575"/>
                          <a:ext cx="1247775" cy="5969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31750">
                          <a:solidFill>
                            <a:schemeClr val="hlink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40055596"/>
                </p:ext>
              </p:extLst>
            </p:nvPr>
          </p:nvGraphicFramePr>
          <p:xfrm>
            <a:off x="5545138" y="5761038"/>
            <a:ext cx="931862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34" name="Equation" r:id="rId14" imgW="368280" imgH="203040" progId="">
                    <p:embed/>
                  </p:oleObj>
                </mc:Choice>
                <mc:Fallback>
                  <p:oleObj name="Equation" r:id="rId14" imgW="368280" imgH="2030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45138" y="5761038"/>
                          <a:ext cx="931862" cy="59055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31750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51987014"/>
                </p:ext>
              </p:extLst>
            </p:nvPr>
          </p:nvGraphicFramePr>
          <p:xfrm>
            <a:off x="288925" y="5856288"/>
            <a:ext cx="1471613" cy="596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35" name="Equation" r:id="rId15" imgW="583920" imgH="203040" progId="">
                    <p:embed/>
                  </p:oleObj>
                </mc:Choice>
                <mc:Fallback>
                  <p:oleObj name="Equation" r:id="rId15" imgW="583920" imgH="2030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925" y="5856288"/>
                          <a:ext cx="1471613" cy="5969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31750">
                          <a:solidFill>
                            <a:schemeClr val="hlink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5287020"/>
                </p:ext>
              </p:extLst>
            </p:nvPr>
          </p:nvGraphicFramePr>
          <p:xfrm>
            <a:off x="504825" y="5229225"/>
            <a:ext cx="946150" cy="477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36" name="Equation" r:id="rId17" imgW="444240" imgH="203040" progId="">
                    <p:embed/>
                  </p:oleObj>
                </mc:Choice>
                <mc:Fallback>
                  <p:oleObj name="Equation" r:id="rId17" imgW="444240" imgH="2030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825" y="5229225"/>
                          <a:ext cx="946150" cy="47783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74122166"/>
                </p:ext>
              </p:extLst>
            </p:nvPr>
          </p:nvGraphicFramePr>
          <p:xfrm>
            <a:off x="4949825" y="3330575"/>
            <a:ext cx="2430463" cy="1268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37" name="Equation" r:id="rId19" imgW="965160" imgH="431640" progId="">
                    <p:embed/>
                  </p:oleObj>
                </mc:Choice>
                <mc:Fallback>
                  <p:oleObj name="Equation" r:id="rId19" imgW="965160" imgH="4316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49825" y="3330575"/>
                          <a:ext cx="2430463" cy="126841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31750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22134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8" y="71438"/>
            <a:ext cx="9144000" cy="1325562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2"/>
                </a:solidFill>
                <a:latin typeface="+mn-lt"/>
              </a:rPr>
              <a:t/>
            </a:r>
            <a:br>
              <a:rPr lang="en-US" b="1" dirty="0" smtClean="0">
                <a:solidFill>
                  <a:schemeClr val="accent2"/>
                </a:solidFill>
                <a:latin typeface="+mn-lt"/>
              </a:rPr>
            </a:br>
            <a:endParaRPr lang="en-US" b="1" dirty="0" smtClean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82563"/>
            <a:ext cx="914400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chemeClr val="accent2"/>
                </a:solidFill>
                <a:latin typeface="+mn-lt"/>
                <a:ea typeface="+mj-ea"/>
              </a:rPr>
              <a:t/>
            </a:r>
            <a:br>
              <a:rPr lang="en-US" sz="4400" b="1" kern="0" dirty="0">
                <a:solidFill>
                  <a:schemeClr val="accent2"/>
                </a:solidFill>
                <a:latin typeface="+mn-lt"/>
                <a:ea typeface="+mj-ea"/>
              </a:rPr>
            </a:br>
            <a:r>
              <a:rPr lang="en-US" sz="3600" b="1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Non-modal growth </a:t>
            </a:r>
            <a:endParaRPr lang="en-US" sz="3600" b="1" kern="0" dirty="0">
              <a:solidFill>
                <a:schemeClr val="accent2"/>
              </a:solidFill>
              <a:latin typeface="+mj-lt"/>
              <a:ea typeface="+mj-ea"/>
            </a:endParaRPr>
          </a:p>
        </p:txBody>
      </p:sp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1739180"/>
            <a:ext cx="5049837" cy="44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15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20" y="615615"/>
            <a:ext cx="57150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26988" y="-26988"/>
            <a:ext cx="9082087" cy="1143001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US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optimal transient growth (SVD) 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6" y="3278723"/>
            <a:ext cx="3730306" cy="360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600" y="816353"/>
            <a:ext cx="5973766" cy="586998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6983" y="1403351"/>
            <a:ext cx="4334073" cy="206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2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1"/>
          <p:cNvSpPr>
            <a:spLocks noGrp="1"/>
          </p:cNvSpPr>
          <p:nvPr>
            <p:ph type="title"/>
          </p:nvPr>
        </p:nvSpPr>
        <p:spPr>
          <a:xfrm>
            <a:off x="-919163" y="-441435"/>
            <a:ext cx="10906126" cy="2257425"/>
          </a:xfrm>
        </p:spPr>
        <p:txBody>
          <a:bodyPr/>
          <a:lstStyle/>
          <a:p>
            <a:r>
              <a:rPr lang="en-US" sz="32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this can be formulated mathematically:</a:t>
            </a:r>
            <a:endParaRPr lang="he-IL" sz="32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0" y="1316725"/>
            <a:ext cx="3452701" cy="1511300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760" y="1393535"/>
            <a:ext cx="3706576" cy="1358900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80" y="3006545"/>
            <a:ext cx="2843400" cy="1905000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395" y="2828025"/>
            <a:ext cx="3960451" cy="2667000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80" y="5080705"/>
            <a:ext cx="2459700" cy="1771110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810" y="5577700"/>
            <a:ext cx="1777125" cy="1181100"/>
          </a:xfrm>
          <a:prstGeom prst="rect">
            <a:avLst/>
          </a:prstGeom>
          <a:ln>
            <a:solidFill>
              <a:srgbClr val="FF3300"/>
            </a:solidFill>
          </a:ln>
        </p:spPr>
      </p:pic>
    </p:spTree>
    <p:extLst>
      <p:ext uri="{BB962C8B-B14F-4D97-AF65-F5344CB8AC3E}">
        <p14:creationId xmlns:p14="http://schemas.microsoft.com/office/powerpoint/2010/main" val="245505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25438" y="1700213"/>
            <a:ext cx="8277225" cy="5689600"/>
            <a:chOff x="205" y="935"/>
            <a:chExt cx="5214" cy="3584"/>
          </a:xfrm>
        </p:grpSpPr>
        <p:grpSp>
          <p:nvGrpSpPr>
            <p:cNvPr id="34842" name="Group 3"/>
            <p:cNvGrpSpPr>
              <a:grpSpLocks noChangeAspect="1"/>
            </p:cNvGrpSpPr>
            <p:nvPr/>
          </p:nvGrpSpPr>
          <p:grpSpPr bwMode="auto">
            <a:xfrm>
              <a:off x="205" y="2958"/>
              <a:ext cx="4762" cy="1561"/>
              <a:chOff x="-23" y="1117"/>
              <a:chExt cx="5670" cy="1859"/>
            </a:xfrm>
          </p:grpSpPr>
          <p:pic>
            <p:nvPicPr>
              <p:cNvPr id="34857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" y="1117"/>
                <a:ext cx="5196" cy="1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3061" name="Rectangle 5"/>
              <p:cNvSpPr>
                <a:spLocks noChangeAspect="1" noChangeArrowheads="1"/>
              </p:cNvSpPr>
              <p:nvPr/>
            </p:nvSpPr>
            <p:spPr bwMode="auto">
              <a:xfrm>
                <a:off x="4422" y="1117"/>
                <a:ext cx="907" cy="45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813062" name="Rectangle 6"/>
              <p:cNvSpPr>
                <a:spLocks noChangeAspect="1" noChangeArrowheads="1"/>
              </p:cNvSpPr>
              <p:nvPr/>
            </p:nvSpPr>
            <p:spPr bwMode="auto">
              <a:xfrm>
                <a:off x="2381" y="2523"/>
                <a:ext cx="907" cy="45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813063" name="Rectangle 7"/>
              <p:cNvSpPr>
                <a:spLocks noChangeAspect="1" noChangeArrowheads="1"/>
              </p:cNvSpPr>
              <p:nvPr/>
            </p:nvSpPr>
            <p:spPr bwMode="auto">
              <a:xfrm>
                <a:off x="2471" y="1253"/>
                <a:ext cx="907" cy="454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813064" name="Rectangle 8"/>
              <p:cNvSpPr>
                <a:spLocks noChangeAspect="1" noChangeArrowheads="1"/>
              </p:cNvSpPr>
              <p:nvPr/>
            </p:nvSpPr>
            <p:spPr bwMode="auto">
              <a:xfrm>
                <a:off x="-23" y="1480"/>
                <a:ext cx="907" cy="45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813065" name="Rectangle 9"/>
              <p:cNvSpPr>
                <a:spLocks noChangeAspect="1" noChangeArrowheads="1"/>
              </p:cNvSpPr>
              <p:nvPr/>
            </p:nvSpPr>
            <p:spPr bwMode="auto">
              <a:xfrm>
                <a:off x="4740" y="1798"/>
                <a:ext cx="907" cy="45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e-IL"/>
              </a:p>
            </p:txBody>
          </p:sp>
        </p:grpSp>
        <p:grpSp>
          <p:nvGrpSpPr>
            <p:cNvPr id="34843" name="Group 10"/>
            <p:cNvGrpSpPr>
              <a:grpSpLocks noChangeAspect="1"/>
            </p:cNvGrpSpPr>
            <p:nvPr/>
          </p:nvGrpSpPr>
          <p:grpSpPr bwMode="auto">
            <a:xfrm>
              <a:off x="431" y="1960"/>
              <a:ext cx="4762" cy="1561"/>
              <a:chOff x="-23" y="1117"/>
              <a:chExt cx="5670" cy="1859"/>
            </a:xfrm>
          </p:grpSpPr>
          <p:pic>
            <p:nvPicPr>
              <p:cNvPr id="34851" name="Picture 1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" y="1117"/>
                <a:ext cx="5196" cy="1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3068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4422" y="1117"/>
                <a:ext cx="907" cy="45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813069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2381" y="2523"/>
                <a:ext cx="907" cy="45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813070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2471" y="1253"/>
                <a:ext cx="907" cy="454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813071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-23" y="1480"/>
                <a:ext cx="907" cy="45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813072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4740" y="1798"/>
                <a:ext cx="907" cy="45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e-IL"/>
              </a:p>
            </p:txBody>
          </p:sp>
        </p:grpSp>
        <p:grpSp>
          <p:nvGrpSpPr>
            <p:cNvPr id="34844" name="Group 17"/>
            <p:cNvGrpSpPr>
              <a:grpSpLocks noChangeAspect="1"/>
            </p:cNvGrpSpPr>
            <p:nvPr/>
          </p:nvGrpSpPr>
          <p:grpSpPr bwMode="auto">
            <a:xfrm>
              <a:off x="657" y="935"/>
              <a:ext cx="4762" cy="1561"/>
              <a:chOff x="-23" y="1117"/>
              <a:chExt cx="5670" cy="1859"/>
            </a:xfrm>
          </p:grpSpPr>
          <p:pic>
            <p:nvPicPr>
              <p:cNvPr id="34845" name="Picture 1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" y="1117"/>
                <a:ext cx="5196" cy="1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3075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4422" y="1117"/>
                <a:ext cx="907" cy="45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813076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2381" y="2523"/>
                <a:ext cx="907" cy="45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813077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2471" y="1253"/>
                <a:ext cx="907" cy="454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813078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-23" y="1480"/>
                <a:ext cx="907" cy="45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e-IL"/>
              </a:p>
            </p:txBody>
          </p:sp>
          <p:sp>
            <p:nvSpPr>
              <p:cNvPr id="813079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4740" y="1798"/>
                <a:ext cx="907" cy="45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e-IL"/>
              </a:p>
            </p:txBody>
          </p:sp>
        </p:grpSp>
      </p:grpSp>
      <p:sp>
        <p:nvSpPr>
          <p:cNvPr id="813080" name="Text Box 24"/>
          <p:cNvSpPr txBox="1">
            <a:spLocks noChangeArrowheads="1"/>
          </p:cNvSpPr>
          <p:nvPr/>
        </p:nvSpPr>
        <p:spPr bwMode="auto">
          <a:xfrm>
            <a:off x="6588125" y="5802313"/>
            <a:ext cx="4429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339933"/>
                </a:solidFill>
                <a:effectLst/>
                <a:latin typeface="Tahoma" panose="020B0604030504040204" pitchFamily="34" charset="0"/>
              </a:rPr>
              <a:t>1</a:t>
            </a:r>
          </a:p>
        </p:txBody>
      </p:sp>
      <p:sp>
        <p:nvSpPr>
          <p:cNvPr id="813081" name="Text Box 25"/>
          <p:cNvSpPr txBox="1">
            <a:spLocks noChangeArrowheads="1"/>
          </p:cNvSpPr>
          <p:nvPr/>
        </p:nvSpPr>
        <p:spPr bwMode="auto">
          <a:xfrm>
            <a:off x="7143750" y="4176713"/>
            <a:ext cx="4429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chemeClr val="accent2"/>
                </a:solidFill>
                <a:effectLst/>
                <a:latin typeface="Tahoma" panose="020B0604030504040204" pitchFamily="34" charset="0"/>
              </a:rPr>
              <a:t>2</a:t>
            </a:r>
          </a:p>
        </p:txBody>
      </p:sp>
      <p:sp>
        <p:nvSpPr>
          <p:cNvPr id="813082" name="Text Box 26"/>
          <p:cNvSpPr txBox="1">
            <a:spLocks noChangeArrowheads="1"/>
          </p:cNvSpPr>
          <p:nvPr/>
        </p:nvSpPr>
        <p:spPr bwMode="auto">
          <a:xfrm>
            <a:off x="7308850" y="2557463"/>
            <a:ext cx="4429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C0066"/>
                </a:solidFill>
                <a:effectLst/>
                <a:latin typeface="Tahoma" panose="020B0604030504040204" pitchFamily="34" charset="0"/>
              </a:rPr>
              <a:t>3</a:t>
            </a:r>
          </a:p>
        </p:txBody>
      </p:sp>
      <p:sp>
        <p:nvSpPr>
          <p:cNvPr id="34822" name="Rectangle 27"/>
          <p:cNvSpPr>
            <a:spLocks noChangeArrowheads="1"/>
          </p:cNvSpPr>
          <p:nvPr/>
        </p:nvSpPr>
        <p:spPr bwMode="auto">
          <a:xfrm>
            <a:off x="34925" y="-98425"/>
            <a:ext cx="91455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sz="320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Generalization </a:t>
            </a:r>
            <a:r>
              <a:rPr lang="en-GB" sz="3200" dirty="0" smtClean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to </a:t>
            </a:r>
            <a:r>
              <a:rPr lang="en-GB" sz="320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an infinite number of </a:t>
            </a:r>
            <a:r>
              <a:rPr lang="en-GB" sz="3200" dirty="0" smtClean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kernel building blocks:  </a:t>
            </a:r>
            <a:endParaRPr lang="en-GB" sz="3200" dirty="0">
              <a:solidFill>
                <a:srgbClr val="0000C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13084" name="AutoShape 28"/>
          <p:cNvSpPr>
            <a:spLocks noChangeArrowheads="1"/>
          </p:cNvSpPr>
          <p:nvPr/>
        </p:nvSpPr>
        <p:spPr bwMode="auto">
          <a:xfrm>
            <a:off x="3348038" y="1916113"/>
            <a:ext cx="287337" cy="4679950"/>
          </a:xfrm>
          <a:prstGeom prst="upArrow">
            <a:avLst>
              <a:gd name="adj1" fmla="val 23759"/>
              <a:gd name="adj2" fmla="val 196353"/>
            </a:avLst>
          </a:prstGeom>
          <a:gradFill rotWithShape="1">
            <a:gsLst>
              <a:gs pos="0">
                <a:srgbClr val="99FF99"/>
              </a:gs>
              <a:gs pos="100000">
                <a:srgbClr val="99FF99">
                  <a:gamma/>
                  <a:shade val="36078"/>
                  <a:invGamma/>
                </a:srgbClr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e-IL"/>
          </a:p>
        </p:txBody>
      </p:sp>
      <p:sp>
        <p:nvSpPr>
          <p:cNvPr id="813085" name="AutoShape 29"/>
          <p:cNvSpPr>
            <a:spLocks noChangeArrowheads="1"/>
          </p:cNvSpPr>
          <p:nvPr/>
        </p:nvSpPr>
        <p:spPr bwMode="auto">
          <a:xfrm>
            <a:off x="3708400" y="2203450"/>
            <a:ext cx="287338" cy="4610100"/>
          </a:xfrm>
          <a:prstGeom prst="upArrow">
            <a:avLst>
              <a:gd name="adj1" fmla="val 23759"/>
              <a:gd name="adj2" fmla="val 193421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36078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e-IL"/>
          </a:p>
        </p:txBody>
      </p:sp>
      <p:sp>
        <p:nvSpPr>
          <p:cNvPr id="813086" name="AutoShape 30"/>
          <p:cNvSpPr>
            <a:spLocks noChangeArrowheads="1"/>
          </p:cNvSpPr>
          <p:nvPr/>
        </p:nvSpPr>
        <p:spPr bwMode="auto">
          <a:xfrm>
            <a:off x="4068763" y="2347913"/>
            <a:ext cx="287337" cy="4465637"/>
          </a:xfrm>
          <a:prstGeom prst="upArrow">
            <a:avLst>
              <a:gd name="adj1" fmla="val 23759"/>
              <a:gd name="adj2" fmla="val 187361"/>
            </a:avLst>
          </a:prstGeom>
          <a:gradFill rotWithShape="1">
            <a:gsLst>
              <a:gs pos="0">
                <a:srgbClr val="FF9999">
                  <a:gamma/>
                  <a:shade val="46275"/>
                  <a:invGamma/>
                </a:srgbClr>
              </a:gs>
              <a:gs pos="100000">
                <a:srgbClr val="FF9999"/>
              </a:gs>
            </a:gsLst>
            <a:lin ang="5400000" scaled="1"/>
          </a:gradFill>
          <a:ln w="9525" algn="ctr">
            <a:solidFill>
              <a:srgbClr val="CC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e-IL"/>
          </a:p>
        </p:txBody>
      </p:sp>
      <p:sp>
        <p:nvSpPr>
          <p:cNvPr id="813089" name="AutoShape 33"/>
          <p:cNvSpPr>
            <a:spLocks noChangeArrowheads="1"/>
          </p:cNvSpPr>
          <p:nvPr/>
        </p:nvSpPr>
        <p:spPr bwMode="auto">
          <a:xfrm rot="441417">
            <a:off x="3708400" y="2132013"/>
            <a:ext cx="287338" cy="4679950"/>
          </a:xfrm>
          <a:prstGeom prst="upArrow">
            <a:avLst>
              <a:gd name="adj1" fmla="val 23759"/>
              <a:gd name="adj2" fmla="val 196352"/>
            </a:avLst>
          </a:prstGeom>
          <a:solidFill>
            <a:srgbClr val="80008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e-IL"/>
          </a:p>
        </p:txBody>
      </p:sp>
      <p:sp>
        <p:nvSpPr>
          <p:cNvPr id="813091" name="Text Box 35"/>
          <p:cNvSpPr txBox="1">
            <a:spLocks noChangeArrowheads="1"/>
          </p:cNvSpPr>
          <p:nvPr/>
        </p:nvSpPr>
        <p:spPr bwMode="auto">
          <a:xfrm>
            <a:off x="4428778" y="1328920"/>
            <a:ext cx="4556125" cy="730250"/>
          </a:xfrm>
          <a:prstGeom prst="rect">
            <a:avLst/>
          </a:prstGeom>
          <a:noFill/>
          <a:ln w="28575" algn="ctr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spAutoFit/>
          </a:bodyPr>
          <a:lstStyle>
            <a:lvl1pPr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990099"/>
                </a:solidFill>
                <a:effectLst/>
                <a:latin typeface="Tahoma" panose="020B0604030504040204" pitchFamily="34" charset="0"/>
              </a:rPr>
              <a:t>Look at how the kernel amplitude and phase positions change with time </a:t>
            </a:r>
            <a:endParaRPr lang="en-US" sz="2000">
              <a:solidFill>
                <a:srgbClr val="990099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831" name="Text Box 36"/>
          <p:cNvSpPr txBox="1">
            <a:spLocks noChangeArrowheads="1"/>
          </p:cNvSpPr>
          <p:nvPr/>
        </p:nvSpPr>
        <p:spPr bwMode="auto">
          <a:xfrm>
            <a:off x="8172450" y="2349500"/>
            <a:ext cx="8890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339933"/>
                </a:solidFill>
                <a:effectLst/>
                <a:latin typeface="Tahoma" panose="020B0604030504040204" pitchFamily="34" charset="0"/>
              </a:rPr>
              <a:t>shear</a:t>
            </a:r>
          </a:p>
        </p:txBody>
      </p:sp>
      <p:sp>
        <p:nvSpPr>
          <p:cNvPr id="813093" name="Line 37"/>
          <p:cNvSpPr>
            <a:spLocks noChangeShapeType="1"/>
          </p:cNvSpPr>
          <p:nvPr/>
        </p:nvSpPr>
        <p:spPr bwMode="auto">
          <a:xfrm>
            <a:off x="8137525" y="2854325"/>
            <a:ext cx="971550" cy="0"/>
          </a:xfrm>
          <a:prstGeom prst="line">
            <a:avLst/>
          </a:prstGeom>
          <a:noFill/>
          <a:ln w="31750">
            <a:solidFill>
              <a:srgbClr val="339933"/>
            </a:solidFill>
            <a:round/>
            <a:headEnd/>
            <a:tailEnd type="triangle" w="med" len="lg"/>
          </a:ln>
          <a:effectLst/>
        </p:spPr>
        <p:txBody>
          <a:bodyPr anchor="b"/>
          <a:lstStyle/>
          <a:p>
            <a:pPr>
              <a:defRPr/>
            </a:pPr>
            <a:endParaRPr lang="he-IL"/>
          </a:p>
        </p:txBody>
      </p:sp>
      <p:sp>
        <p:nvSpPr>
          <p:cNvPr id="813094" name="Line 38"/>
          <p:cNvSpPr>
            <a:spLocks noChangeShapeType="1"/>
          </p:cNvSpPr>
          <p:nvPr/>
        </p:nvSpPr>
        <p:spPr bwMode="auto">
          <a:xfrm>
            <a:off x="8105775" y="3390900"/>
            <a:ext cx="995363" cy="0"/>
          </a:xfrm>
          <a:prstGeom prst="line">
            <a:avLst/>
          </a:prstGeom>
          <a:noFill/>
          <a:ln w="31750">
            <a:solidFill>
              <a:srgbClr val="339933"/>
            </a:solidFill>
            <a:round/>
            <a:headEnd/>
            <a:tailEnd type="triangle" w="med" len="lg"/>
          </a:ln>
          <a:effectLst/>
        </p:spPr>
        <p:txBody>
          <a:bodyPr anchor="b"/>
          <a:lstStyle/>
          <a:p>
            <a:pPr>
              <a:defRPr/>
            </a:pPr>
            <a:endParaRPr lang="he-IL"/>
          </a:p>
        </p:txBody>
      </p:sp>
      <p:sp>
        <p:nvSpPr>
          <p:cNvPr id="813095" name="Line 39"/>
          <p:cNvSpPr>
            <a:spLocks noChangeShapeType="1"/>
          </p:cNvSpPr>
          <p:nvPr/>
        </p:nvSpPr>
        <p:spPr bwMode="auto">
          <a:xfrm flipH="1">
            <a:off x="7167563" y="6165850"/>
            <a:ext cx="969962" cy="0"/>
          </a:xfrm>
          <a:prstGeom prst="line">
            <a:avLst/>
          </a:prstGeom>
          <a:noFill/>
          <a:ln w="31750">
            <a:solidFill>
              <a:srgbClr val="339933"/>
            </a:solidFill>
            <a:round/>
            <a:headEnd/>
            <a:tailEnd type="triangle" w="med" len="lg"/>
          </a:ln>
          <a:effectLst/>
        </p:spPr>
        <p:txBody>
          <a:bodyPr anchor="b"/>
          <a:lstStyle/>
          <a:p>
            <a:pPr>
              <a:defRPr/>
            </a:pPr>
            <a:endParaRPr lang="he-IL"/>
          </a:p>
        </p:txBody>
      </p:sp>
      <p:sp>
        <p:nvSpPr>
          <p:cNvPr id="813096" name="Line 40"/>
          <p:cNvSpPr>
            <a:spLocks noChangeShapeType="1"/>
          </p:cNvSpPr>
          <p:nvPr/>
        </p:nvSpPr>
        <p:spPr bwMode="auto">
          <a:xfrm>
            <a:off x="8137525" y="2854325"/>
            <a:ext cx="0" cy="331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endParaRPr lang="he-IL"/>
          </a:p>
        </p:txBody>
      </p:sp>
      <p:sp>
        <p:nvSpPr>
          <p:cNvPr id="813097" name="Line 41"/>
          <p:cNvSpPr>
            <a:spLocks noChangeShapeType="1"/>
          </p:cNvSpPr>
          <p:nvPr/>
        </p:nvSpPr>
        <p:spPr bwMode="auto">
          <a:xfrm flipH="1">
            <a:off x="7259638" y="5643563"/>
            <a:ext cx="877887" cy="12700"/>
          </a:xfrm>
          <a:prstGeom prst="line">
            <a:avLst/>
          </a:prstGeom>
          <a:noFill/>
          <a:ln w="31750">
            <a:solidFill>
              <a:srgbClr val="339933"/>
            </a:solidFill>
            <a:round/>
            <a:headEnd/>
            <a:tailEnd type="triangle" w="med" len="lg"/>
          </a:ln>
          <a:effectLst/>
        </p:spPr>
        <p:txBody>
          <a:bodyPr anchor="b"/>
          <a:lstStyle/>
          <a:p>
            <a:pPr>
              <a:defRPr/>
            </a:pPr>
            <a:endParaRPr lang="he-IL"/>
          </a:p>
        </p:txBody>
      </p:sp>
      <p:sp>
        <p:nvSpPr>
          <p:cNvPr id="813098" name="Line 42"/>
          <p:cNvSpPr>
            <a:spLocks noChangeShapeType="1"/>
          </p:cNvSpPr>
          <p:nvPr/>
        </p:nvSpPr>
        <p:spPr bwMode="auto">
          <a:xfrm flipH="1" flipV="1">
            <a:off x="7375525" y="5118100"/>
            <a:ext cx="762000" cy="3175"/>
          </a:xfrm>
          <a:prstGeom prst="line">
            <a:avLst/>
          </a:prstGeom>
          <a:noFill/>
          <a:ln w="31750">
            <a:solidFill>
              <a:srgbClr val="339933"/>
            </a:solidFill>
            <a:round/>
            <a:headEnd/>
            <a:tailEnd type="triangle" w="med" len="lg"/>
          </a:ln>
          <a:effectLst/>
        </p:spPr>
        <p:txBody>
          <a:bodyPr anchor="b"/>
          <a:lstStyle/>
          <a:p>
            <a:pPr>
              <a:defRPr/>
            </a:pPr>
            <a:endParaRPr lang="he-IL"/>
          </a:p>
        </p:txBody>
      </p:sp>
      <p:sp>
        <p:nvSpPr>
          <p:cNvPr id="813099" name="Line 43"/>
          <p:cNvSpPr>
            <a:spLocks noChangeShapeType="1"/>
          </p:cNvSpPr>
          <p:nvPr/>
        </p:nvSpPr>
        <p:spPr bwMode="auto">
          <a:xfrm>
            <a:off x="8181975" y="3889375"/>
            <a:ext cx="747713" cy="0"/>
          </a:xfrm>
          <a:prstGeom prst="line">
            <a:avLst/>
          </a:prstGeom>
          <a:noFill/>
          <a:ln w="31750">
            <a:solidFill>
              <a:srgbClr val="339933"/>
            </a:solidFill>
            <a:round/>
            <a:headEnd/>
            <a:tailEnd type="triangle" w="med" len="lg"/>
          </a:ln>
          <a:effectLst/>
        </p:spPr>
        <p:txBody>
          <a:bodyPr anchor="b"/>
          <a:lstStyle/>
          <a:p>
            <a:pPr>
              <a:defRPr/>
            </a:pPr>
            <a:endParaRPr lang="he-IL"/>
          </a:p>
        </p:txBody>
      </p:sp>
      <p:sp>
        <p:nvSpPr>
          <p:cNvPr id="813100" name="Freeform 44"/>
          <p:cNvSpPr>
            <a:spLocks/>
          </p:cNvSpPr>
          <p:nvPr/>
        </p:nvSpPr>
        <p:spPr bwMode="auto">
          <a:xfrm>
            <a:off x="7227888" y="2852738"/>
            <a:ext cx="1870075" cy="3303587"/>
          </a:xfrm>
          <a:custGeom>
            <a:avLst/>
            <a:gdLst/>
            <a:ahLst/>
            <a:cxnLst>
              <a:cxn ang="0">
                <a:pos x="1158" y="0"/>
              </a:cxn>
              <a:cxn ang="0">
                <a:pos x="1085" y="629"/>
              </a:cxn>
              <a:cxn ang="0">
                <a:pos x="601" y="968"/>
              </a:cxn>
              <a:cxn ang="0">
                <a:pos x="93" y="1427"/>
              </a:cxn>
              <a:cxn ang="0">
                <a:pos x="45" y="2081"/>
              </a:cxn>
            </a:cxnLst>
            <a:rect l="0" t="0" r="r" b="b"/>
            <a:pathLst>
              <a:path w="1178" h="2081">
                <a:moveTo>
                  <a:pt x="1158" y="0"/>
                </a:moveTo>
                <a:cubicBezTo>
                  <a:pt x="1168" y="234"/>
                  <a:pt x="1178" y="468"/>
                  <a:pt x="1085" y="629"/>
                </a:cubicBezTo>
                <a:cubicBezTo>
                  <a:pt x="992" y="790"/>
                  <a:pt x="766" y="835"/>
                  <a:pt x="601" y="968"/>
                </a:cubicBezTo>
                <a:cubicBezTo>
                  <a:pt x="436" y="1101"/>
                  <a:pt x="186" y="1242"/>
                  <a:pt x="93" y="1427"/>
                </a:cubicBezTo>
                <a:cubicBezTo>
                  <a:pt x="0" y="1612"/>
                  <a:pt x="53" y="1972"/>
                  <a:pt x="45" y="2081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endParaRPr lang="he-IL"/>
          </a:p>
        </p:txBody>
      </p:sp>
      <p:sp>
        <p:nvSpPr>
          <p:cNvPr id="813101" name="Line 45"/>
          <p:cNvSpPr>
            <a:spLocks noChangeShapeType="1"/>
          </p:cNvSpPr>
          <p:nvPr/>
        </p:nvSpPr>
        <p:spPr bwMode="auto">
          <a:xfrm flipH="1" flipV="1">
            <a:off x="7875588" y="4581525"/>
            <a:ext cx="261937" cy="0"/>
          </a:xfrm>
          <a:prstGeom prst="line">
            <a:avLst/>
          </a:prstGeom>
          <a:noFill/>
          <a:ln w="31750">
            <a:solidFill>
              <a:srgbClr val="339933"/>
            </a:solidFill>
            <a:round/>
            <a:headEnd/>
            <a:tailEnd type="triangle" w="med" len="lg"/>
          </a:ln>
          <a:effectLst/>
        </p:spPr>
        <p:txBody>
          <a:bodyPr anchor="b"/>
          <a:lstStyle/>
          <a:p>
            <a:pPr>
              <a:defRPr/>
            </a:pPr>
            <a:endParaRPr lang="he-IL"/>
          </a:p>
        </p:txBody>
      </p:sp>
      <p:sp>
        <p:nvSpPr>
          <p:cNvPr id="813102" name="Line 46"/>
          <p:cNvSpPr>
            <a:spLocks noChangeShapeType="1"/>
          </p:cNvSpPr>
          <p:nvPr/>
        </p:nvSpPr>
        <p:spPr bwMode="auto">
          <a:xfrm>
            <a:off x="8105775" y="4197350"/>
            <a:ext cx="422275" cy="0"/>
          </a:xfrm>
          <a:prstGeom prst="line">
            <a:avLst/>
          </a:prstGeom>
          <a:noFill/>
          <a:ln w="31750">
            <a:solidFill>
              <a:srgbClr val="339933"/>
            </a:solidFill>
            <a:round/>
            <a:headEnd/>
            <a:tailEnd type="triangle" w="med" len="lg"/>
          </a:ln>
          <a:effectLst/>
        </p:spPr>
        <p:txBody>
          <a:bodyPr anchor="b"/>
          <a:lstStyle/>
          <a:p>
            <a:pPr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0560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81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81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81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1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3080" grpId="0"/>
      <p:bldP spid="813081" grpId="0"/>
      <p:bldP spid="813082" grpId="0"/>
      <p:bldP spid="813084" grpId="0" animBg="1"/>
      <p:bldP spid="813084" grpId="1" animBg="1"/>
      <p:bldP spid="813085" grpId="0" animBg="1"/>
      <p:bldP spid="813085" grpId="1" animBg="1"/>
      <p:bldP spid="813086" grpId="0" animBg="1"/>
      <p:bldP spid="813086" grpId="1" animBg="1"/>
      <p:bldP spid="813089" grpId="0" animBg="1"/>
      <p:bldP spid="81309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8"/>
          <p:cNvGrpSpPr>
            <a:grpSpLocks/>
          </p:cNvGrpSpPr>
          <p:nvPr/>
        </p:nvGrpSpPr>
        <p:grpSpPr bwMode="auto">
          <a:xfrm>
            <a:off x="309563" y="1489075"/>
            <a:ext cx="8505825" cy="3552825"/>
            <a:chOff x="309046" y="1489075"/>
            <a:chExt cx="8506342" cy="3552825"/>
          </a:xfrm>
        </p:grpSpPr>
        <p:pic>
          <p:nvPicPr>
            <p:cNvPr id="5018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0680" y="1489075"/>
              <a:ext cx="7334708" cy="3552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46" y="2352675"/>
              <a:ext cx="1002583" cy="1574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-38100" y="4763"/>
            <a:ext cx="9180513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3600" b="1">
                <a:solidFill>
                  <a:srgbClr val="003399"/>
                </a:solidFill>
                <a:latin typeface="Tahoma" panose="020B0604030504040204" pitchFamily="34" charset="0"/>
              </a:rPr>
              <a:t>piecewise  versus smooth profile</a:t>
            </a:r>
            <a:endParaRPr lang="en-GB" sz="360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grpSp>
        <p:nvGrpSpPr>
          <p:cNvPr id="50180" name="Group 8"/>
          <p:cNvGrpSpPr>
            <a:grpSpLocks/>
          </p:cNvGrpSpPr>
          <p:nvPr/>
        </p:nvGrpSpPr>
        <p:grpSpPr bwMode="auto">
          <a:xfrm>
            <a:off x="79375" y="4926013"/>
            <a:ext cx="4329113" cy="830262"/>
            <a:chOff x="77497" y="5178757"/>
            <a:chExt cx="4331760" cy="830180"/>
          </a:xfrm>
        </p:grpSpPr>
        <p:sp>
          <p:nvSpPr>
            <p:cNvPr id="7" name="TextBox 6"/>
            <p:cNvSpPr txBox="1"/>
            <p:nvPr/>
          </p:nvSpPr>
          <p:spPr>
            <a:xfrm>
              <a:off x="77497" y="5218440"/>
              <a:ext cx="2268336" cy="461917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eaLnBrk="1" hangingPunct="1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2 CRWs</a:t>
              </a:r>
              <a:endParaRPr lang="he-IL" sz="24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16946" y="5178757"/>
              <a:ext cx="2492311" cy="83018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infinite number </a:t>
              </a:r>
            </a:p>
            <a:p>
              <a:pPr algn="ctr" eaLnBrk="1" hangingPunct="1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of KRWs</a:t>
              </a:r>
              <a:endParaRPr lang="he-IL" sz="2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cxnSp>
        <p:nvCxnSpPr>
          <p:cNvPr id="50181" name="Straight Connector 9"/>
          <p:cNvCxnSpPr>
            <a:cxnSpLocks noChangeShapeType="1"/>
          </p:cNvCxnSpPr>
          <p:nvPr/>
        </p:nvCxnSpPr>
        <p:spPr bwMode="auto">
          <a:xfrm flipH="1">
            <a:off x="-38100" y="3006725"/>
            <a:ext cx="41116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2" name="Straight Connector 11"/>
          <p:cNvCxnSpPr>
            <a:cxnSpLocks noChangeShapeType="1"/>
          </p:cNvCxnSpPr>
          <p:nvPr/>
        </p:nvCxnSpPr>
        <p:spPr bwMode="auto">
          <a:xfrm flipH="1">
            <a:off x="0" y="3467100"/>
            <a:ext cx="40735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01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987425"/>
            <a:ext cx="26003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-18256" y="10955"/>
            <a:ext cx="9180513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3600" b="1" dirty="0">
                <a:solidFill>
                  <a:srgbClr val="003399"/>
                </a:solidFill>
                <a:latin typeface="Tahoma" panose="020B0604030504040204" pitchFamily="34" charset="0"/>
              </a:rPr>
              <a:t>     KRW Canonical Hamilton equations</a:t>
            </a:r>
            <a:endParaRPr lang="en-GB" sz="36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954378" name="Rectangle 10"/>
          <p:cNvSpPr>
            <a:spLocks noChangeArrowheads="1"/>
          </p:cNvSpPr>
          <p:nvPr/>
        </p:nvSpPr>
        <p:spPr bwMode="auto">
          <a:xfrm>
            <a:off x="5954713" y="1862138"/>
            <a:ext cx="114300" cy="152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4379" name="Rectangle 11"/>
          <p:cNvSpPr>
            <a:spLocks noChangeArrowheads="1"/>
          </p:cNvSpPr>
          <p:nvPr/>
        </p:nvSpPr>
        <p:spPr bwMode="auto">
          <a:xfrm>
            <a:off x="7145338" y="1825625"/>
            <a:ext cx="114300" cy="152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2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20" y="1771650"/>
            <a:ext cx="6343650" cy="1314450"/>
          </a:xfrm>
          <a:prstGeom prst="rect">
            <a:avLst/>
          </a:prstGeom>
          <a:noFill/>
          <a:ln w="28575" algn="ctr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445" y="4465935"/>
            <a:ext cx="6553200" cy="86677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10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-18256" y="10955"/>
            <a:ext cx="9180513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3600" b="1" dirty="0">
                <a:solidFill>
                  <a:srgbClr val="003399"/>
                </a:solidFill>
                <a:latin typeface="Tahoma" panose="020B0604030504040204" pitchFamily="34" charset="0"/>
              </a:rPr>
              <a:t>     KRW Canonical Hamilton equations</a:t>
            </a:r>
            <a:endParaRPr lang="en-GB" sz="36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954378" name="Rectangle 10"/>
          <p:cNvSpPr>
            <a:spLocks noChangeArrowheads="1"/>
          </p:cNvSpPr>
          <p:nvPr/>
        </p:nvSpPr>
        <p:spPr bwMode="auto">
          <a:xfrm>
            <a:off x="5954713" y="1862138"/>
            <a:ext cx="114300" cy="152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4379" name="Rectangle 11"/>
          <p:cNvSpPr>
            <a:spLocks noChangeArrowheads="1"/>
          </p:cNvSpPr>
          <p:nvPr/>
        </p:nvSpPr>
        <p:spPr bwMode="auto">
          <a:xfrm>
            <a:off x="7145338" y="1825625"/>
            <a:ext cx="114300" cy="152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25" y="1047890"/>
            <a:ext cx="7260826" cy="28448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25" y="4273910"/>
            <a:ext cx="2538750" cy="5588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25" y="5042010"/>
            <a:ext cx="5331376" cy="15367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0941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-190500" y="-142875"/>
            <a:ext cx="9180513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3600" b="1">
                <a:solidFill>
                  <a:srgbClr val="003399"/>
                </a:solidFill>
                <a:latin typeface="Tahoma" panose="020B0604030504040204" pitchFamily="34" charset="0"/>
              </a:rPr>
              <a:t>     KRW Canonical Hamilton equations</a:t>
            </a:r>
            <a:endParaRPr lang="en-GB" sz="360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954378" name="Rectangle 10"/>
          <p:cNvSpPr>
            <a:spLocks noChangeArrowheads="1"/>
          </p:cNvSpPr>
          <p:nvPr/>
        </p:nvSpPr>
        <p:spPr bwMode="auto">
          <a:xfrm>
            <a:off x="5954713" y="1862138"/>
            <a:ext cx="114300" cy="152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4379" name="Rectangle 11"/>
          <p:cNvSpPr>
            <a:spLocks noChangeArrowheads="1"/>
          </p:cNvSpPr>
          <p:nvPr/>
        </p:nvSpPr>
        <p:spPr bwMode="auto">
          <a:xfrm>
            <a:off x="7145338" y="1825625"/>
            <a:ext cx="114300" cy="152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4383" name="AutoShape 15"/>
          <p:cNvSpPr>
            <a:spLocks noChangeArrowheads="1"/>
          </p:cNvSpPr>
          <p:nvPr/>
        </p:nvSpPr>
        <p:spPr bwMode="auto">
          <a:xfrm>
            <a:off x="2767013" y="2682875"/>
            <a:ext cx="1144587" cy="485775"/>
          </a:xfrm>
          <a:prstGeom prst="rightArrow">
            <a:avLst>
              <a:gd name="adj1" fmla="val 50000"/>
              <a:gd name="adj2" fmla="val 2965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23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2332038"/>
            <a:ext cx="1466850" cy="11049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701675"/>
            <a:ext cx="6343650" cy="1314450"/>
          </a:xfrm>
          <a:prstGeom prst="rect">
            <a:avLst/>
          </a:prstGeom>
          <a:noFill/>
          <a:ln w="28575" algn="ctr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2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4887913"/>
            <a:ext cx="1704975" cy="10287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3714750"/>
            <a:ext cx="6553200" cy="86677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2767013" y="5148263"/>
            <a:ext cx="1144587" cy="485775"/>
          </a:xfrm>
          <a:prstGeom prst="rightArrow">
            <a:avLst>
              <a:gd name="adj1" fmla="val 50000"/>
              <a:gd name="adj2" fmla="val 2965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53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333375"/>
            <a:ext cx="8413750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844675"/>
            <a:ext cx="8632825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94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"/>
          <p:cNvSpPr txBox="1">
            <a:spLocks noChangeArrowheads="1"/>
          </p:cNvSpPr>
          <p:nvPr/>
        </p:nvSpPr>
        <p:spPr>
          <a:xfrm>
            <a:off x="0" y="-100013"/>
            <a:ext cx="9144000" cy="1701801"/>
          </a:xfrm>
          <a:prstGeom prst="rect">
            <a:avLst/>
          </a:prstGeom>
          <a:noFill/>
        </p:spPr>
        <p:txBody>
          <a:bodyPr rtlCol="1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3333CC"/>
                </a:solidFill>
                <a:effectLst/>
                <a:latin typeface="+mj-lt"/>
                <a:ea typeface="Tahoma" pitchFamily="34" charset="0"/>
                <a:cs typeface="Tahoma" pitchFamily="34" charset="0"/>
              </a:rPr>
              <a:t>Relation to over-reflection and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3333CC"/>
                </a:solidFill>
                <a:effectLst/>
                <a:latin typeface="+mj-lt"/>
                <a:ea typeface="Tahoma" pitchFamily="34" charset="0"/>
                <a:cs typeface="Tahoma" pitchFamily="34" charset="0"/>
              </a:rPr>
              <a:t>critical-layer emission</a:t>
            </a:r>
            <a:endParaRPr lang="en-US" sz="3200" dirty="0">
              <a:solidFill>
                <a:srgbClr val="3333CC"/>
              </a:solidFill>
              <a:effectLst/>
              <a:latin typeface="+mj-lt"/>
              <a:ea typeface="Tahoma" pitchFamily="34" charset="0"/>
              <a:cs typeface="Tahoma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3200" dirty="0">
              <a:solidFill>
                <a:srgbClr val="FF0000"/>
              </a:solidFill>
              <a:effectLst/>
              <a:latin typeface="+mj-lt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8212" y="1585561"/>
            <a:ext cx="2514828" cy="2125780"/>
            <a:chOff x="828212" y="2549470"/>
            <a:chExt cx="1828800" cy="1584325"/>
          </a:xfrm>
        </p:grpSpPr>
        <p:grpSp>
          <p:nvGrpSpPr>
            <p:cNvPr id="33" name="Group 5"/>
            <p:cNvGrpSpPr>
              <a:grpSpLocks/>
            </p:cNvGrpSpPr>
            <p:nvPr/>
          </p:nvGrpSpPr>
          <p:grpSpPr bwMode="auto">
            <a:xfrm>
              <a:off x="1115550" y="2622495"/>
              <a:ext cx="1152525" cy="1368425"/>
              <a:chOff x="2607" y="3045"/>
              <a:chExt cx="726" cy="862"/>
            </a:xfrm>
          </p:grpSpPr>
          <p:sp>
            <p:nvSpPr>
              <p:cNvPr id="34" name="Line 6"/>
              <p:cNvSpPr>
                <a:spLocks noChangeShapeType="1"/>
              </p:cNvSpPr>
              <p:nvPr/>
            </p:nvSpPr>
            <p:spPr bwMode="auto">
              <a:xfrm>
                <a:off x="2970" y="3045"/>
                <a:ext cx="363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b"/>
              <a:lstStyle/>
              <a:p>
                <a:endParaRPr lang="he-IL"/>
              </a:p>
            </p:txBody>
          </p:sp>
          <p:sp>
            <p:nvSpPr>
              <p:cNvPr id="35" name="Line 7"/>
              <p:cNvSpPr>
                <a:spLocks noChangeShapeType="1"/>
              </p:cNvSpPr>
              <p:nvPr/>
            </p:nvSpPr>
            <p:spPr bwMode="auto">
              <a:xfrm>
                <a:off x="2970" y="3181"/>
                <a:ext cx="27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b"/>
              <a:lstStyle/>
              <a:p>
                <a:endParaRPr lang="he-IL"/>
              </a:p>
            </p:txBody>
          </p:sp>
          <p:sp>
            <p:nvSpPr>
              <p:cNvPr id="36" name="Line 8"/>
              <p:cNvSpPr>
                <a:spLocks noChangeShapeType="1"/>
              </p:cNvSpPr>
              <p:nvPr/>
            </p:nvSpPr>
            <p:spPr bwMode="auto">
              <a:xfrm flipH="1">
                <a:off x="2608" y="3907"/>
                <a:ext cx="36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b"/>
              <a:lstStyle/>
              <a:p>
                <a:endParaRPr lang="he-IL"/>
              </a:p>
            </p:txBody>
          </p:sp>
          <p:sp>
            <p:nvSpPr>
              <p:cNvPr id="37" name="Line 9"/>
              <p:cNvSpPr>
                <a:spLocks noChangeShapeType="1"/>
              </p:cNvSpPr>
              <p:nvPr/>
            </p:nvSpPr>
            <p:spPr bwMode="auto">
              <a:xfrm flipH="1">
                <a:off x="2607" y="3045"/>
                <a:ext cx="726" cy="8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b"/>
              <a:lstStyle/>
              <a:p>
                <a:endParaRPr lang="he-IL"/>
              </a:p>
            </p:txBody>
          </p:sp>
          <p:sp>
            <p:nvSpPr>
              <p:cNvPr id="38" name="Line 10"/>
              <p:cNvSpPr>
                <a:spLocks noChangeShapeType="1"/>
              </p:cNvSpPr>
              <p:nvPr/>
            </p:nvSpPr>
            <p:spPr bwMode="auto">
              <a:xfrm>
                <a:off x="2970" y="3045"/>
                <a:ext cx="0" cy="8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b"/>
              <a:lstStyle/>
              <a:p>
                <a:endParaRPr lang="he-IL"/>
              </a:p>
            </p:txBody>
          </p:sp>
          <p:sp>
            <p:nvSpPr>
              <p:cNvPr id="39" name="Line 11"/>
              <p:cNvSpPr>
                <a:spLocks noChangeShapeType="1"/>
              </p:cNvSpPr>
              <p:nvPr/>
            </p:nvSpPr>
            <p:spPr bwMode="auto">
              <a:xfrm flipH="1">
                <a:off x="2698" y="3771"/>
                <a:ext cx="272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b"/>
              <a:lstStyle/>
              <a:p>
                <a:endParaRPr lang="he-IL"/>
              </a:p>
            </p:txBody>
          </p:sp>
          <p:sp>
            <p:nvSpPr>
              <p:cNvPr id="40" name="Line 12"/>
              <p:cNvSpPr>
                <a:spLocks noChangeShapeType="1"/>
              </p:cNvSpPr>
              <p:nvPr/>
            </p:nvSpPr>
            <p:spPr bwMode="auto">
              <a:xfrm flipH="1">
                <a:off x="2834" y="3635"/>
                <a:ext cx="136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b"/>
              <a:lstStyle/>
              <a:p>
                <a:endParaRPr lang="he-IL"/>
              </a:p>
            </p:txBody>
          </p:sp>
          <p:sp>
            <p:nvSpPr>
              <p:cNvPr id="41" name="Line 13"/>
              <p:cNvSpPr>
                <a:spLocks noChangeShapeType="1"/>
              </p:cNvSpPr>
              <p:nvPr/>
            </p:nvSpPr>
            <p:spPr bwMode="auto">
              <a:xfrm>
                <a:off x="2970" y="3317"/>
                <a:ext cx="136" cy="0"/>
              </a:xfrm>
              <a:prstGeom prst="line">
                <a:avLst/>
              </a:prstGeom>
              <a:noFill/>
              <a:ln w="31750">
                <a:solidFill>
                  <a:srgbClr val="339933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b"/>
              <a:lstStyle/>
              <a:p>
                <a:endParaRPr lang="he-IL"/>
              </a:p>
            </p:txBody>
          </p:sp>
        </p:grpSp>
        <p:grpSp>
          <p:nvGrpSpPr>
            <p:cNvPr id="42" name="Group 14"/>
            <p:cNvGrpSpPr>
              <a:grpSpLocks/>
            </p:cNvGrpSpPr>
            <p:nvPr/>
          </p:nvGrpSpPr>
          <p:grpSpPr bwMode="auto">
            <a:xfrm>
              <a:off x="971087" y="2549470"/>
              <a:ext cx="1685925" cy="153988"/>
              <a:chOff x="2318" y="3016"/>
              <a:chExt cx="1288" cy="103"/>
            </a:xfrm>
          </p:grpSpPr>
          <p:sp>
            <p:nvSpPr>
              <p:cNvPr id="43" name="Freeform 15"/>
              <p:cNvSpPr>
                <a:spLocks/>
              </p:cNvSpPr>
              <p:nvPr/>
            </p:nvSpPr>
            <p:spPr bwMode="auto">
              <a:xfrm rot="5400000">
                <a:off x="2596" y="2738"/>
                <a:ext cx="97" cy="653"/>
              </a:xfrm>
              <a:custGeom>
                <a:avLst/>
                <a:gdLst>
                  <a:gd name="T0" fmla="*/ 205 w 359"/>
                  <a:gd name="T1" fmla="*/ 1790 h 1790"/>
                  <a:gd name="T2" fmla="*/ 351 w 359"/>
                  <a:gd name="T3" fmla="*/ 1451 h 1790"/>
                  <a:gd name="T4" fmla="*/ 157 w 359"/>
                  <a:gd name="T5" fmla="*/ 1161 h 1790"/>
                  <a:gd name="T6" fmla="*/ 12 w 359"/>
                  <a:gd name="T7" fmla="*/ 895 h 1790"/>
                  <a:gd name="T8" fmla="*/ 230 w 359"/>
                  <a:gd name="T9" fmla="*/ 580 h 1790"/>
                  <a:gd name="T10" fmla="*/ 351 w 359"/>
                  <a:gd name="T11" fmla="*/ 290 h 1790"/>
                  <a:gd name="T12" fmla="*/ 181 w 359"/>
                  <a:gd name="T13" fmla="*/ 0 h 1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9" h="1790">
                    <a:moveTo>
                      <a:pt x="205" y="1790"/>
                    </a:moveTo>
                    <a:cubicBezTo>
                      <a:pt x="282" y="1673"/>
                      <a:pt x="359" y="1556"/>
                      <a:pt x="351" y="1451"/>
                    </a:cubicBezTo>
                    <a:cubicBezTo>
                      <a:pt x="343" y="1346"/>
                      <a:pt x="213" y="1254"/>
                      <a:pt x="157" y="1161"/>
                    </a:cubicBezTo>
                    <a:cubicBezTo>
                      <a:pt x="101" y="1068"/>
                      <a:pt x="0" y="992"/>
                      <a:pt x="12" y="895"/>
                    </a:cubicBezTo>
                    <a:cubicBezTo>
                      <a:pt x="24" y="798"/>
                      <a:pt x="174" y="681"/>
                      <a:pt x="230" y="580"/>
                    </a:cubicBezTo>
                    <a:cubicBezTo>
                      <a:pt x="286" y="479"/>
                      <a:pt x="359" y="387"/>
                      <a:pt x="351" y="290"/>
                    </a:cubicBezTo>
                    <a:cubicBezTo>
                      <a:pt x="343" y="193"/>
                      <a:pt x="205" y="48"/>
                      <a:pt x="181" y="0"/>
                    </a:cubicBezTo>
                  </a:path>
                </a:pathLst>
              </a:custGeom>
              <a:noFill/>
              <a:ln w="50800" cmpd="sng">
                <a:solidFill>
                  <a:srgbClr val="800080"/>
                </a:solidFill>
                <a:round/>
                <a:headEnd type="triangle" w="lg" len="lg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44" name="Freeform 16"/>
              <p:cNvSpPr>
                <a:spLocks/>
              </p:cNvSpPr>
              <p:nvPr/>
            </p:nvSpPr>
            <p:spPr bwMode="auto">
              <a:xfrm rot="5400000" flipH="1" flipV="1">
                <a:off x="3231" y="2744"/>
                <a:ext cx="97" cy="653"/>
              </a:xfrm>
              <a:custGeom>
                <a:avLst/>
                <a:gdLst>
                  <a:gd name="T0" fmla="*/ 205 w 359"/>
                  <a:gd name="T1" fmla="*/ 1790 h 1790"/>
                  <a:gd name="T2" fmla="*/ 351 w 359"/>
                  <a:gd name="T3" fmla="*/ 1451 h 1790"/>
                  <a:gd name="T4" fmla="*/ 157 w 359"/>
                  <a:gd name="T5" fmla="*/ 1161 h 1790"/>
                  <a:gd name="T6" fmla="*/ 12 w 359"/>
                  <a:gd name="T7" fmla="*/ 895 h 1790"/>
                  <a:gd name="T8" fmla="*/ 230 w 359"/>
                  <a:gd name="T9" fmla="*/ 580 h 1790"/>
                  <a:gd name="T10" fmla="*/ 351 w 359"/>
                  <a:gd name="T11" fmla="*/ 290 h 1790"/>
                  <a:gd name="T12" fmla="*/ 181 w 359"/>
                  <a:gd name="T13" fmla="*/ 0 h 1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9" h="1790">
                    <a:moveTo>
                      <a:pt x="205" y="1790"/>
                    </a:moveTo>
                    <a:cubicBezTo>
                      <a:pt x="282" y="1673"/>
                      <a:pt x="359" y="1556"/>
                      <a:pt x="351" y="1451"/>
                    </a:cubicBezTo>
                    <a:cubicBezTo>
                      <a:pt x="343" y="1346"/>
                      <a:pt x="213" y="1254"/>
                      <a:pt x="157" y="1161"/>
                    </a:cubicBezTo>
                    <a:cubicBezTo>
                      <a:pt x="101" y="1068"/>
                      <a:pt x="0" y="992"/>
                      <a:pt x="12" y="895"/>
                    </a:cubicBezTo>
                    <a:cubicBezTo>
                      <a:pt x="24" y="798"/>
                      <a:pt x="174" y="681"/>
                      <a:pt x="230" y="580"/>
                    </a:cubicBezTo>
                    <a:cubicBezTo>
                      <a:pt x="286" y="479"/>
                      <a:pt x="359" y="387"/>
                      <a:pt x="351" y="290"/>
                    </a:cubicBezTo>
                    <a:cubicBezTo>
                      <a:pt x="343" y="193"/>
                      <a:pt x="205" y="48"/>
                      <a:pt x="181" y="0"/>
                    </a:cubicBezTo>
                  </a:path>
                </a:pathLst>
              </a:custGeom>
              <a:noFill/>
              <a:ln w="50800" cmpd="sng">
                <a:solidFill>
                  <a:srgbClr val="800080"/>
                </a:solidFill>
                <a:round/>
                <a:headEnd type="none" w="lg" len="lg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</p:grpSp>
        <p:grpSp>
          <p:nvGrpSpPr>
            <p:cNvPr id="45" name="Group 17"/>
            <p:cNvGrpSpPr>
              <a:grpSpLocks/>
            </p:cNvGrpSpPr>
            <p:nvPr/>
          </p:nvGrpSpPr>
          <p:grpSpPr bwMode="auto">
            <a:xfrm flipH="1">
              <a:off x="828212" y="3979808"/>
              <a:ext cx="1685925" cy="153987"/>
              <a:chOff x="2318" y="3016"/>
              <a:chExt cx="1288" cy="103"/>
            </a:xfrm>
          </p:grpSpPr>
          <p:sp>
            <p:nvSpPr>
              <p:cNvPr id="46" name="Freeform 18"/>
              <p:cNvSpPr>
                <a:spLocks/>
              </p:cNvSpPr>
              <p:nvPr/>
            </p:nvSpPr>
            <p:spPr bwMode="auto">
              <a:xfrm rot="5400000">
                <a:off x="2596" y="2738"/>
                <a:ext cx="97" cy="653"/>
              </a:xfrm>
              <a:custGeom>
                <a:avLst/>
                <a:gdLst>
                  <a:gd name="T0" fmla="*/ 205 w 359"/>
                  <a:gd name="T1" fmla="*/ 1790 h 1790"/>
                  <a:gd name="T2" fmla="*/ 351 w 359"/>
                  <a:gd name="T3" fmla="*/ 1451 h 1790"/>
                  <a:gd name="T4" fmla="*/ 157 w 359"/>
                  <a:gd name="T5" fmla="*/ 1161 h 1790"/>
                  <a:gd name="T6" fmla="*/ 12 w 359"/>
                  <a:gd name="T7" fmla="*/ 895 h 1790"/>
                  <a:gd name="T8" fmla="*/ 230 w 359"/>
                  <a:gd name="T9" fmla="*/ 580 h 1790"/>
                  <a:gd name="T10" fmla="*/ 351 w 359"/>
                  <a:gd name="T11" fmla="*/ 290 h 1790"/>
                  <a:gd name="T12" fmla="*/ 181 w 359"/>
                  <a:gd name="T13" fmla="*/ 0 h 1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9" h="1790">
                    <a:moveTo>
                      <a:pt x="205" y="1790"/>
                    </a:moveTo>
                    <a:cubicBezTo>
                      <a:pt x="282" y="1673"/>
                      <a:pt x="359" y="1556"/>
                      <a:pt x="351" y="1451"/>
                    </a:cubicBezTo>
                    <a:cubicBezTo>
                      <a:pt x="343" y="1346"/>
                      <a:pt x="213" y="1254"/>
                      <a:pt x="157" y="1161"/>
                    </a:cubicBezTo>
                    <a:cubicBezTo>
                      <a:pt x="101" y="1068"/>
                      <a:pt x="0" y="992"/>
                      <a:pt x="12" y="895"/>
                    </a:cubicBezTo>
                    <a:cubicBezTo>
                      <a:pt x="24" y="798"/>
                      <a:pt x="174" y="681"/>
                      <a:pt x="230" y="580"/>
                    </a:cubicBezTo>
                    <a:cubicBezTo>
                      <a:pt x="286" y="479"/>
                      <a:pt x="359" y="387"/>
                      <a:pt x="351" y="290"/>
                    </a:cubicBezTo>
                    <a:cubicBezTo>
                      <a:pt x="343" y="193"/>
                      <a:pt x="205" y="48"/>
                      <a:pt x="181" y="0"/>
                    </a:cubicBezTo>
                  </a:path>
                </a:pathLst>
              </a:custGeom>
              <a:noFill/>
              <a:ln w="50800" cmpd="sng">
                <a:solidFill>
                  <a:srgbClr val="800080"/>
                </a:solidFill>
                <a:round/>
                <a:headEnd type="triangle" w="lg" len="lg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47" name="Freeform 19"/>
              <p:cNvSpPr>
                <a:spLocks/>
              </p:cNvSpPr>
              <p:nvPr/>
            </p:nvSpPr>
            <p:spPr bwMode="auto">
              <a:xfrm rot="5400000" flipH="1" flipV="1">
                <a:off x="3231" y="2744"/>
                <a:ext cx="97" cy="653"/>
              </a:xfrm>
              <a:custGeom>
                <a:avLst/>
                <a:gdLst>
                  <a:gd name="T0" fmla="*/ 205 w 359"/>
                  <a:gd name="T1" fmla="*/ 1790 h 1790"/>
                  <a:gd name="T2" fmla="*/ 351 w 359"/>
                  <a:gd name="T3" fmla="*/ 1451 h 1790"/>
                  <a:gd name="T4" fmla="*/ 157 w 359"/>
                  <a:gd name="T5" fmla="*/ 1161 h 1790"/>
                  <a:gd name="T6" fmla="*/ 12 w 359"/>
                  <a:gd name="T7" fmla="*/ 895 h 1790"/>
                  <a:gd name="T8" fmla="*/ 230 w 359"/>
                  <a:gd name="T9" fmla="*/ 580 h 1790"/>
                  <a:gd name="T10" fmla="*/ 351 w 359"/>
                  <a:gd name="T11" fmla="*/ 290 h 1790"/>
                  <a:gd name="T12" fmla="*/ 181 w 359"/>
                  <a:gd name="T13" fmla="*/ 0 h 1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9" h="1790">
                    <a:moveTo>
                      <a:pt x="205" y="1790"/>
                    </a:moveTo>
                    <a:cubicBezTo>
                      <a:pt x="282" y="1673"/>
                      <a:pt x="359" y="1556"/>
                      <a:pt x="351" y="1451"/>
                    </a:cubicBezTo>
                    <a:cubicBezTo>
                      <a:pt x="343" y="1346"/>
                      <a:pt x="213" y="1254"/>
                      <a:pt x="157" y="1161"/>
                    </a:cubicBezTo>
                    <a:cubicBezTo>
                      <a:pt x="101" y="1068"/>
                      <a:pt x="0" y="992"/>
                      <a:pt x="12" y="895"/>
                    </a:cubicBezTo>
                    <a:cubicBezTo>
                      <a:pt x="24" y="798"/>
                      <a:pt x="174" y="681"/>
                      <a:pt x="230" y="580"/>
                    </a:cubicBezTo>
                    <a:cubicBezTo>
                      <a:pt x="286" y="479"/>
                      <a:pt x="359" y="387"/>
                      <a:pt x="351" y="290"/>
                    </a:cubicBezTo>
                    <a:cubicBezTo>
                      <a:pt x="343" y="193"/>
                      <a:pt x="205" y="48"/>
                      <a:pt x="181" y="0"/>
                    </a:cubicBezTo>
                  </a:path>
                </a:pathLst>
              </a:custGeom>
              <a:noFill/>
              <a:ln w="50800" cmpd="sng">
                <a:solidFill>
                  <a:srgbClr val="800080"/>
                </a:solidFill>
                <a:round/>
                <a:headEnd type="none" w="lg" len="lg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</p:grpSp>
      </p:grpSp>
      <p:grpSp>
        <p:nvGrpSpPr>
          <p:cNvPr id="51" name="Group 4"/>
          <p:cNvGrpSpPr>
            <a:grpSpLocks/>
          </p:cNvGrpSpPr>
          <p:nvPr/>
        </p:nvGrpSpPr>
        <p:grpSpPr bwMode="auto">
          <a:xfrm rot="5400000" flipV="1">
            <a:off x="5913309" y="1775454"/>
            <a:ext cx="1685925" cy="153987"/>
            <a:chOff x="2318" y="3016"/>
            <a:chExt cx="1288" cy="103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 rot="5400000">
              <a:off x="2596" y="2738"/>
              <a:ext cx="97" cy="653"/>
            </a:xfrm>
            <a:custGeom>
              <a:avLst/>
              <a:gdLst>
                <a:gd name="T0" fmla="*/ 205 w 359"/>
                <a:gd name="T1" fmla="*/ 1790 h 1790"/>
                <a:gd name="T2" fmla="*/ 351 w 359"/>
                <a:gd name="T3" fmla="*/ 1451 h 1790"/>
                <a:gd name="T4" fmla="*/ 157 w 359"/>
                <a:gd name="T5" fmla="*/ 1161 h 1790"/>
                <a:gd name="T6" fmla="*/ 12 w 359"/>
                <a:gd name="T7" fmla="*/ 895 h 1790"/>
                <a:gd name="T8" fmla="*/ 230 w 359"/>
                <a:gd name="T9" fmla="*/ 580 h 1790"/>
                <a:gd name="T10" fmla="*/ 351 w 359"/>
                <a:gd name="T11" fmla="*/ 290 h 1790"/>
                <a:gd name="T12" fmla="*/ 181 w 359"/>
                <a:gd name="T13" fmla="*/ 0 h 1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9" h="1790">
                  <a:moveTo>
                    <a:pt x="205" y="1790"/>
                  </a:moveTo>
                  <a:cubicBezTo>
                    <a:pt x="282" y="1673"/>
                    <a:pt x="359" y="1556"/>
                    <a:pt x="351" y="1451"/>
                  </a:cubicBezTo>
                  <a:cubicBezTo>
                    <a:pt x="343" y="1346"/>
                    <a:pt x="213" y="1254"/>
                    <a:pt x="157" y="1161"/>
                  </a:cubicBezTo>
                  <a:cubicBezTo>
                    <a:pt x="101" y="1068"/>
                    <a:pt x="0" y="992"/>
                    <a:pt x="12" y="895"/>
                  </a:cubicBezTo>
                  <a:cubicBezTo>
                    <a:pt x="24" y="798"/>
                    <a:pt x="174" y="681"/>
                    <a:pt x="230" y="580"/>
                  </a:cubicBezTo>
                  <a:cubicBezTo>
                    <a:pt x="286" y="479"/>
                    <a:pt x="359" y="387"/>
                    <a:pt x="351" y="290"/>
                  </a:cubicBezTo>
                  <a:cubicBezTo>
                    <a:pt x="343" y="193"/>
                    <a:pt x="205" y="48"/>
                    <a:pt x="181" y="0"/>
                  </a:cubicBezTo>
                </a:path>
              </a:pathLst>
            </a:custGeom>
            <a:noFill/>
            <a:ln w="50800" cmpd="sng">
              <a:solidFill>
                <a:srgbClr val="800080"/>
              </a:solidFill>
              <a:round/>
              <a:headEnd type="triangle" w="lg" len="lg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 rot="5400000" flipH="1" flipV="1">
              <a:off x="3231" y="2744"/>
              <a:ext cx="97" cy="653"/>
            </a:xfrm>
            <a:custGeom>
              <a:avLst/>
              <a:gdLst>
                <a:gd name="T0" fmla="*/ 205 w 359"/>
                <a:gd name="T1" fmla="*/ 1790 h 1790"/>
                <a:gd name="T2" fmla="*/ 351 w 359"/>
                <a:gd name="T3" fmla="*/ 1451 h 1790"/>
                <a:gd name="T4" fmla="*/ 157 w 359"/>
                <a:gd name="T5" fmla="*/ 1161 h 1790"/>
                <a:gd name="T6" fmla="*/ 12 w 359"/>
                <a:gd name="T7" fmla="*/ 895 h 1790"/>
                <a:gd name="T8" fmla="*/ 230 w 359"/>
                <a:gd name="T9" fmla="*/ 580 h 1790"/>
                <a:gd name="T10" fmla="*/ 351 w 359"/>
                <a:gd name="T11" fmla="*/ 290 h 1790"/>
                <a:gd name="T12" fmla="*/ 181 w 359"/>
                <a:gd name="T13" fmla="*/ 0 h 1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9" h="1790">
                  <a:moveTo>
                    <a:pt x="205" y="1790"/>
                  </a:moveTo>
                  <a:cubicBezTo>
                    <a:pt x="282" y="1673"/>
                    <a:pt x="359" y="1556"/>
                    <a:pt x="351" y="1451"/>
                  </a:cubicBezTo>
                  <a:cubicBezTo>
                    <a:pt x="343" y="1346"/>
                    <a:pt x="213" y="1254"/>
                    <a:pt x="157" y="1161"/>
                  </a:cubicBezTo>
                  <a:cubicBezTo>
                    <a:pt x="101" y="1068"/>
                    <a:pt x="0" y="992"/>
                    <a:pt x="12" y="895"/>
                  </a:cubicBezTo>
                  <a:cubicBezTo>
                    <a:pt x="24" y="798"/>
                    <a:pt x="174" y="681"/>
                    <a:pt x="230" y="580"/>
                  </a:cubicBezTo>
                  <a:cubicBezTo>
                    <a:pt x="286" y="479"/>
                    <a:pt x="359" y="387"/>
                    <a:pt x="351" y="290"/>
                  </a:cubicBezTo>
                  <a:cubicBezTo>
                    <a:pt x="343" y="193"/>
                    <a:pt x="205" y="48"/>
                    <a:pt x="181" y="0"/>
                  </a:cubicBezTo>
                </a:path>
              </a:pathLst>
            </a:custGeom>
            <a:noFill/>
            <a:ln w="50800" cmpd="sng">
              <a:solidFill>
                <a:srgbClr val="800080"/>
              </a:solidFill>
              <a:round/>
              <a:headEnd type="none" w="lg" len="lg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54" name="Group 8"/>
          <p:cNvGrpSpPr>
            <a:grpSpLocks noChangeAspect="1"/>
          </p:cNvGrpSpPr>
          <p:nvPr/>
        </p:nvGrpSpPr>
        <p:grpSpPr bwMode="auto">
          <a:xfrm>
            <a:off x="5455315" y="1728622"/>
            <a:ext cx="1881188" cy="2233613"/>
            <a:chOff x="2607" y="3045"/>
            <a:chExt cx="726" cy="862"/>
          </a:xfrm>
        </p:grpSpPr>
        <p:sp>
          <p:nvSpPr>
            <p:cNvPr id="55" name="Line 9"/>
            <p:cNvSpPr>
              <a:spLocks noChangeAspect="1" noChangeShapeType="1"/>
            </p:cNvSpPr>
            <p:nvPr/>
          </p:nvSpPr>
          <p:spPr bwMode="auto">
            <a:xfrm>
              <a:off x="2970" y="3045"/>
              <a:ext cx="363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he-IL"/>
            </a:p>
          </p:txBody>
        </p:sp>
        <p:sp>
          <p:nvSpPr>
            <p:cNvPr id="56" name="Line 10"/>
            <p:cNvSpPr>
              <a:spLocks noChangeAspect="1" noChangeShapeType="1"/>
            </p:cNvSpPr>
            <p:nvPr/>
          </p:nvSpPr>
          <p:spPr bwMode="auto">
            <a:xfrm>
              <a:off x="2970" y="3181"/>
              <a:ext cx="272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he-IL"/>
            </a:p>
          </p:txBody>
        </p:sp>
        <p:sp>
          <p:nvSpPr>
            <p:cNvPr id="57" name="Line 11"/>
            <p:cNvSpPr>
              <a:spLocks noChangeAspect="1" noChangeShapeType="1"/>
            </p:cNvSpPr>
            <p:nvPr/>
          </p:nvSpPr>
          <p:spPr bwMode="auto">
            <a:xfrm flipH="1">
              <a:off x="2608" y="3907"/>
              <a:ext cx="362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he-IL"/>
            </a:p>
          </p:txBody>
        </p:sp>
        <p:sp>
          <p:nvSpPr>
            <p:cNvPr id="58" name="Line 12"/>
            <p:cNvSpPr>
              <a:spLocks noChangeAspect="1" noChangeShapeType="1"/>
            </p:cNvSpPr>
            <p:nvPr/>
          </p:nvSpPr>
          <p:spPr bwMode="auto">
            <a:xfrm flipH="1">
              <a:off x="2607" y="3045"/>
              <a:ext cx="726" cy="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he-IL"/>
            </a:p>
          </p:txBody>
        </p:sp>
        <p:sp>
          <p:nvSpPr>
            <p:cNvPr id="59" name="Line 13"/>
            <p:cNvSpPr>
              <a:spLocks noChangeAspect="1" noChangeShapeType="1"/>
            </p:cNvSpPr>
            <p:nvPr/>
          </p:nvSpPr>
          <p:spPr bwMode="auto">
            <a:xfrm>
              <a:off x="2970" y="3045"/>
              <a:ext cx="0" cy="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he-IL"/>
            </a:p>
          </p:txBody>
        </p:sp>
        <p:sp>
          <p:nvSpPr>
            <p:cNvPr id="60" name="Line 14"/>
            <p:cNvSpPr>
              <a:spLocks noChangeAspect="1" noChangeShapeType="1"/>
            </p:cNvSpPr>
            <p:nvPr/>
          </p:nvSpPr>
          <p:spPr bwMode="auto">
            <a:xfrm flipH="1">
              <a:off x="2698" y="3771"/>
              <a:ext cx="272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he-IL"/>
            </a:p>
          </p:txBody>
        </p:sp>
        <p:sp>
          <p:nvSpPr>
            <p:cNvPr id="61" name="Line 15"/>
            <p:cNvSpPr>
              <a:spLocks noChangeAspect="1" noChangeShapeType="1"/>
            </p:cNvSpPr>
            <p:nvPr/>
          </p:nvSpPr>
          <p:spPr bwMode="auto">
            <a:xfrm flipH="1">
              <a:off x="2834" y="3635"/>
              <a:ext cx="136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he-IL"/>
            </a:p>
          </p:txBody>
        </p:sp>
        <p:sp>
          <p:nvSpPr>
            <p:cNvPr id="62" name="Line 16"/>
            <p:cNvSpPr>
              <a:spLocks noChangeAspect="1" noChangeShapeType="1"/>
            </p:cNvSpPr>
            <p:nvPr/>
          </p:nvSpPr>
          <p:spPr bwMode="auto">
            <a:xfrm>
              <a:off x="2970" y="3317"/>
              <a:ext cx="136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he-IL"/>
            </a:p>
          </p:txBody>
        </p:sp>
      </p:grpSp>
      <p:grpSp>
        <p:nvGrpSpPr>
          <p:cNvPr id="63" name="Group 17"/>
          <p:cNvGrpSpPr>
            <a:grpSpLocks/>
          </p:cNvGrpSpPr>
          <p:nvPr/>
        </p:nvGrpSpPr>
        <p:grpSpPr bwMode="auto">
          <a:xfrm rot="-5400000">
            <a:off x="5192584" y="3647116"/>
            <a:ext cx="1685925" cy="153987"/>
            <a:chOff x="2318" y="3016"/>
            <a:chExt cx="1288" cy="103"/>
          </a:xfrm>
        </p:grpSpPr>
        <p:sp>
          <p:nvSpPr>
            <p:cNvPr id="64" name="Freeform 18"/>
            <p:cNvSpPr>
              <a:spLocks/>
            </p:cNvSpPr>
            <p:nvPr/>
          </p:nvSpPr>
          <p:spPr bwMode="auto">
            <a:xfrm rot="5400000">
              <a:off x="2596" y="2738"/>
              <a:ext cx="97" cy="653"/>
            </a:xfrm>
            <a:custGeom>
              <a:avLst/>
              <a:gdLst>
                <a:gd name="T0" fmla="*/ 205 w 359"/>
                <a:gd name="T1" fmla="*/ 1790 h 1790"/>
                <a:gd name="T2" fmla="*/ 351 w 359"/>
                <a:gd name="T3" fmla="*/ 1451 h 1790"/>
                <a:gd name="T4" fmla="*/ 157 w 359"/>
                <a:gd name="T5" fmla="*/ 1161 h 1790"/>
                <a:gd name="T6" fmla="*/ 12 w 359"/>
                <a:gd name="T7" fmla="*/ 895 h 1790"/>
                <a:gd name="T8" fmla="*/ 230 w 359"/>
                <a:gd name="T9" fmla="*/ 580 h 1790"/>
                <a:gd name="T10" fmla="*/ 351 w 359"/>
                <a:gd name="T11" fmla="*/ 290 h 1790"/>
                <a:gd name="T12" fmla="*/ 181 w 359"/>
                <a:gd name="T13" fmla="*/ 0 h 1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9" h="1790">
                  <a:moveTo>
                    <a:pt x="205" y="1790"/>
                  </a:moveTo>
                  <a:cubicBezTo>
                    <a:pt x="282" y="1673"/>
                    <a:pt x="359" y="1556"/>
                    <a:pt x="351" y="1451"/>
                  </a:cubicBezTo>
                  <a:cubicBezTo>
                    <a:pt x="343" y="1346"/>
                    <a:pt x="213" y="1254"/>
                    <a:pt x="157" y="1161"/>
                  </a:cubicBezTo>
                  <a:cubicBezTo>
                    <a:pt x="101" y="1068"/>
                    <a:pt x="0" y="992"/>
                    <a:pt x="12" y="895"/>
                  </a:cubicBezTo>
                  <a:cubicBezTo>
                    <a:pt x="24" y="798"/>
                    <a:pt x="174" y="681"/>
                    <a:pt x="230" y="580"/>
                  </a:cubicBezTo>
                  <a:cubicBezTo>
                    <a:pt x="286" y="479"/>
                    <a:pt x="359" y="387"/>
                    <a:pt x="351" y="290"/>
                  </a:cubicBezTo>
                  <a:cubicBezTo>
                    <a:pt x="343" y="193"/>
                    <a:pt x="205" y="48"/>
                    <a:pt x="181" y="0"/>
                  </a:cubicBezTo>
                </a:path>
              </a:pathLst>
            </a:custGeom>
            <a:noFill/>
            <a:ln w="50800" cmpd="sng">
              <a:solidFill>
                <a:srgbClr val="800080"/>
              </a:solidFill>
              <a:round/>
              <a:headEnd type="triangle" w="lg" len="lg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5" name="Freeform 19"/>
            <p:cNvSpPr>
              <a:spLocks/>
            </p:cNvSpPr>
            <p:nvPr/>
          </p:nvSpPr>
          <p:spPr bwMode="auto">
            <a:xfrm rot="5400000" flipH="1" flipV="1">
              <a:off x="3231" y="2744"/>
              <a:ext cx="97" cy="653"/>
            </a:xfrm>
            <a:custGeom>
              <a:avLst/>
              <a:gdLst>
                <a:gd name="T0" fmla="*/ 205 w 359"/>
                <a:gd name="T1" fmla="*/ 1790 h 1790"/>
                <a:gd name="T2" fmla="*/ 351 w 359"/>
                <a:gd name="T3" fmla="*/ 1451 h 1790"/>
                <a:gd name="T4" fmla="*/ 157 w 359"/>
                <a:gd name="T5" fmla="*/ 1161 h 1790"/>
                <a:gd name="T6" fmla="*/ 12 w 359"/>
                <a:gd name="T7" fmla="*/ 895 h 1790"/>
                <a:gd name="T8" fmla="*/ 230 w 359"/>
                <a:gd name="T9" fmla="*/ 580 h 1790"/>
                <a:gd name="T10" fmla="*/ 351 w 359"/>
                <a:gd name="T11" fmla="*/ 290 h 1790"/>
                <a:gd name="T12" fmla="*/ 181 w 359"/>
                <a:gd name="T13" fmla="*/ 0 h 1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9" h="1790">
                  <a:moveTo>
                    <a:pt x="205" y="1790"/>
                  </a:moveTo>
                  <a:cubicBezTo>
                    <a:pt x="282" y="1673"/>
                    <a:pt x="359" y="1556"/>
                    <a:pt x="351" y="1451"/>
                  </a:cubicBezTo>
                  <a:cubicBezTo>
                    <a:pt x="343" y="1346"/>
                    <a:pt x="213" y="1254"/>
                    <a:pt x="157" y="1161"/>
                  </a:cubicBezTo>
                  <a:cubicBezTo>
                    <a:pt x="101" y="1068"/>
                    <a:pt x="0" y="992"/>
                    <a:pt x="12" y="895"/>
                  </a:cubicBezTo>
                  <a:cubicBezTo>
                    <a:pt x="24" y="798"/>
                    <a:pt x="174" y="681"/>
                    <a:pt x="230" y="580"/>
                  </a:cubicBezTo>
                  <a:cubicBezTo>
                    <a:pt x="286" y="479"/>
                    <a:pt x="359" y="387"/>
                    <a:pt x="351" y="290"/>
                  </a:cubicBezTo>
                  <a:cubicBezTo>
                    <a:pt x="343" y="193"/>
                    <a:pt x="205" y="48"/>
                    <a:pt x="181" y="0"/>
                  </a:cubicBezTo>
                </a:path>
              </a:pathLst>
            </a:custGeom>
            <a:noFill/>
            <a:ln w="50800" cmpd="sng">
              <a:solidFill>
                <a:srgbClr val="800080"/>
              </a:solidFill>
              <a:round/>
              <a:headEnd type="none" w="lg" len="lg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66" name="Group 20"/>
          <p:cNvGrpSpPr>
            <a:grpSpLocks/>
          </p:cNvGrpSpPr>
          <p:nvPr/>
        </p:nvGrpSpPr>
        <p:grpSpPr bwMode="auto">
          <a:xfrm>
            <a:off x="6534815" y="2954172"/>
            <a:ext cx="431800" cy="1006475"/>
            <a:chOff x="3924" y="2826"/>
            <a:chExt cx="589" cy="997"/>
          </a:xfrm>
        </p:grpSpPr>
        <p:sp>
          <p:nvSpPr>
            <p:cNvPr id="67" name="Freeform 21"/>
            <p:cNvSpPr>
              <a:spLocks/>
            </p:cNvSpPr>
            <p:nvPr/>
          </p:nvSpPr>
          <p:spPr bwMode="auto">
            <a:xfrm rot="10868280" flipV="1">
              <a:off x="4038" y="2826"/>
              <a:ext cx="402" cy="287"/>
            </a:xfrm>
            <a:custGeom>
              <a:avLst/>
              <a:gdLst>
                <a:gd name="T0" fmla="*/ 0 w 556"/>
                <a:gd name="T1" fmla="*/ 605 h 653"/>
                <a:gd name="T2" fmla="*/ 48 w 556"/>
                <a:gd name="T3" fmla="*/ 145 h 653"/>
                <a:gd name="T4" fmla="*/ 290 w 556"/>
                <a:gd name="T5" fmla="*/ 0 h 653"/>
                <a:gd name="T6" fmla="*/ 508 w 556"/>
                <a:gd name="T7" fmla="*/ 145 h 653"/>
                <a:gd name="T8" fmla="*/ 556 w 556"/>
                <a:gd name="T9" fmla="*/ 653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6" h="653">
                  <a:moveTo>
                    <a:pt x="0" y="605"/>
                  </a:moveTo>
                  <a:cubicBezTo>
                    <a:pt x="0" y="425"/>
                    <a:pt x="0" y="246"/>
                    <a:pt x="48" y="145"/>
                  </a:cubicBezTo>
                  <a:cubicBezTo>
                    <a:pt x="96" y="44"/>
                    <a:pt x="213" y="0"/>
                    <a:pt x="290" y="0"/>
                  </a:cubicBezTo>
                  <a:cubicBezTo>
                    <a:pt x="367" y="0"/>
                    <a:pt x="464" y="36"/>
                    <a:pt x="508" y="145"/>
                  </a:cubicBezTo>
                  <a:cubicBezTo>
                    <a:pt x="552" y="254"/>
                    <a:pt x="548" y="572"/>
                    <a:pt x="556" y="653"/>
                  </a:cubicBezTo>
                </a:path>
              </a:pathLst>
            </a:custGeom>
            <a:noFill/>
            <a:ln w="50800" cmpd="sng">
              <a:solidFill>
                <a:srgbClr val="800080"/>
              </a:solidFill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8" name="Freeform 22"/>
            <p:cNvSpPr>
              <a:spLocks/>
            </p:cNvSpPr>
            <p:nvPr/>
          </p:nvSpPr>
          <p:spPr bwMode="auto">
            <a:xfrm>
              <a:off x="4365" y="3085"/>
              <a:ext cx="148" cy="708"/>
            </a:xfrm>
            <a:custGeom>
              <a:avLst/>
              <a:gdLst>
                <a:gd name="T0" fmla="*/ 205 w 359"/>
                <a:gd name="T1" fmla="*/ 1790 h 1790"/>
                <a:gd name="T2" fmla="*/ 351 w 359"/>
                <a:gd name="T3" fmla="*/ 1451 h 1790"/>
                <a:gd name="T4" fmla="*/ 157 w 359"/>
                <a:gd name="T5" fmla="*/ 1161 h 1790"/>
                <a:gd name="T6" fmla="*/ 12 w 359"/>
                <a:gd name="T7" fmla="*/ 895 h 1790"/>
                <a:gd name="T8" fmla="*/ 230 w 359"/>
                <a:gd name="T9" fmla="*/ 580 h 1790"/>
                <a:gd name="T10" fmla="*/ 351 w 359"/>
                <a:gd name="T11" fmla="*/ 290 h 1790"/>
                <a:gd name="T12" fmla="*/ 181 w 359"/>
                <a:gd name="T13" fmla="*/ 0 h 1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9" h="1790">
                  <a:moveTo>
                    <a:pt x="205" y="1790"/>
                  </a:moveTo>
                  <a:cubicBezTo>
                    <a:pt x="282" y="1673"/>
                    <a:pt x="359" y="1556"/>
                    <a:pt x="351" y="1451"/>
                  </a:cubicBezTo>
                  <a:cubicBezTo>
                    <a:pt x="343" y="1346"/>
                    <a:pt x="213" y="1254"/>
                    <a:pt x="157" y="1161"/>
                  </a:cubicBezTo>
                  <a:cubicBezTo>
                    <a:pt x="101" y="1068"/>
                    <a:pt x="0" y="992"/>
                    <a:pt x="12" y="895"/>
                  </a:cubicBezTo>
                  <a:cubicBezTo>
                    <a:pt x="24" y="798"/>
                    <a:pt x="174" y="681"/>
                    <a:pt x="230" y="580"/>
                  </a:cubicBezTo>
                  <a:cubicBezTo>
                    <a:pt x="286" y="479"/>
                    <a:pt x="359" y="387"/>
                    <a:pt x="351" y="290"/>
                  </a:cubicBezTo>
                  <a:cubicBezTo>
                    <a:pt x="343" y="193"/>
                    <a:pt x="205" y="48"/>
                    <a:pt x="181" y="0"/>
                  </a:cubicBezTo>
                </a:path>
              </a:pathLst>
            </a:custGeom>
            <a:noFill/>
            <a:ln w="50800" cmpd="sng">
              <a:solidFill>
                <a:srgbClr val="800080"/>
              </a:solidFill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9" name="Freeform 23"/>
            <p:cNvSpPr>
              <a:spLocks/>
            </p:cNvSpPr>
            <p:nvPr/>
          </p:nvSpPr>
          <p:spPr bwMode="auto">
            <a:xfrm flipV="1">
              <a:off x="3924" y="3116"/>
              <a:ext cx="148" cy="707"/>
            </a:xfrm>
            <a:custGeom>
              <a:avLst/>
              <a:gdLst>
                <a:gd name="T0" fmla="*/ 205 w 359"/>
                <a:gd name="T1" fmla="*/ 1790 h 1790"/>
                <a:gd name="T2" fmla="*/ 351 w 359"/>
                <a:gd name="T3" fmla="*/ 1451 h 1790"/>
                <a:gd name="T4" fmla="*/ 157 w 359"/>
                <a:gd name="T5" fmla="*/ 1161 h 1790"/>
                <a:gd name="T6" fmla="*/ 12 w 359"/>
                <a:gd name="T7" fmla="*/ 895 h 1790"/>
                <a:gd name="T8" fmla="*/ 230 w 359"/>
                <a:gd name="T9" fmla="*/ 580 h 1790"/>
                <a:gd name="T10" fmla="*/ 351 w 359"/>
                <a:gd name="T11" fmla="*/ 290 h 1790"/>
                <a:gd name="T12" fmla="*/ 181 w 359"/>
                <a:gd name="T13" fmla="*/ 0 h 1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9" h="1790">
                  <a:moveTo>
                    <a:pt x="205" y="1790"/>
                  </a:moveTo>
                  <a:cubicBezTo>
                    <a:pt x="282" y="1673"/>
                    <a:pt x="359" y="1556"/>
                    <a:pt x="351" y="1451"/>
                  </a:cubicBezTo>
                  <a:cubicBezTo>
                    <a:pt x="343" y="1346"/>
                    <a:pt x="213" y="1254"/>
                    <a:pt x="157" y="1161"/>
                  </a:cubicBezTo>
                  <a:cubicBezTo>
                    <a:pt x="101" y="1068"/>
                    <a:pt x="0" y="992"/>
                    <a:pt x="12" y="895"/>
                  </a:cubicBezTo>
                  <a:cubicBezTo>
                    <a:pt x="24" y="798"/>
                    <a:pt x="174" y="681"/>
                    <a:pt x="230" y="580"/>
                  </a:cubicBezTo>
                  <a:cubicBezTo>
                    <a:pt x="286" y="479"/>
                    <a:pt x="359" y="387"/>
                    <a:pt x="351" y="290"/>
                  </a:cubicBezTo>
                  <a:cubicBezTo>
                    <a:pt x="343" y="193"/>
                    <a:pt x="205" y="48"/>
                    <a:pt x="181" y="0"/>
                  </a:cubicBezTo>
                </a:path>
              </a:pathLst>
            </a:custGeom>
            <a:noFill/>
            <a:ln w="50800" cmpd="sng">
              <a:solidFill>
                <a:srgbClr val="800080"/>
              </a:solidFill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pic>
        <p:nvPicPr>
          <p:cNvPr id="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632" y="2246619"/>
            <a:ext cx="2453535" cy="78737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" y="4185789"/>
            <a:ext cx="2249061" cy="266125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399" y="4606138"/>
            <a:ext cx="3816350" cy="957263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399" y="5577241"/>
            <a:ext cx="4105275" cy="62865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355" y="6237288"/>
            <a:ext cx="4105275" cy="769937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35800" y="5578875"/>
            <a:ext cx="119295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1">
            <a:spAutoFit/>
          </a:bodyPr>
          <a:lstStyle/>
          <a:p>
            <a:r>
              <a:rPr lang="en-US" sz="2400" dirty="0" smtClean="0">
                <a:effectLst/>
                <a:latin typeface="+mj-lt"/>
              </a:rPr>
              <a:t>n^2 &gt; 0</a:t>
            </a:r>
            <a:endParaRPr lang="he-IL" sz="2400" dirty="0">
              <a:effectLst/>
              <a:latin typeface="+mj-lt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845849" y="6092858"/>
            <a:ext cx="1380506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1">
            <a:spAutoFit/>
          </a:bodyPr>
          <a:lstStyle/>
          <a:p>
            <a:r>
              <a:rPr lang="en-US" sz="2400" dirty="0" smtClean="0">
                <a:effectLst/>
                <a:latin typeface="+mj-lt"/>
              </a:rPr>
              <a:t>n^2 = </a:t>
            </a:r>
          </a:p>
          <a:p>
            <a:r>
              <a:rPr lang="en-US" sz="2400" dirty="0" smtClean="0">
                <a:effectLst/>
                <a:latin typeface="+mj-lt"/>
              </a:rPr>
              <a:t>-m^2 &lt; 0</a:t>
            </a:r>
            <a:endParaRPr lang="he-IL" sz="240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304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526" y="438149"/>
            <a:ext cx="9241052" cy="5981701"/>
          </a:xfrm>
          <a:prstGeom prst="rect">
            <a:avLst/>
          </a:prstGeom>
        </p:spPr>
      </p:pic>
      <p:sp>
        <p:nvSpPr>
          <p:cNvPr id="48" name="Rectangle 4"/>
          <p:cNvSpPr txBox="1">
            <a:spLocks noChangeArrowheads="1"/>
          </p:cNvSpPr>
          <p:nvPr/>
        </p:nvSpPr>
        <p:spPr>
          <a:xfrm>
            <a:off x="0" y="-100013"/>
            <a:ext cx="9144000" cy="1701801"/>
          </a:xfrm>
          <a:prstGeom prst="rect">
            <a:avLst/>
          </a:prstGeom>
          <a:noFill/>
        </p:spPr>
        <p:txBody>
          <a:bodyPr rtlCol="1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3333CC"/>
                </a:solidFill>
                <a:effectLst/>
                <a:latin typeface="+mj-lt"/>
                <a:ea typeface="Tahoma" pitchFamily="34" charset="0"/>
                <a:cs typeface="Tahoma" pitchFamily="34" charset="0"/>
              </a:rPr>
              <a:t>Full reflection</a:t>
            </a:r>
            <a:endParaRPr lang="en-US" sz="3200" dirty="0">
              <a:solidFill>
                <a:srgbClr val="FF0000"/>
              </a:solidFill>
              <a:effectLst/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84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689" y="419099"/>
            <a:ext cx="9393377" cy="6019801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00013"/>
            <a:ext cx="9144000" cy="1701801"/>
          </a:xfrm>
          <a:prstGeom prst="rect">
            <a:avLst/>
          </a:prstGeom>
          <a:noFill/>
        </p:spPr>
        <p:txBody>
          <a:bodyPr rtlCol="1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3333CC"/>
                </a:solidFill>
                <a:effectLst/>
                <a:latin typeface="+mj-lt"/>
                <a:ea typeface="Tahoma" pitchFamily="34" charset="0"/>
                <a:cs typeface="Tahoma" pitchFamily="34" charset="0"/>
              </a:rPr>
              <a:t>Partial reflection</a:t>
            </a:r>
            <a:endParaRPr lang="en-US" sz="3200" dirty="0">
              <a:solidFill>
                <a:srgbClr val="FF0000"/>
              </a:solidFill>
              <a:effectLst/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3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" y="692149"/>
            <a:ext cx="9139502" cy="5473701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00013"/>
            <a:ext cx="9144000" cy="1701801"/>
          </a:xfrm>
          <a:prstGeom prst="rect">
            <a:avLst/>
          </a:prstGeom>
          <a:noFill/>
        </p:spPr>
        <p:txBody>
          <a:bodyPr rtlCol="1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3333CC"/>
                </a:solidFill>
                <a:effectLst/>
                <a:latin typeface="+mj-lt"/>
                <a:ea typeface="Tahoma" pitchFamily="34" charset="0"/>
                <a:cs typeface="Tahoma" pitchFamily="34" charset="0"/>
              </a:rPr>
              <a:t>Over reflection</a:t>
            </a:r>
            <a:endParaRPr lang="en-US" sz="3200" dirty="0">
              <a:solidFill>
                <a:srgbClr val="FF0000"/>
              </a:solidFill>
              <a:effectLst/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06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46" y="365819"/>
            <a:ext cx="6912900" cy="649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2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r>
              <a:rPr lang="en-US" sz="3600">
                <a:solidFill>
                  <a:schemeClr val="accent2"/>
                </a:solidFill>
              </a:rPr>
              <a:t>2 CRW schematic description of O-R</a:t>
            </a:r>
          </a:p>
        </p:txBody>
      </p:sp>
      <p:sp>
        <p:nvSpPr>
          <p:cNvPr id="373765" name="Text Box 5"/>
          <p:cNvSpPr txBox="1">
            <a:spLocks noChangeArrowheads="1"/>
          </p:cNvSpPr>
          <p:nvPr/>
        </p:nvSpPr>
        <p:spPr bwMode="auto">
          <a:xfrm>
            <a:off x="395288" y="1109663"/>
            <a:ext cx="20939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/>
          <a:p>
            <a:r>
              <a:rPr lang="en-US" sz="2800" u="sng">
                <a:solidFill>
                  <a:srgbClr val="FF0000"/>
                </a:solidFill>
              </a:rPr>
              <a:t>steady state</a:t>
            </a:r>
          </a:p>
        </p:txBody>
      </p:sp>
      <p:pic>
        <p:nvPicPr>
          <p:cNvPr id="3737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989138"/>
            <a:ext cx="1549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37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1533525"/>
            <a:ext cx="2003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376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636838"/>
            <a:ext cx="1144588" cy="7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376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429000"/>
            <a:ext cx="1560512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37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4149725"/>
            <a:ext cx="13573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377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97425"/>
            <a:ext cx="2087562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3773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279082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3774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36838"/>
            <a:ext cx="210502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3775" name="AutoShape 15"/>
          <p:cNvSpPr>
            <a:spLocks noChangeArrowheads="1"/>
          </p:cNvSpPr>
          <p:nvPr/>
        </p:nvSpPr>
        <p:spPr bwMode="auto">
          <a:xfrm>
            <a:off x="2555875" y="23495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73777" name="Rectangle 17"/>
          <p:cNvSpPr>
            <a:spLocks noChangeArrowheads="1"/>
          </p:cNvSpPr>
          <p:nvPr/>
        </p:nvSpPr>
        <p:spPr bwMode="auto">
          <a:xfrm>
            <a:off x="3708400" y="2205038"/>
            <a:ext cx="3384550" cy="792162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73778" name="Text Box 18"/>
          <p:cNvSpPr txBox="1">
            <a:spLocks noChangeArrowheads="1"/>
          </p:cNvSpPr>
          <p:nvPr/>
        </p:nvSpPr>
        <p:spPr bwMode="auto">
          <a:xfrm>
            <a:off x="368300" y="3917950"/>
            <a:ext cx="2259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/>
          <a:p>
            <a:r>
              <a:rPr lang="en-US" sz="2800" u="sng">
                <a:solidFill>
                  <a:srgbClr val="FF0000"/>
                </a:solidFill>
              </a:rPr>
              <a:t>normal mode</a:t>
            </a:r>
          </a:p>
        </p:txBody>
      </p:sp>
      <p:sp>
        <p:nvSpPr>
          <p:cNvPr id="373779" name="Text Box 19"/>
          <p:cNvSpPr txBox="1">
            <a:spLocks noChangeArrowheads="1"/>
          </p:cNvSpPr>
          <p:nvPr/>
        </p:nvSpPr>
        <p:spPr bwMode="auto">
          <a:xfrm>
            <a:off x="303213" y="4665663"/>
            <a:ext cx="265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/>
          <a:p>
            <a:r>
              <a:rPr lang="en-US" sz="2400"/>
              <a:t>The laser formula:</a:t>
            </a:r>
          </a:p>
        </p:txBody>
      </p:sp>
      <p:pic>
        <p:nvPicPr>
          <p:cNvPr id="373780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5445125"/>
            <a:ext cx="2132013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3782" name="Picture 2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508500"/>
            <a:ext cx="2232025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3783" name="Rectangle 23"/>
          <p:cNvSpPr>
            <a:spLocks noChangeArrowheads="1"/>
          </p:cNvSpPr>
          <p:nvPr/>
        </p:nvSpPr>
        <p:spPr bwMode="auto">
          <a:xfrm>
            <a:off x="3203575" y="4437063"/>
            <a:ext cx="2232025" cy="1008062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pic>
        <p:nvPicPr>
          <p:cNvPr id="373785" name="Picture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349500"/>
            <a:ext cx="3313113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48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738" name="Group 2"/>
          <p:cNvGrpSpPr>
            <a:grpSpLocks/>
          </p:cNvGrpSpPr>
          <p:nvPr/>
        </p:nvGrpSpPr>
        <p:grpSpPr bwMode="auto">
          <a:xfrm>
            <a:off x="4743450" y="3716338"/>
            <a:ext cx="1268413" cy="500062"/>
            <a:chOff x="2429" y="3193"/>
            <a:chExt cx="799" cy="315"/>
          </a:xfrm>
        </p:grpSpPr>
        <p:sp>
          <p:nvSpPr>
            <p:cNvPr id="372739" name="Line 3"/>
            <p:cNvSpPr>
              <a:spLocks noChangeShapeType="1"/>
            </p:cNvSpPr>
            <p:nvPr/>
          </p:nvSpPr>
          <p:spPr bwMode="auto">
            <a:xfrm>
              <a:off x="3227" y="3193"/>
              <a:ext cx="0" cy="31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72740" name="Line 4"/>
            <p:cNvSpPr>
              <a:spLocks noChangeShapeType="1"/>
            </p:cNvSpPr>
            <p:nvPr/>
          </p:nvSpPr>
          <p:spPr bwMode="auto">
            <a:xfrm>
              <a:off x="2429" y="3193"/>
              <a:ext cx="0" cy="31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grpSp>
          <p:nvGrpSpPr>
            <p:cNvPr id="372741" name="Group 5"/>
            <p:cNvGrpSpPr>
              <a:grpSpLocks/>
            </p:cNvGrpSpPr>
            <p:nvPr/>
          </p:nvGrpSpPr>
          <p:grpSpPr bwMode="auto">
            <a:xfrm>
              <a:off x="2454" y="3200"/>
              <a:ext cx="774" cy="269"/>
              <a:chOff x="2517" y="2081"/>
              <a:chExt cx="774" cy="269"/>
            </a:xfrm>
          </p:grpSpPr>
          <p:sp>
            <p:nvSpPr>
              <p:cNvPr id="372742" name="Oval 6"/>
              <p:cNvSpPr>
                <a:spLocks noChangeArrowheads="1"/>
              </p:cNvSpPr>
              <p:nvPr/>
            </p:nvSpPr>
            <p:spPr bwMode="auto">
              <a:xfrm>
                <a:off x="2517" y="2136"/>
                <a:ext cx="774" cy="16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e-IL"/>
              </a:p>
            </p:txBody>
          </p:sp>
          <p:sp>
            <p:nvSpPr>
              <p:cNvPr id="372743" name="Text Box 7"/>
              <p:cNvSpPr txBox="1">
                <a:spLocks noChangeArrowheads="1"/>
              </p:cNvSpPr>
              <p:nvPr/>
            </p:nvSpPr>
            <p:spPr bwMode="auto">
              <a:xfrm>
                <a:off x="2761" y="2081"/>
                <a:ext cx="259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Arial" panose="020B0604020202020204" pitchFamily="34" charset="0"/>
                  </a:rPr>
                  <a:t> +</a:t>
                </a:r>
              </a:p>
            </p:txBody>
          </p:sp>
        </p:grpSp>
      </p:grpSp>
      <p:grpSp>
        <p:nvGrpSpPr>
          <p:cNvPr id="372744" name="Group 8"/>
          <p:cNvGrpSpPr>
            <a:grpSpLocks/>
          </p:cNvGrpSpPr>
          <p:nvPr/>
        </p:nvGrpSpPr>
        <p:grpSpPr bwMode="auto">
          <a:xfrm>
            <a:off x="1652588" y="971550"/>
            <a:ext cx="311150" cy="4735513"/>
            <a:chOff x="1041" y="612"/>
            <a:chExt cx="196" cy="2983"/>
          </a:xfrm>
        </p:grpSpPr>
        <p:sp>
          <p:nvSpPr>
            <p:cNvPr id="372745" name="Line 9"/>
            <p:cNvSpPr>
              <a:spLocks noChangeShapeType="1"/>
            </p:cNvSpPr>
            <p:nvPr/>
          </p:nvSpPr>
          <p:spPr bwMode="auto">
            <a:xfrm flipV="1">
              <a:off x="1138" y="612"/>
              <a:ext cx="0" cy="27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72746" name="Text Box 10"/>
            <p:cNvSpPr txBox="1">
              <a:spLocks noChangeArrowheads="1"/>
            </p:cNvSpPr>
            <p:nvPr/>
          </p:nvSpPr>
          <p:spPr bwMode="auto">
            <a:xfrm>
              <a:off x="1041" y="3345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372747" name="Text Box 11"/>
          <p:cNvSpPr txBox="1">
            <a:spLocks noChangeArrowheads="1"/>
          </p:cNvSpPr>
          <p:nvPr/>
        </p:nvSpPr>
        <p:spPr bwMode="auto">
          <a:xfrm>
            <a:off x="2008188" y="3070225"/>
            <a:ext cx="758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baseline="-25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  <a:r>
              <a:rPr lang="en-US"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baseline="-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72748" name="Text Box 12"/>
          <p:cNvSpPr txBox="1">
            <a:spLocks noChangeArrowheads="1"/>
          </p:cNvSpPr>
          <p:nvPr/>
        </p:nvSpPr>
        <p:spPr bwMode="auto">
          <a:xfrm>
            <a:off x="1011238" y="2122488"/>
            <a:ext cx="6032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U-c</a:t>
            </a:r>
          </a:p>
        </p:txBody>
      </p:sp>
      <p:grpSp>
        <p:nvGrpSpPr>
          <p:cNvPr id="372749" name="Group 13"/>
          <p:cNvGrpSpPr>
            <a:grpSpLocks/>
          </p:cNvGrpSpPr>
          <p:nvPr/>
        </p:nvGrpSpPr>
        <p:grpSpPr bwMode="auto">
          <a:xfrm>
            <a:off x="885825" y="1009650"/>
            <a:ext cx="1843088" cy="4302125"/>
            <a:chOff x="775" y="225"/>
            <a:chExt cx="726" cy="3314"/>
          </a:xfrm>
        </p:grpSpPr>
        <p:sp>
          <p:nvSpPr>
            <p:cNvPr id="372750" name="Line 14"/>
            <p:cNvSpPr>
              <a:spLocks noChangeShapeType="1"/>
            </p:cNvSpPr>
            <p:nvPr/>
          </p:nvSpPr>
          <p:spPr bwMode="auto">
            <a:xfrm flipV="1">
              <a:off x="775" y="2644"/>
              <a:ext cx="0" cy="8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cxnSp>
          <p:nvCxnSpPr>
            <p:cNvPr id="372751" name="AutoShape 15"/>
            <p:cNvCxnSpPr>
              <a:cxnSpLocks noChangeShapeType="1"/>
              <a:stCxn id="372752" idx="0"/>
              <a:endCxn id="372750" idx="1"/>
            </p:cNvCxnSpPr>
            <p:nvPr/>
          </p:nvCxnSpPr>
          <p:spPr bwMode="auto">
            <a:xfrm rot="5400000">
              <a:off x="884" y="2028"/>
              <a:ext cx="508" cy="726"/>
            </a:xfrm>
            <a:prstGeom prst="bentConnector3">
              <a:avLst>
                <a:gd name="adj1" fmla="val 49606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2752" name="Line 16"/>
            <p:cNvSpPr>
              <a:spLocks noChangeShapeType="1"/>
            </p:cNvSpPr>
            <p:nvPr/>
          </p:nvSpPr>
          <p:spPr bwMode="auto">
            <a:xfrm flipV="1">
              <a:off x="1501" y="225"/>
              <a:ext cx="0" cy="1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372753" name="Text Box 17"/>
          <p:cNvSpPr txBox="1">
            <a:spLocks noChangeArrowheads="1"/>
          </p:cNvSpPr>
          <p:nvPr/>
        </p:nvSpPr>
        <p:spPr bwMode="auto">
          <a:xfrm>
            <a:off x="1588" y="4657725"/>
            <a:ext cx="9064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baseline="-25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=- </a:t>
            </a:r>
            <a:r>
              <a:rPr lang="en-US"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baseline="-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372754" name="AutoShape 18"/>
          <p:cNvCxnSpPr>
            <a:cxnSpLocks noChangeShapeType="1"/>
            <a:stCxn id="372756" idx="0"/>
            <a:endCxn id="372755" idx="1"/>
          </p:cNvCxnSpPr>
          <p:nvPr/>
        </p:nvCxnSpPr>
        <p:spPr bwMode="auto">
          <a:xfrm rot="5400000">
            <a:off x="1481138" y="1927225"/>
            <a:ext cx="612775" cy="1114425"/>
          </a:xfrm>
          <a:prstGeom prst="bentConnector3">
            <a:avLst>
              <a:gd name="adj1" fmla="val 49741"/>
            </a:avLst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2755" name="Line 19"/>
          <p:cNvSpPr>
            <a:spLocks noChangeShapeType="1"/>
          </p:cNvSpPr>
          <p:nvPr/>
        </p:nvSpPr>
        <p:spPr bwMode="auto">
          <a:xfrm flipV="1">
            <a:off x="1230313" y="2805113"/>
            <a:ext cx="0" cy="246697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72756" name="Line 20"/>
          <p:cNvSpPr>
            <a:spLocks noChangeShapeType="1"/>
          </p:cNvSpPr>
          <p:nvPr/>
        </p:nvSpPr>
        <p:spPr bwMode="auto">
          <a:xfrm flipV="1">
            <a:off x="2344738" y="855663"/>
            <a:ext cx="0" cy="1306512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grpSp>
        <p:nvGrpSpPr>
          <p:cNvPr id="372757" name="Group 21"/>
          <p:cNvGrpSpPr>
            <a:grpSpLocks/>
          </p:cNvGrpSpPr>
          <p:nvPr/>
        </p:nvGrpSpPr>
        <p:grpSpPr bwMode="auto">
          <a:xfrm>
            <a:off x="8086725" y="1268413"/>
            <a:ext cx="1165225" cy="3840162"/>
            <a:chOff x="2009" y="757"/>
            <a:chExt cx="734" cy="2419"/>
          </a:xfrm>
        </p:grpSpPr>
        <p:sp>
          <p:nvSpPr>
            <p:cNvPr id="372758" name="Text Box 22"/>
            <p:cNvSpPr txBox="1">
              <a:spLocks noChangeArrowheads="1"/>
            </p:cNvSpPr>
            <p:nvPr/>
          </p:nvSpPr>
          <p:spPr bwMode="auto">
            <a:xfrm>
              <a:off x="2033" y="2450"/>
              <a:ext cx="71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  q</a:t>
              </a:r>
              <a:r>
                <a:rPr lang="en-US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y  </a:t>
              </a:r>
              <a:r>
                <a:rPr lang="en-US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&lt; 0   </a:t>
              </a:r>
            </a:p>
            <a:p>
              <a:r>
                <a:rPr lang="en-US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U-c &lt; 0 </a:t>
              </a:r>
            </a:p>
          </p:txBody>
        </p:sp>
        <p:sp>
          <p:nvSpPr>
            <p:cNvPr id="372759" name="Text Box 23"/>
            <p:cNvSpPr txBox="1">
              <a:spLocks noChangeArrowheads="1"/>
            </p:cNvSpPr>
            <p:nvPr/>
          </p:nvSpPr>
          <p:spPr bwMode="auto">
            <a:xfrm>
              <a:off x="2025" y="1870"/>
              <a:ext cx="71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  q</a:t>
              </a:r>
              <a:r>
                <a:rPr lang="en-US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y  </a:t>
              </a:r>
              <a:r>
                <a:rPr lang="en-US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&gt; 0   </a:t>
              </a:r>
            </a:p>
            <a:p>
              <a:r>
                <a:rPr lang="en-US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U-c &lt; 0 </a:t>
              </a:r>
            </a:p>
          </p:txBody>
        </p:sp>
        <p:sp>
          <p:nvSpPr>
            <p:cNvPr id="372760" name="Text Box 24"/>
            <p:cNvSpPr txBox="1">
              <a:spLocks noChangeArrowheads="1"/>
            </p:cNvSpPr>
            <p:nvPr/>
          </p:nvSpPr>
          <p:spPr bwMode="auto">
            <a:xfrm>
              <a:off x="2130" y="2926"/>
              <a:ext cx="48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n</a:t>
              </a:r>
              <a:r>
                <a:rPr lang="en-US" baseline="30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2 </a:t>
              </a:r>
              <a:r>
                <a:rPr lang="en-US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&gt; 0</a:t>
              </a:r>
            </a:p>
          </p:txBody>
        </p:sp>
        <p:sp>
          <p:nvSpPr>
            <p:cNvPr id="372761" name="Text Box 25"/>
            <p:cNvSpPr txBox="1">
              <a:spLocks noChangeArrowheads="1"/>
            </p:cNvSpPr>
            <p:nvPr/>
          </p:nvSpPr>
          <p:spPr bwMode="auto">
            <a:xfrm>
              <a:off x="2130" y="1604"/>
              <a:ext cx="48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n</a:t>
              </a:r>
              <a:r>
                <a:rPr lang="en-US" baseline="30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2 </a:t>
              </a:r>
              <a:r>
                <a:rPr lang="en-US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&lt; 0</a:t>
              </a:r>
            </a:p>
          </p:txBody>
        </p:sp>
        <p:sp>
          <p:nvSpPr>
            <p:cNvPr id="372762" name="Text Box 26"/>
            <p:cNvSpPr txBox="1">
              <a:spLocks noChangeArrowheads="1"/>
            </p:cNvSpPr>
            <p:nvPr/>
          </p:nvSpPr>
          <p:spPr bwMode="auto">
            <a:xfrm>
              <a:off x="2009" y="1023"/>
              <a:ext cx="71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  q</a:t>
              </a:r>
              <a:r>
                <a:rPr lang="en-US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y  </a:t>
              </a:r>
              <a:r>
                <a:rPr lang="en-US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&gt; 0   </a:t>
              </a:r>
            </a:p>
            <a:p>
              <a:r>
                <a:rPr lang="en-US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U-c &gt; 0 </a:t>
              </a:r>
            </a:p>
          </p:txBody>
        </p:sp>
        <p:sp>
          <p:nvSpPr>
            <p:cNvPr id="372763" name="Text Box 27"/>
            <p:cNvSpPr txBox="1">
              <a:spLocks noChangeArrowheads="1"/>
            </p:cNvSpPr>
            <p:nvPr/>
          </p:nvSpPr>
          <p:spPr bwMode="auto">
            <a:xfrm>
              <a:off x="2106" y="757"/>
              <a:ext cx="48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n</a:t>
              </a:r>
              <a:r>
                <a:rPr lang="en-US" baseline="30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2 </a:t>
              </a:r>
              <a:r>
                <a:rPr lang="en-US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&gt; 0</a:t>
              </a:r>
            </a:p>
          </p:txBody>
        </p:sp>
      </p:grpSp>
      <p:sp>
        <p:nvSpPr>
          <p:cNvPr id="372764" name="Text Box 28"/>
          <p:cNvSpPr txBox="1">
            <a:spLocks noChangeArrowheads="1"/>
          </p:cNvSpPr>
          <p:nvPr/>
        </p:nvSpPr>
        <p:spPr bwMode="auto">
          <a:xfrm>
            <a:off x="3243263" y="-100013"/>
            <a:ext cx="38877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Unstable normal mode</a:t>
            </a:r>
          </a:p>
        </p:txBody>
      </p:sp>
      <p:grpSp>
        <p:nvGrpSpPr>
          <p:cNvPr id="372765" name="Group 29"/>
          <p:cNvGrpSpPr>
            <a:grpSpLocks/>
          </p:cNvGrpSpPr>
          <p:nvPr/>
        </p:nvGrpSpPr>
        <p:grpSpPr bwMode="auto">
          <a:xfrm>
            <a:off x="2989263" y="3606800"/>
            <a:ext cx="5262562" cy="396875"/>
            <a:chOff x="1913" y="2269"/>
            <a:chExt cx="2367" cy="249"/>
          </a:xfrm>
        </p:grpSpPr>
        <p:sp>
          <p:nvSpPr>
            <p:cNvPr id="372766" name="Line 30"/>
            <p:cNvSpPr>
              <a:spLocks noChangeShapeType="1"/>
            </p:cNvSpPr>
            <p:nvPr/>
          </p:nvSpPr>
          <p:spPr bwMode="auto">
            <a:xfrm>
              <a:off x="1913" y="2401"/>
              <a:ext cx="2152" cy="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72767" name="Text Box 31"/>
            <p:cNvSpPr txBox="1">
              <a:spLocks noChangeArrowheads="1"/>
            </p:cNvSpPr>
            <p:nvPr/>
          </p:nvSpPr>
          <p:spPr bwMode="auto">
            <a:xfrm>
              <a:off x="4057" y="2269"/>
              <a:ext cx="223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b="1" i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TL</a:t>
              </a:r>
            </a:p>
          </p:txBody>
        </p:sp>
      </p:grpSp>
      <p:grpSp>
        <p:nvGrpSpPr>
          <p:cNvPr id="372768" name="Group 32"/>
          <p:cNvGrpSpPr>
            <a:grpSpLocks/>
          </p:cNvGrpSpPr>
          <p:nvPr/>
        </p:nvGrpSpPr>
        <p:grpSpPr bwMode="auto">
          <a:xfrm>
            <a:off x="2987675" y="2276475"/>
            <a:ext cx="5264150" cy="396875"/>
            <a:chOff x="2009" y="1434"/>
            <a:chExt cx="2540" cy="250"/>
          </a:xfrm>
        </p:grpSpPr>
        <p:sp>
          <p:nvSpPr>
            <p:cNvPr id="372769" name="Line 33"/>
            <p:cNvSpPr>
              <a:spLocks noChangeShapeType="1"/>
            </p:cNvSpPr>
            <p:nvPr/>
          </p:nvSpPr>
          <p:spPr bwMode="auto">
            <a:xfrm flipV="1">
              <a:off x="2009" y="1579"/>
              <a:ext cx="2274" cy="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72770" name="Text Box 34"/>
            <p:cNvSpPr txBox="1">
              <a:spLocks noChangeArrowheads="1"/>
            </p:cNvSpPr>
            <p:nvPr/>
          </p:nvSpPr>
          <p:spPr bwMode="auto">
            <a:xfrm>
              <a:off x="4303" y="1434"/>
              <a:ext cx="24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b="1" i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CL</a:t>
              </a:r>
            </a:p>
          </p:txBody>
        </p:sp>
      </p:grpSp>
      <p:grpSp>
        <p:nvGrpSpPr>
          <p:cNvPr id="372771" name="Group 35"/>
          <p:cNvGrpSpPr>
            <a:grpSpLocks/>
          </p:cNvGrpSpPr>
          <p:nvPr/>
        </p:nvGrpSpPr>
        <p:grpSpPr bwMode="auto">
          <a:xfrm>
            <a:off x="461963" y="2238375"/>
            <a:ext cx="393700" cy="1741488"/>
            <a:chOff x="382" y="1410"/>
            <a:chExt cx="248" cy="1097"/>
          </a:xfrm>
        </p:grpSpPr>
        <p:sp>
          <p:nvSpPr>
            <p:cNvPr id="372772" name="Text Box 36"/>
            <p:cNvSpPr txBox="1">
              <a:spLocks noChangeArrowheads="1"/>
            </p:cNvSpPr>
            <p:nvPr/>
          </p:nvSpPr>
          <p:spPr bwMode="auto">
            <a:xfrm>
              <a:off x="382" y="2257"/>
              <a:ext cx="24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Arial" panose="020B0604020202020204" pitchFamily="34" charset="0"/>
                </a:rPr>
                <a:t>y</a:t>
              </a:r>
              <a:r>
                <a:rPr lang="en-US" baseline="-250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72773" name="Text Box 37"/>
            <p:cNvSpPr txBox="1">
              <a:spLocks noChangeArrowheads="1"/>
            </p:cNvSpPr>
            <p:nvPr/>
          </p:nvSpPr>
          <p:spPr bwMode="auto">
            <a:xfrm>
              <a:off x="382" y="1410"/>
              <a:ext cx="24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Arial" panose="020B0604020202020204" pitchFamily="34" charset="0"/>
                </a:rPr>
                <a:t>y</a:t>
              </a:r>
              <a:r>
                <a:rPr lang="en-US" baseline="-250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72774" name="Group 38"/>
          <p:cNvGrpSpPr>
            <a:grpSpLocks/>
          </p:cNvGrpSpPr>
          <p:nvPr/>
        </p:nvGrpSpPr>
        <p:grpSpPr bwMode="auto">
          <a:xfrm>
            <a:off x="3419475" y="4437063"/>
            <a:ext cx="1268413" cy="500062"/>
            <a:chOff x="2429" y="3193"/>
            <a:chExt cx="799" cy="315"/>
          </a:xfrm>
        </p:grpSpPr>
        <p:sp>
          <p:nvSpPr>
            <p:cNvPr id="372775" name="Line 39"/>
            <p:cNvSpPr>
              <a:spLocks noChangeShapeType="1"/>
            </p:cNvSpPr>
            <p:nvPr/>
          </p:nvSpPr>
          <p:spPr bwMode="auto">
            <a:xfrm>
              <a:off x="3227" y="3193"/>
              <a:ext cx="0" cy="31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72776" name="Line 40"/>
            <p:cNvSpPr>
              <a:spLocks noChangeShapeType="1"/>
            </p:cNvSpPr>
            <p:nvPr/>
          </p:nvSpPr>
          <p:spPr bwMode="auto">
            <a:xfrm>
              <a:off x="2429" y="3193"/>
              <a:ext cx="0" cy="31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grpSp>
          <p:nvGrpSpPr>
            <p:cNvPr id="372777" name="Group 41"/>
            <p:cNvGrpSpPr>
              <a:grpSpLocks/>
            </p:cNvGrpSpPr>
            <p:nvPr/>
          </p:nvGrpSpPr>
          <p:grpSpPr bwMode="auto">
            <a:xfrm>
              <a:off x="2454" y="3200"/>
              <a:ext cx="774" cy="269"/>
              <a:chOff x="2517" y="2081"/>
              <a:chExt cx="774" cy="269"/>
            </a:xfrm>
          </p:grpSpPr>
          <p:sp>
            <p:nvSpPr>
              <p:cNvPr id="372778" name="Oval 42"/>
              <p:cNvSpPr>
                <a:spLocks noChangeArrowheads="1"/>
              </p:cNvSpPr>
              <p:nvPr/>
            </p:nvSpPr>
            <p:spPr bwMode="auto">
              <a:xfrm>
                <a:off x="2517" y="2136"/>
                <a:ext cx="774" cy="169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e-IL"/>
              </a:p>
            </p:txBody>
          </p:sp>
          <p:sp>
            <p:nvSpPr>
              <p:cNvPr id="372779" name="Text Box 43"/>
              <p:cNvSpPr txBox="1">
                <a:spLocks noChangeArrowheads="1"/>
              </p:cNvSpPr>
              <p:nvPr/>
            </p:nvSpPr>
            <p:spPr bwMode="auto">
              <a:xfrm>
                <a:off x="2761" y="2081"/>
                <a:ext cx="259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Arial" panose="020B0604020202020204" pitchFamily="34" charset="0"/>
                  </a:rPr>
                  <a:t> +</a:t>
                </a:r>
              </a:p>
            </p:txBody>
          </p:sp>
        </p:grpSp>
      </p:grpSp>
      <p:grpSp>
        <p:nvGrpSpPr>
          <p:cNvPr id="372780" name="Group 44"/>
          <p:cNvGrpSpPr>
            <a:grpSpLocks/>
          </p:cNvGrpSpPr>
          <p:nvPr/>
        </p:nvGrpSpPr>
        <p:grpSpPr bwMode="auto">
          <a:xfrm>
            <a:off x="4067175" y="4076700"/>
            <a:ext cx="1268413" cy="500063"/>
            <a:chOff x="2429" y="3193"/>
            <a:chExt cx="799" cy="315"/>
          </a:xfrm>
        </p:grpSpPr>
        <p:sp>
          <p:nvSpPr>
            <p:cNvPr id="372781" name="Line 45"/>
            <p:cNvSpPr>
              <a:spLocks noChangeShapeType="1"/>
            </p:cNvSpPr>
            <p:nvPr/>
          </p:nvSpPr>
          <p:spPr bwMode="auto">
            <a:xfrm>
              <a:off x="3227" y="3193"/>
              <a:ext cx="0" cy="31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72782" name="Line 46"/>
            <p:cNvSpPr>
              <a:spLocks noChangeShapeType="1"/>
            </p:cNvSpPr>
            <p:nvPr/>
          </p:nvSpPr>
          <p:spPr bwMode="auto">
            <a:xfrm>
              <a:off x="2429" y="3193"/>
              <a:ext cx="0" cy="31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grpSp>
          <p:nvGrpSpPr>
            <p:cNvPr id="372783" name="Group 47"/>
            <p:cNvGrpSpPr>
              <a:grpSpLocks/>
            </p:cNvGrpSpPr>
            <p:nvPr/>
          </p:nvGrpSpPr>
          <p:grpSpPr bwMode="auto">
            <a:xfrm>
              <a:off x="2454" y="3200"/>
              <a:ext cx="774" cy="269"/>
              <a:chOff x="2517" y="2081"/>
              <a:chExt cx="774" cy="269"/>
            </a:xfrm>
          </p:grpSpPr>
          <p:sp>
            <p:nvSpPr>
              <p:cNvPr id="372784" name="Oval 48"/>
              <p:cNvSpPr>
                <a:spLocks noChangeArrowheads="1"/>
              </p:cNvSpPr>
              <p:nvPr/>
            </p:nvSpPr>
            <p:spPr bwMode="auto">
              <a:xfrm>
                <a:off x="2517" y="2136"/>
                <a:ext cx="774" cy="169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e-IL"/>
              </a:p>
            </p:txBody>
          </p:sp>
          <p:sp>
            <p:nvSpPr>
              <p:cNvPr id="372785" name="Text Box 49"/>
              <p:cNvSpPr txBox="1">
                <a:spLocks noChangeArrowheads="1"/>
              </p:cNvSpPr>
              <p:nvPr/>
            </p:nvSpPr>
            <p:spPr bwMode="auto">
              <a:xfrm>
                <a:off x="2761" y="2081"/>
                <a:ext cx="259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Arial" panose="020B0604020202020204" pitchFamily="34" charset="0"/>
                  </a:rPr>
                  <a:t> +</a:t>
                </a:r>
              </a:p>
            </p:txBody>
          </p:sp>
        </p:grpSp>
      </p:grpSp>
      <p:grpSp>
        <p:nvGrpSpPr>
          <p:cNvPr id="372786" name="Group 50"/>
          <p:cNvGrpSpPr>
            <a:grpSpLocks/>
          </p:cNvGrpSpPr>
          <p:nvPr/>
        </p:nvGrpSpPr>
        <p:grpSpPr bwMode="auto">
          <a:xfrm>
            <a:off x="2771775" y="4797425"/>
            <a:ext cx="1268413" cy="500063"/>
            <a:chOff x="2429" y="3193"/>
            <a:chExt cx="799" cy="315"/>
          </a:xfrm>
        </p:grpSpPr>
        <p:sp>
          <p:nvSpPr>
            <p:cNvPr id="372787" name="Line 51"/>
            <p:cNvSpPr>
              <a:spLocks noChangeShapeType="1"/>
            </p:cNvSpPr>
            <p:nvPr/>
          </p:nvSpPr>
          <p:spPr bwMode="auto">
            <a:xfrm>
              <a:off x="3227" y="3193"/>
              <a:ext cx="0" cy="31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72788" name="Line 52"/>
            <p:cNvSpPr>
              <a:spLocks noChangeShapeType="1"/>
            </p:cNvSpPr>
            <p:nvPr/>
          </p:nvSpPr>
          <p:spPr bwMode="auto">
            <a:xfrm>
              <a:off x="2429" y="3193"/>
              <a:ext cx="0" cy="31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grpSp>
          <p:nvGrpSpPr>
            <p:cNvPr id="372789" name="Group 53"/>
            <p:cNvGrpSpPr>
              <a:grpSpLocks/>
            </p:cNvGrpSpPr>
            <p:nvPr/>
          </p:nvGrpSpPr>
          <p:grpSpPr bwMode="auto">
            <a:xfrm>
              <a:off x="2454" y="3200"/>
              <a:ext cx="774" cy="269"/>
              <a:chOff x="2517" y="2081"/>
              <a:chExt cx="774" cy="269"/>
            </a:xfrm>
          </p:grpSpPr>
          <p:sp>
            <p:nvSpPr>
              <p:cNvPr id="372790" name="Oval 54"/>
              <p:cNvSpPr>
                <a:spLocks noChangeArrowheads="1"/>
              </p:cNvSpPr>
              <p:nvPr/>
            </p:nvSpPr>
            <p:spPr bwMode="auto">
              <a:xfrm>
                <a:off x="2517" y="2136"/>
                <a:ext cx="774" cy="169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e-IL"/>
              </a:p>
            </p:txBody>
          </p:sp>
          <p:sp>
            <p:nvSpPr>
              <p:cNvPr id="372791" name="Text Box 55"/>
              <p:cNvSpPr txBox="1">
                <a:spLocks noChangeArrowheads="1"/>
              </p:cNvSpPr>
              <p:nvPr/>
            </p:nvSpPr>
            <p:spPr bwMode="auto">
              <a:xfrm>
                <a:off x="2761" y="2081"/>
                <a:ext cx="259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Arial" panose="020B0604020202020204" pitchFamily="34" charset="0"/>
                  </a:rPr>
                  <a:t> +</a:t>
                </a:r>
              </a:p>
            </p:txBody>
          </p:sp>
        </p:grpSp>
      </p:grpSp>
      <p:grpSp>
        <p:nvGrpSpPr>
          <p:cNvPr id="372792" name="Group 56"/>
          <p:cNvGrpSpPr>
            <a:grpSpLocks/>
          </p:cNvGrpSpPr>
          <p:nvPr/>
        </p:nvGrpSpPr>
        <p:grpSpPr bwMode="auto">
          <a:xfrm>
            <a:off x="4743450" y="3721100"/>
            <a:ext cx="1268413" cy="500063"/>
            <a:chOff x="2429" y="3193"/>
            <a:chExt cx="799" cy="315"/>
          </a:xfrm>
        </p:grpSpPr>
        <p:sp>
          <p:nvSpPr>
            <p:cNvPr id="372793" name="Line 57"/>
            <p:cNvSpPr>
              <a:spLocks noChangeShapeType="1"/>
            </p:cNvSpPr>
            <p:nvPr/>
          </p:nvSpPr>
          <p:spPr bwMode="auto">
            <a:xfrm>
              <a:off x="3227" y="3193"/>
              <a:ext cx="0" cy="31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72794" name="Line 58"/>
            <p:cNvSpPr>
              <a:spLocks noChangeShapeType="1"/>
            </p:cNvSpPr>
            <p:nvPr/>
          </p:nvSpPr>
          <p:spPr bwMode="auto">
            <a:xfrm>
              <a:off x="2429" y="3193"/>
              <a:ext cx="0" cy="31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grpSp>
          <p:nvGrpSpPr>
            <p:cNvPr id="372795" name="Group 59"/>
            <p:cNvGrpSpPr>
              <a:grpSpLocks/>
            </p:cNvGrpSpPr>
            <p:nvPr/>
          </p:nvGrpSpPr>
          <p:grpSpPr bwMode="auto">
            <a:xfrm>
              <a:off x="2454" y="3200"/>
              <a:ext cx="774" cy="269"/>
              <a:chOff x="2517" y="2081"/>
              <a:chExt cx="774" cy="269"/>
            </a:xfrm>
          </p:grpSpPr>
          <p:sp>
            <p:nvSpPr>
              <p:cNvPr id="372796" name="Oval 60"/>
              <p:cNvSpPr>
                <a:spLocks noChangeArrowheads="1"/>
              </p:cNvSpPr>
              <p:nvPr/>
            </p:nvSpPr>
            <p:spPr bwMode="auto">
              <a:xfrm>
                <a:off x="2517" y="2136"/>
                <a:ext cx="774" cy="169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e-IL"/>
              </a:p>
            </p:txBody>
          </p:sp>
          <p:sp>
            <p:nvSpPr>
              <p:cNvPr id="372797" name="Text Box 61"/>
              <p:cNvSpPr txBox="1">
                <a:spLocks noChangeArrowheads="1"/>
              </p:cNvSpPr>
              <p:nvPr/>
            </p:nvSpPr>
            <p:spPr bwMode="auto">
              <a:xfrm>
                <a:off x="2761" y="2081"/>
                <a:ext cx="259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Arial" panose="020B0604020202020204" pitchFamily="34" charset="0"/>
                  </a:rPr>
                  <a:t> +</a:t>
                </a:r>
              </a:p>
            </p:txBody>
          </p:sp>
        </p:grpSp>
      </p:grpSp>
      <p:grpSp>
        <p:nvGrpSpPr>
          <p:cNvPr id="372798" name="Group 62"/>
          <p:cNvGrpSpPr>
            <a:grpSpLocks/>
          </p:cNvGrpSpPr>
          <p:nvPr/>
        </p:nvGrpSpPr>
        <p:grpSpPr bwMode="auto">
          <a:xfrm>
            <a:off x="5319713" y="4081463"/>
            <a:ext cx="1268412" cy="500062"/>
            <a:chOff x="2429" y="3193"/>
            <a:chExt cx="799" cy="315"/>
          </a:xfrm>
        </p:grpSpPr>
        <p:sp>
          <p:nvSpPr>
            <p:cNvPr id="372799" name="Line 63"/>
            <p:cNvSpPr>
              <a:spLocks noChangeShapeType="1"/>
            </p:cNvSpPr>
            <p:nvPr/>
          </p:nvSpPr>
          <p:spPr bwMode="auto">
            <a:xfrm>
              <a:off x="3227" y="3193"/>
              <a:ext cx="0" cy="31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72800" name="Line 64"/>
            <p:cNvSpPr>
              <a:spLocks noChangeShapeType="1"/>
            </p:cNvSpPr>
            <p:nvPr/>
          </p:nvSpPr>
          <p:spPr bwMode="auto">
            <a:xfrm>
              <a:off x="2429" y="3193"/>
              <a:ext cx="0" cy="31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grpSp>
          <p:nvGrpSpPr>
            <p:cNvPr id="372801" name="Group 65"/>
            <p:cNvGrpSpPr>
              <a:grpSpLocks/>
            </p:cNvGrpSpPr>
            <p:nvPr/>
          </p:nvGrpSpPr>
          <p:grpSpPr bwMode="auto">
            <a:xfrm>
              <a:off x="2454" y="3200"/>
              <a:ext cx="774" cy="269"/>
              <a:chOff x="2517" y="2081"/>
              <a:chExt cx="774" cy="269"/>
            </a:xfrm>
          </p:grpSpPr>
          <p:sp>
            <p:nvSpPr>
              <p:cNvPr id="372802" name="Oval 66"/>
              <p:cNvSpPr>
                <a:spLocks noChangeArrowheads="1"/>
              </p:cNvSpPr>
              <p:nvPr/>
            </p:nvSpPr>
            <p:spPr bwMode="auto">
              <a:xfrm>
                <a:off x="2517" y="2136"/>
                <a:ext cx="774" cy="169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e-IL"/>
              </a:p>
            </p:txBody>
          </p:sp>
          <p:sp>
            <p:nvSpPr>
              <p:cNvPr id="372803" name="Text Box 67"/>
              <p:cNvSpPr txBox="1">
                <a:spLocks noChangeArrowheads="1"/>
              </p:cNvSpPr>
              <p:nvPr/>
            </p:nvSpPr>
            <p:spPr bwMode="auto">
              <a:xfrm>
                <a:off x="2761" y="2081"/>
                <a:ext cx="259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Arial" panose="020B0604020202020204" pitchFamily="34" charset="0"/>
                  </a:rPr>
                  <a:t> +</a:t>
                </a:r>
              </a:p>
            </p:txBody>
          </p:sp>
        </p:grpSp>
      </p:grpSp>
      <p:grpSp>
        <p:nvGrpSpPr>
          <p:cNvPr id="372804" name="Group 68"/>
          <p:cNvGrpSpPr>
            <a:grpSpLocks/>
          </p:cNvGrpSpPr>
          <p:nvPr/>
        </p:nvGrpSpPr>
        <p:grpSpPr bwMode="auto">
          <a:xfrm>
            <a:off x="5969000" y="4518025"/>
            <a:ext cx="1268413" cy="500063"/>
            <a:chOff x="2429" y="3193"/>
            <a:chExt cx="799" cy="315"/>
          </a:xfrm>
        </p:grpSpPr>
        <p:sp>
          <p:nvSpPr>
            <p:cNvPr id="372805" name="Line 69"/>
            <p:cNvSpPr>
              <a:spLocks noChangeShapeType="1"/>
            </p:cNvSpPr>
            <p:nvPr/>
          </p:nvSpPr>
          <p:spPr bwMode="auto">
            <a:xfrm>
              <a:off x="3227" y="3193"/>
              <a:ext cx="0" cy="31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72806" name="Line 70"/>
            <p:cNvSpPr>
              <a:spLocks noChangeShapeType="1"/>
            </p:cNvSpPr>
            <p:nvPr/>
          </p:nvSpPr>
          <p:spPr bwMode="auto">
            <a:xfrm>
              <a:off x="2429" y="3193"/>
              <a:ext cx="0" cy="31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grpSp>
          <p:nvGrpSpPr>
            <p:cNvPr id="372807" name="Group 71"/>
            <p:cNvGrpSpPr>
              <a:grpSpLocks/>
            </p:cNvGrpSpPr>
            <p:nvPr/>
          </p:nvGrpSpPr>
          <p:grpSpPr bwMode="auto">
            <a:xfrm>
              <a:off x="2454" y="3200"/>
              <a:ext cx="774" cy="269"/>
              <a:chOff x="2517" y="2081"/>
              <a:chExt cx="774" cy="269"/>
            </a:xfrm>
          </p:grpSpPr>
          <p:sp>
            <p:nvSpPr>
              <p:cNvPr id="372808" name="Oval 72"/>
              <p:cNvSpPr>
                <a:spLocks noChangeArrowheads="1"/>
              </p:cNvSpPr>
              <p:nvPr/>
            </p:nvSpPr>
            <p:spPr bwMode="auto">
              <a:xfrm>
                <a:off x="2517" y="2136"/>
                <a:ext cx="774" cy="169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e-IL"/>
              </a:p>
            </p:txBody>
          </p:sp>
          <p:sp>
            <p:nvSpPr>
              <p:cNvPr id="372809" name="Text Box 73"/>
              <p:cNvSpPr txBox="1">
                <a:spLocks noChangeArrowheads="1"/>
              </p:cNvSpPr>
              <p:nvPr/>
            </p:nvSpPr>
            <p:spPr bwMode="auto">
              <a:xfrm>
                <a:off x="2761" y="2081"/>
                <a:ext cx="259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Arial" panose="020B0604020202020204" pitchFamily="34" charset="0"/>
                  </a:rPr>
                  <a:t> +</a:t>
                </a:r>
              </a:p>
            </p:txBody>
          </p:sp>
        </p:grpSp>
      </p:grpSp>
      <p:grpSp>
        <p:nvGrpSpPr>
          <p:cNvPr id="372810" name="Group 74"/>
          <p:cNvGrpSpPr>
            <a:grpSpLocks/>
          </p:cNvGrpSpPr>
          <p:nvPr/>
        </p:nvGrpSpPr>
        <p:grpSpPr bwMode="auto">
          <a:xfrm>
            <a:off x="6616700" y="4873625"/>
            <a:ext cx="1268413" cy="500063"/>
            <a:chOff x="2429" y="3193"/>
            <a:chExt cx="799" cy="315"/>
          </a:xfrm>
        </p:grpSpPr>
        <p:sp>
          <p:nvSpPr>
            <p:cNvPr id="372811" name="Line 75"/>
            <p:cNvSpPr>
              <a:spLocks noChangeShapeType="1"/>
            </p:cNvSpPr>
            <p:nvPr/>
          </p:nvSpPr>
          <p:spPr bwMode="auto">
            <a:xfrm>
              <a:off x="3227" y="3193"/>
              <a:ext cx="0" cy="31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72812" name="Line 76"/>
            <p:cNvSpPr>
              <a:spLocks noChangeShapeType="1"/>
            </p:cNvSpPr>
            <p:nvPr/>
          </p:nvSpPr>
          <p:spPr bwMode="auto">
            <a:xfrm>
              <a:off x="2429" y="3193"/>
              <a:ext cx="0" cy="31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grpSp>
          <p:nvGrpSpPr>
            <p:cNvPr id="372813" name="Group 77"/>
            <p:cNvGrpSpPr>
              <a:grpSpLocks/>
            </p:cNvGrpSpPr>
            <p:nvPr/>
          </p:nvGrpSpPr>
          <p:grpSpPr bwMode="auto">
            <a:xfrm>
              <a:off x="2454" y="3200"/>
              <a:ext cx="774" cy="269"/>
              <a:chOff x="2517" y="2081"/>
              <a:chExt cx="774" cy="269"/>
            </a:xfrm>
          </p:grpSpPr>
          <p:sp>
            <p:nvSpPr>
              <p:cNvPr id="372814" name="Oval 78"/>
              <p:cNvSpPr>
                <a:spLocks noChangeArrowheads="1"/>
              </p:cNvSpPr>
              <p:nvPr/>
            </p:nvSpPr>
            <p:spPr bwMode="auto">
              <a:xfrm>
                <a:off x="2517" y="2136"/>
                <a:ext cx="774" cy="169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e-IL"/>
              </a:p>
            </p:txBody>
          </p:sp>
          <p:sp>
            <p:nvSpPr>
              <p:cNvPr id="372815" name="Text Box 79"/>
              <p:cNvSpPr txBox="1">
                <a:spLocks noChangeArrowheads="1"/>
              </p:cNvSpPr>
              <p:nvPr/>
            </p:nvSpPr>
            <p:spPr bwMode="auto">
              <a:xfrm>
                <a:off x="2761" y="2081"/>
                <a:ext cx="259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Arial" panose="020B0604020202020204" pitchFamily="34" charset="0"/>
                  </a:rPr>
                  <a:t> +</a:t>
                </a:r>
              </a:p>
            </p:txBody>
          </p:sp>
        </p:grpSp>
      </p:grpSp>
      <p:grpSp>
        <p:nvGrpSpPr>
          <p:cNvPr id="372816" name="Group 80"/>
          <p:cNvGrpSpPr>
            <a:grpSpLocks/>
          </p:cNvGrpSpPr>
          <p:nvPr/>
        </p:nvGrpSpPr>
        <p:grpSpPr bwMode="auto">
          <a:xfrm>
            <a:off x="4787900" y="2347913"/>
            <a:ext cx="1223963" cy="1441450"/>
            <a:chOff x="3016" y="1479"/>
            <a:chExt cx="771" cy="908"/>
          </a:xfrm>
        </p:grpSpPr>
        <p:sp>
          <p:nvSpPr>
            <p:cNvPr id="372817" name="AutoShape 81"/>
            <p:cNvSpPr>
              <a:spLocks noChangeArrowheads="1"/>
            </p:cNvSpPr>
            <p:nvPr/>
          </p:nvSpPr>
          <p:spPr bwMode="auto">
            <a:xfrm>
              <a:off x="3016" y="1570"/>
              <a:ext cx="771" cy="817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500">
                  <a:solidFill>
                    <a:srgbClr val="FF0000"/>
                  </a:solidFill>
                </a:rPr>
                <a:t>-q</a:t>
              </a:r>
            </a:p>
            <a:p>
              <a:pPr algn="ctr"/>
              <a:endParaRPr lang="en-US" sz="1500">
                <a:solidFill>
                  <a:srgbClr val="FF0000"/>
                </a:solidFill>
              </a:endParaRPr>
            </a:p>
            <a:p>
              <a:pPr algn="ctr"/>
              <a:endParaRPr lang="en-US" sz="1500"/>
            </a:p>
            <a:p>
              <a:pPr algn="ctr"/>
              <a:r>
                <a:rPr lang="en-US" sz="2500">
                  <a:solidFill>
                    <a:srgbClr val="FF0000"/>
                  </a:solidFill>
                </a:rPr>
                <a:t>-q</a:t>
              </a:r>
            </a:p>
          </p:txBody>
        </p:sp>
        <p:sp>
          <p:nvSpPr>
            <p:cNvPr id="372818" name="Line 82"/>
            <p:cNvSpPr>
              <a:spLocks noChangeShapeType="1"/>
            </p:cNvSpPr>
            <p:nvPr/>
          </p:nvSpPr>
          <p:spPr bwMode="auto">
            <a:xfrm>
              <a:off x="3016" y="1888"/>
              <a:ext cx="0" cy="227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he-IL"/>
            </a:p>
          </p:txBody>
        </p:sp>
        <p:sp>
          <p:nvSpPr>
            <p:cNvPr id="372819" name="Line 83"/>
            <p:cNvSpPr>
              <a:spLocks noChangeShapeType="1"/>
            </p:cNvSpPr>
            <p:nvPr/>
          </p:nvSpPr>
          <p:spPr bwMode="auto">
            <a:xfrm>
              <a:off x="3016" y="1479"/>
              <a:ext cx="0" cy="182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he-IL"/>
            </a:p>
          </p:txBody>
        </p:sp>
      </p:grpSp>
      <p:grpSp>
        <p:nvGrpSpPr>
          <p:cNvPr id="372820" name="Group 84"/>
          <p:cNvGrpSpPr>
            <a:grpSpLocks/>
          </p:cNvGrpSpPr>
          <p:nvPr/>
        </p:nvGrpSpPr>
        <p:grpSpPr bwMode="auto">
          <a:xfrm>
            <a:off x="4067175" y="2492375"/>
            <a:ext cx="1296988" cy="1441450"/>
            <a:chOff x="2562" y="1570"/>
            <a:chExt cx="817" cy="908"/>
          </a:xfrm>
        </p:grpSpPr>
        <p:sp>
          <p:nvSpPr>
            <p:cNvPr id="372821" name="AutoShape 85"/>
            <p:cNvSpPr>
              <a:spLocks noChangeArrowheads="1"/>
            </p:cNvSpPr>
            <p:nvPr/>
          </p:nvSpPr>
          <p:spPr bwMode="auto">
            <a:xfrm>
              <a:off x="2562" y="1570"/>
              <a:ext cx="816" cy="81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500">
                  <a:solidFill>
                    <a:schemeClr val="accent2"/>
                  </a:solidFill>
                </a:rPr>
                <a:t>-</a:t>
              </a:r>
              <a:r>
                <a:rPr lang="en-US" sz="2500">
                  <a:solidFill>
                    <a:schemeClr val="accent2"/>
                  </a:solidFill>
                </a:rPr>
                <a:t>q</a:t>
              </a:r>
            </a:p>
            <a:p>
              <a:pPr algn="ctr"/>
              <a:endParaRPr lang="en-US" sz="1500">
                <a:solidFill>
                  <a:schemeClr val="accent2"/>
                </a:solidFill>
              </a:endParaRPr>
            </a:p>
            <a:p>
              <a:pPr algn="ctr"/>
              <a:endParaRPr lang="en-US" sz="1500"/>
            </a:p>
            <a:p>
              <a:pPr algn="ctr"/>
              <a:r>
                <a:rPr lang="en-US" sz="2500">
                  <a:solidFill>
                    <a:schemeClr val="accent2"/>
                  </a:solidFill>
                </a:rPr>
                <a:t>-</a:t>
              </a:r>
              <a:r>
                <a:rPr lang="en-US" sz="1500">
                  <a:solidFill>
                    <a:schemeClr val="accent2"/>
                  </a:solidFill>
                </a:rPr>
                <a:t>q</a:t>
              </a:r>
            </a:p>
          </p:txBody>
        </p:sp>
        <p:sp>
          <p:nvSpPr>
            <p:cNvPr id="372822" name="Line 86"/>
            <p:cNvSpPr>
              <a:spLocks noChangeShapeType="1"/>
            </p:cNvSpPr>
            <p:nvPr/>
          </p:nvSpPr>
          <p:spPr bwMode="auto">
            <a:xfrm>
              <a:off x="3379" y="2296"/>
              <a:ext cx="0" cy="18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he-IL"/>
            </a:p>
          </p:txBody>
        </p:sp>
        <p:sp>
          <p:nvSpPr>
            <p:cNvPr id="372823" name="Line 87"/>
            <p:cNvSpPr>
              <a:spLocks noChangeShapeType="1"/>
            </p:cNvSpPr>
            <p:nvPr/>
          </p:nvSpPr>
          <p:spPr bwMode="auto">
            <a:xfrm>
              <a:off x="3379" y="1842"/>
              <a:ext cx="0" cy="227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he-IL"/>
            </a:p>
          </p:txBody>
        </p:sp>
      </p:grpSp>
      <p:grpSp>
        <p:nvGrpSpPr>
          <p:cNvPr id="372824" name="Group 88"/>
          <p:cNvGrpSpPr>
            <a:grpSpLocks/>
          </p:cNvGrpSpPr>
          <p:nvPr/>
        </p:nvGrpSpPr>
        <p:grpSpPr bwMode="auto">
          <a:xfrm>
            <a:off x="4067175" y="2065338"/>
            <a:ext cx="1268413" cy="500062"/>
            <a:chOff x="2429" y="3193"/>
            <a:chExt cx="799" cy="315"/>
          </a:xfrm>
        </p:grpSpPr>
        <p:sp>
          <p:nvSpPr>
            <p:cNvPr id="372825" name="Line 89"/>
            <p:cNvSpPr>
              <a:spLocks noChangeShapeType="1"/>
            </p:cNvSpPr>
            <p:nvPr/>
          </p:nvSpPr>
          <p:spPr bwMode="auto">
            <a:xfrm>
              <a:off x="3227" y="3193"/>
              <a:ext cx="0" cy="315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72826" name="Line 90"/>
            <p:cNvSpPr>
              <a:spLocks noChangeShapeType="1"/>
            </p:cNvSpPr>
            <p:nvPr/>
          </p:nvSpPr>
          <p:spPr bwMode="auto">
            <a:xfrm>
              <a:off x="2429" y="3193"/>
              <a:ext cx="0" cy="315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grpSp>
          <p:nvGrpSpPr>
            <p:cNvPr id="372827" name="Group 91"/>
            <p:cNvGrpSpPr>
              <a:grpSpLocks/>
            </p:cNvGrpSpPr>
            <p:nvPr/>
          </p:nvGrpSpPr>
          <p:grpSpPr bwMode="auto">
            <a:xfrm>
              <a:off x="2454" y="3200"/>
              <a:ext cx="774" cy="269"/>
              <a:chOff x="2517" y="2081"/>
              <a:chExt cx="774" cy="269"/>
            </a:xfrm>
          </p:grpSpPr>
          <p:sp>
            <p:nvSpPr>
              <p:cNvPr id="372828" name="Oval 92"/>
              <p:cNvSpPr>
                <a:spLocks noChangeArrowheads="1"/>
              </p:cNvSpPr>
              <p:nvPr/>
            </p:nvSpPr>
            <p:spPr bwMode="auto">
              <a:xfrm>
                <a:off x="2517" y="2136"/>
                <a:ext cx="774" cy="169"/>
              </a:xfrm>
              <a:prstGeom prst="ellips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e-IL"/>
              </a:p>
            </p:txBody>
          </p:sp>
          <p:sp>
            <p:nvSpPr>
              <p:cNvPr id="372829" name="Text Box 93"/>
              <p:cNvSpPr txBox="1">
                <a:spLocks noChangeArrowheads="1"/>
              </p:cNvSpPr>
              <p:nvPr/>
            </p:nvSpPr>
            <p:spPr bwMode="auto">
              <a:xfrm>
                <a:off x="2761" y="2081"/>
                <a:ext cx="259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</p:grpSp>
      <p:grpSp>
        <p:nvGrpSpPr>
          <p:cNvPr id="372830" name="Group 94"/>
          <p:cNvGrpSpPr>
            <a:grpSpLocks/>
          </p:cNvGrpSpPr>
          <p:nvPr/>
        </p:nvGrpSpPr>
        <p:grpSpPr bwMode="auto">
          <a:xfrm>
            <a:off x="5319713" y="4076700"/>
            <a:ext cx="1268412" cy="500063"/>
            <a:chOff x="2429" y="3193"/>
            <a:chExt cx="799" cy="315"/>
          </a:xfrm>
        </p:grpSpPr>
        <p:sp>
          <p:nvSpPr>
            <p:cNvPr id="372831" name="Line 95"/>
            <p:cNvSpPr>
              <a:spLocks noChangeShapeType="1"/>
            </p:cNvSpPr>
            <p:nvPr/>
          </p:nvSpPr>
          <p:spPr bwMode="auto">
            <a:xfrm>
              <a:off x="3227" y="3193"/>
              <a:ext cx="0" cy="31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72832" name="Line 96"/>
            <p:cNvSpPr>
              <a:spLocks noChangeShapeType="1"/>
            </p:cNvSpPr>
            <p:nvPr/>
          </p:nvSpPr>
          <p:spPr bwMode="auto">
            <a:xfrm>
              <a:off x="2429" y="3193"/>
              <a:ext cx="0" cy="31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grpSp>
          <p:nvGrpSpPr>
            <p:cNvPr id="372833" name="Group 97"/>
            <p:cNvGrpSpPr>
              <a:grpSpLocks/>
            </p:cNvGrpSpPr>
            <p:nvPr/>
          </p:nvGrpSpPr>
          <p:grpSpPr bwMode="auto">
            <a:xfrm>
              <a:off x="2454" y="3200"/>
              <a:ext cx="774" cy="269"/>
              <a:chOff x="2517" y="2081"/>
              <a:chExt cx="774" cy="269"/>
            </a:xfrm>
          </p:grpSpPr>
          <p:sp>
            <p:nvSpPr>
              <p:cNvPr id="372834" name="Oval 98"/>
              <p:cNvSpPr>
                <a:spLocks noChangeArrowheads="1"/>
              </p:cNvSpPr>
              <p:nvPr/>
            </p:nvSpPr>
            <p:spPr bwMode="auto">
              <a:xfrm>
                <a:off x="2517" y="2136"/>
                <a:ext cx="774" cy="16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e-IL"/>
              </a:p>
            </p:txBody>
          </p:sp>
          <p:sp>
            <p:nvSpPr>
              <p:cNvPr id="372835" name="Text Box 99"/>
              <p:cNvSpPr txBox="1">
                <a:spLocks noChangeArrowheads="1"/>
              </p:cNvSpPr>
              <p:nvPr/>
            </p:nvSpPr>
            <p:spPr bwMode="auto">
              <a:xfrm>
                <a:off x="2761" y="2081"/>
                <a:ext cx="259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Arial" panose="020B0604020202020204" pitchFamily="34" charset="0"/>
                  </a:rPr>
                  <a:t> +</a:t>
                </a:r>
              </a:p>
            </p:txBody>
          </p:sp>
        </p:grpSp>
      </p:grpSp>
      <p:grpSp>
        <p:nvGrpSpPr>
          <p:cNvPr id="372836" name="Group 100"/>
          <p:cNvGrpSpPr>
            <a:grpSpLocks/>
          </p:cNvGrpSpPr>
          <p:nvPr/>
        </p:nvGrpSpPr>
        <p:grpSpPr bwMode="auto">
          <a:xfrm>
            <a:off x="5969000" y="4508500"/>
            <a:ext cx="1268413" cy="500063"/>
            <a:chOff x="2429" y="3193"/>
            <a:chExt cx="799" cy="315"/>
          </a:xfrm>
        </p:grpSpPr>
        <p:sp>
          <p:nvSpPr>
            <p:cNvPr id="372837" name="Line 101"/>
            <p:cNvSpPr>
              <a:spLocks noChangeShapeType="1"/>
            </p:cNvSpPr>
            <p:nvPr/>
          </p:nvSpPr>
          <p:spPr bwMode="auto">
            <a:xfrm>
              <a:off x="3227" y="3193"/>
              <a:ext cx="0" cy="31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72838" name="Line 102"/>
            <p:cNvSpPr>
              <a:spLocks noChangeShapeType="1"/>
            </p:cNvSpPr>
            <p:nvPr/>
          </p:nvSpPr>
          <p:spPr bwMode="auto">
            <a:xfrm>
              <a:off x="2429" y="3193"/>
              <a:ext cx="0" cy="31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grpSp>
          <p:nvGrpSpPr>
            <p:cNvPr id="372839" name="Group 103"/>
            <p:cNvGrpSpPr>
              <a:grpSpLocks/>
            </p:cNvGrpSpPr>
            <p:nvPr/>
          </p:nvGrpSpPr>
          <p:grpSpPr bwMode="auto">
            <a:xfrm>
              <a:off x="2454" y="3200"/>
              <a:ext cx="774" cy="269"/>
              <a:chOff x="2517" y="2081"/>
              <a:chExt cx="774" cy="269"/>
            </a:xfrm>
          </p:grpSpPr>
          <p:sp>
            <p:nvSpPr>
              <p:cNvPr id="372840" name="Oval 104"/>
              <p:cNvSpPr>
                <a:spLocks noChangeArrowheads="1"/>
              </p:cNvSpPr>
              <p:nvPr/>
            </p:nvSpPr>
            <p:spPr bwMode="auto">
              <a:xfrm>
                <a:off x="2517" y="2136"/>
                <a:ext cx="774" cy="16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e-IL"/>
              </a:p>
            </p:txBody>
          </p:sp>
          <p:sp>
            <p:nvSpPr>
              <p:cNvPr id="372841" name="Text Box 105"/>
              <p:cNvSpPr txBox="1">
                <a:spLocks noChangeArrowheads="1"/>
              </p:cNvSpPr>
              <p:nvPr/>
            </p:nvSpPr>
            <p:spPr bwMode="auto">
              <a:xfrm>
                <a:off x="2761" y="2081"/>
                <a:ext cx="259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Arial" panose="020B0604020202020204" pitchFamily="34" charset="0"/>
                  </a:rPr>
                  <a:t> +</a:t>
                </a:r>
              </a:p>
            </p:txBody>
          </p:sp>
        </p:grpSp>
      </p:grpSp>
      <p:grpSp>
        <p:nvGrpSpPr>
          <p:cNvPr id="372842" name="Group 106"/>
          <p:cNvGrpSpPr>
            <a:grpSpLocks/>
          </p:cNvGrpSpPr>
          <p:nvPr/>
        </p:nvGrpSpPr>
        <p:grpSpPr bwMode="auto">
          <a:xfrm>
            <a:off x="6616700" y="4868863"/>
            <a:ext cx="1268413" cy="500062"/>
            <a:chOff x="2429" y="3193"/>
            <a:chExt cx="799" cy="315"/>
          </a:xfrm>
        </p:grpSpPr>
        <p:sp>
          <p:nvSpPr>
            <p:cNvPr id="372843" name="Line 107"/>
            <p:cNvSpPr>
              <a:spLocks noChangeShapeType="1"/>
            </p:cNvSpPr>
            <p:nvPr/>
          </p:nvSpPr>
          <p:spPr bwMode="auto">
            <a:xfrm>
              <a:off x="3227" y="3193"/>
              <a:ext cx="0" cy="31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72844" name="Line 108"/>
            <p:cNvSpPr>
              <a:spLocks noChangeShapeType="1"/>
            </p:cNvSpPr>
            <p:nvPr/>
          </p:nvSpPr>
          <p:spPr bwMode="auto">
            <a:xfrm>
              <a:off x="2429" y="3193"/>
              <a:ext cx="0" cy="31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grpSp>
          <p:nvGrpSpPr>
            <p:cNvPr id="372845" name="Group 109"/>
            <p:cNvGrpSpPr>
              <a:grpSpLocks/>
            </p:cNvGrpSpPr>
            <p:nvPr/>
          </p:nvGrpSpPr>
          <p:grpSpPr bwMode="auto">
            <a:xfrm>
              <a:off x="2454" y="3200"/>
              <a:ext cx="774" cy="269"/>
              <a:chOff x="2517" y="2081"/>
              <a:chExt cx="774" cy="269"/>
            </a:xfrm>
          </p:grpSpPr>
          <p:sp>
            <p:nvSpPr>
              <p:cNvPr id="372846" name="Oval 110"/>
              <p:cNvSpPr>
                <a:spLocks noChangeArrowheads="1"/>
              </p:cNvSpPr>
              <p:nvPr/>
            </p:nvSpPr>
            <p:spPr bwMode="auto">
              <a:xfrm>
                <a:off x="2517" y="2136"/>
                <a:ext cx="774" cy="16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e-IL"/>
              </a:p>
            </p:txBody>
          </p:sp>
          <p:sp>
            <p:nvSpPr>
              <p:cNvPr id="372847" name="Text Box 111"/>
              <p:cNvSpPr txBox="1">
                <a:spLocks noChangeArrowheads="1"/>
              </p:cNvSpPr>
              <p:nvPr/>
            </p:nvSpPr>
            <p:spPr bwMode="auto">
              <a:xfrm>
                <a:off x="2761" y="2081"/>
                <a:ext cx="259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Arial" panose="020B0604020202020204" pitchFamily="34" charset="0"/>
                  </a:rPr>
                  <a:t> +</a:t>
                </a:r>
              </a:p>
            </p:txBody>
          </p:sp>
        </p:grpSp>
      </p:grpSp>
      <p:sp>
        <p:nvSpPr>
          <p:cNvPr id="372848" name="Text Box 112"/>
          <p:cNvSpPr txBox="1">
            <a:spLocks noChangeArrowheads="1"/>
          </p:cNvSpPr>
          <p:nvPr/>
        </p:nvSpPr>
        <p:spPr bwMode="auto">
          <a:xfrm>
            <a:off x="6732588" y="5373688"/>
            <a:ext cx="1296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</a:rPr>
              <a:t>|R| &gt; 1</a:t>
            </a:r>
          </a:p>
        </p:txBody>
      </p:sp>
      <p:grpSp>
        <p:nvGrpSpPr>
          <p:cNvPr id="372849" name="Group 113"/>
          <p:cNvGrpSpPr>
            <a:grpSpLocks/>
          </p:cNvGrpSpPr>
          <p:nvPr/>
        </p:nvGrpSpPr>
        <p:grpSpPr bwMode="auto">
          <a:xfrm>
            <a:off x="3519488" y="1633538"/>
            <a:ext cx="1268412" cy="500062"/>
            <a:chOff x="2429" y="3193"/>
            <a:chExt cx="799" cy="315"/>
          </a:xfrm>
        </p:grpSpPr>
        <p:sp>
          <p:nvSpPr>
            <p:cNvPr id="372850" name="Line 114"/>
            <p:cNvSpPr>
              <a:spLocks noChangeShapeType="1"/>
            </p:cNvSpPr>
            <p:nvPr/>
          </p:nvSpPr>
          <p:spPr bwMode="auto">
            <a:xfrm>
              <a:off x="3227" y="3193"/>
              <a:ext cx="0" cy="315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72851" name="Line 115"/>
            <p:cNvSpPr>
              <a:spLocks noChangeShapeType="1"/>
            </p:cNvSpPr>
            <p:nvPr/>
          </p:nvSpPr>
          <p:spPr bwMode="auto">
            <a:xfrm>
              <a:off x="2429" y="3193"/>
              <a:ext cx="0" cy="315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grpSp>
          <p:nvGrpSpPr>
            <p:cNvPr id="372852" name="Group 116"/>
            <p:cNvGrpSpPr>
              <a:grpSpLocks/>
            </p:cNvGrpSpPr>
            <p:nvPr/>
          </p:nvGrpSpPr>
          <p:grpSpPr bwMode="auto">
            <a:xfrm>
              <a:off x="2454" y="3200"/>
              <a:ext cx="774" cy="269"/>
              <a:chOff x="2517" y="2081"/>
              <a:chExt cx="774" cy="269"/>
            </a:xfrm>
          </p:grpSpPr>
          <p:sp>
            <p:nvSpPr>
              <p:cNvPr id="372853" name="Oval 117"/>
              <p:cNvSpPr>
                <a:spLocks noChangeArrowheads="1"/>
              </p:cNvSpPr>
              <p:nvPr/>
            </p:nvSpPr>
            <p:spPr bwMode="auto">
              <a:xfrm>
                <a:off x="2517" y="2136"/>
                <a:ext cx="774" cy="169"/>
              </a:xfrm>
              <a:prstGeom prst="ellips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e-IL"/>
              </a:p>
            </p:txBody>
          </p:sp>
          <p:sp>
            <p:nvSpPr>
              <p:cNvPr id="372854" name="Text Box 118"/>
              <p:cNvSpPr txBox="1">
                <a:spLocks noChangeArrowheads="1"/>
              </p:cNvSpPr>
              <p:nvPr/>
            </p:nvSpPr>
            <p:spPr bwMode="auto">
              <a:xfrm>
                <a:off x="2761" y="2081"/>
                <a:ext cx="259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</p:grpSp>
      <p:grpSp>
        <p:nvGrpSpPr>
          <p:cNvPr id="372855" name="Group 119"/>
          <p:cNvGrpSpPr>
            <a:grpSpLocks/>
          </p:cNvGrpSpPr>
          <p:nvPr/>
        </p:nvGrpSpPr>
        <p:grpSpPr bwMode="auto">
          <a:xfrm>
            <a:off x="3016250" y="1200150"/>
            <a:ext cx="1268413" cy="500063"/>
            <a:chOff x="2429" y="3193"/>
            <a:chExt cx="799" cy="315"/>
          </a:xfrm>
        </p:grpSpPr>
        <p:sp>
          <p:nvSpPr>
            <p:cNvPr id="372856" name="Line 120"/>
            <p:cNvSpPr>
              <a:spLocks noChangeShapeType="1"/>
            </p:cNvSpPr>
            <p:nvPr/>
          </p:nvSpPr>
          <p:spPr bwMode="auto">
            <a:xfrm>
              <a:off x="3227" y="3193"/>
              <a:ext cx="0" cy="315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72857" name="Line 121"/>
            <p:cNvSpPr>
              <a:spLocks noChangeShapeType="1"/>
            </p:cNvSpPr>
            <p:nvPr/>
          </p:nvSpPr>
          <p:spPr bwMode="auto">
            <a:xfrm>
              <a:off x="2429" y="3193"/>
              <a:ext cx="0" cy="315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grpSp>
          <p:nvGrpSpPr>
            <p:cNvPr id="372858" name="Group 122"/>
            <p:cNvGrpSpPr>
              <a:grpSpLocks/>
            </p:cNvGrpSpPr>
            <p:nvPr/>
          </p:nvGrpSpPr>
          <p:grpSpPr bwMode="auto">
            <a:xfrm>
              <a:off x="2454" y="3200"/>
              <a:ext cx="774" cy="269"/>
              <a:chOff x="2517" y="2081"/>
              <a:chExt cx="774" cy="269"/>
            </a:xfrm>
          </p:grpSpPr>
          <p:sp>
            <p:nvSpPr>
              <p:cNvPr id="372859" name="Oval 123"/>
              <p:cNvSpPr>
                <a:spLocks noChangeArrowheads="1"/>
              </p:cNvSpPr>
              <p:nvPr/>
            </p:nvSpPr>
            <p:spPr bwMode="auto">
              <a:xfrm>
                <a:off x="2517" y="2136"/>
                <a:ext cx="774" cy="169"/>
              </a:xfrm>
              <a:prstGeom prst="ellips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e-IL"/>
              </a:p>
            </p:txBody>
          </p:sp>
          <p:sp>
            <p:nvSpPr>
              <p:cNvPr id="372860" name="Text Box 124"/>
              <p:cNvSpPr txBox="1">
                <a:spLocks noChangeArrowheads="1"/>
              </p:cNvSpPr>
              <p:nvPr/>
            </p:nvSpPr>
            <p:spPr bwMode="auto">
              <a:xfrm>
                <a:off x="2761" y="2081"/>
                <a:ext cx="259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</p:grpSp>
      <p:grpSp>
        <p:nvGrpSpPr>
          <p:cNvPr id="372861" name="Group 125"/>
          <p:cNvGrpSpPr>
            <a:grpSpLocks/>
          </p:cNvGrpSpPr>
          <p:nvPr/>
        </p:nvGrpSpPr>
        <p:grpSpPr bwMode="auto">
          <a:xfrm>
            <a:off x="2484438" y="765175"/>
            <a:ext cx="1268412" cy="500063"/>
            <a:chOff x="2429" y="3193"/>
            <a:chExt cx="799" cy="315"/>
          </a:xfrm>
        </p:grpSpPr>
        <p:sp>
          <p:nvSpPr>
            <p:cNvPr id="372862" name="Line 126"/>
            <p:cNvSpPr>
              <a:spLocks noChangeShapeType="1"/>
            </p:cNvSpPr>
            <p:nvPr/>
          </p:nvSpPr>
          <p:spPr bwMode="auto">
            <a:xfrm>
              <a:off x="3227" y="3193"/>
              <a:ext cx="0" cy="315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72863" name="Line 127"/>
            <p:cNvSpPr>
              <a:spLocks noChangeShapeType="1"/>
            </p:cNvSpPr>
            <p:nvPr/>
          </p:nvSpPr>
          <p:spPr bwMode="auto">
            <a:xfrm>
              <a:off x="2429" y="3193"/>
              <a:ext cx="0" cy="315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grpSp>
          <p:nvGrpSpPr>
            <p:cNvPr id="372864" name="Group 128"/>
            <p:cNvGrpSpPr>
              <a:grpSpLocks/>
            </p:cNvGrpSpPr>
            <p:nvPr/>
          </p:nvGrpSpPr>
          <p:grpSpPr bwMode="auto">
            <a:xfrm>
              <a:off x="2454" y="3200"/>
              <a:ext cx="774" cy="269"/>
              <a:chOff x="2517" y="2081"/>
              <a:chExt cx="774" cy="269"/>
            </a:xfrm>
          </p:grpSpPr>
          <p:sp>
            <p:nvSpPr>
              <p:cNvPr id="372865" name="Oval 129"/>
              <p:cNvSpPr>
                <a:spLocks noChangeArrowheads="1"/>
              </p:cNvSpPr>
              <p:nvPr/>
            </p:nvSpPr>
            <p:spPr bwMode="auto">
              <a:xfrm>
                <a:off x="2517" y="2136"/>
                <a:ext cx="774" cy="169"/>
              </a:xfrm>
              <a:prstGeom prst="ellips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e-IL"/>
              </a:p>
            </p:txBody>
          </p:sp>
          <p:sp>
            <p:nvSpPr>
              <p:cNvPr id="372866" name="Text Box 130"/>
              <p:cNvSpPr txBox="1">
                <a:spLocks noChangeArrowheads="1"/>
              </p:cNvSpPr>
              <p:nvPr/>
            </p:nvSpPr>
            <p:spPr bwMode="auto">
              <a:xfrm>
                <a:off x="2761" y="2081"/>
                <a:ext cx="259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</p:grpSp>
      <p:grpSp>
        <p:nvGrpSpPr>
          <p:cNvPr id="372867" name="Group 131"/>
          <p:cNvGrpSpPr>
            <a:grpSpLocks/>
          </p:cNvGrpSpPr>
          <p:nvPr/>
        </p:nvGrpSpPr>
        <p:grpSpPr bwMode="auto">
          <a:xfrm>
            <a:off x="4067175" y="2065338"/>
            <a:ext cx="1268413" cy="500062"/>
            <a:chOff x="2429" y="3193"/>
            <a:chExt cx="799" cy="315"/>
          </a:xfrm>
        </p:grpSpPr>
        <p:sp>
          <p:nvSpPr>
            <p:cNvPr id="372868" name="Line 132"/>
            <p:cNvSpPr>
              <a:spLocks noChangeShapeType="1"/>
            </p:cNvSpPr>
            <p:nvPr/>
          </p:nvSpPr>
          <p:spPr bwMode="auto">
            <a:xfrm>
              <a:off x="3227" y="3193"/>
              <a:ext cx="0" cy="31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72869" name="Line 133"/>
            <p:cNvSpPr>
              <a:spLocks noChangeShapeType="1"/>
            </p:cNvSpPr>
            <p:nvPr/>
          </p:nvSpPr>
          <p:spPr bwMode="auto">
            <a:xfrm>
              <a:off x="2429" y="3193"/>
              <a:ext cx="0" cy="31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grpSp>
          <p:nvGrpSpPr>
            <p:cNvPr id="372870" name="Group 134"/>
            <p:cNvGrpSpPr>
              <a:grpSpLocks/>
            </p:cNvGrpSpPr>
            <p:nvPr/>
          </p:nvGrpSpPr>
          <p:grpSpPr bwMode="auto">
            <a:xfrm>
              <a:off x="2454" y="3200"/>
              <a:ext cx="774" cy="269"/>
              <a:chOff x="2517" y="2081"/>
              <a:chExt cx="774" cy="269"/>
            </a:xfrm>
          </p:grpSpPr>
          <p:sp>
            <p:nvSpPr>
              <p:cNvPr id="372871" name="Oval 135"/>
              <p:cNvSpPr>
                <a:spLocks noChangeArrowheads="1"/>
              </p:cNvSpPr>
              <p:nvPr/>
            </p:nvSpPr>
            <p:spPr bwMode="auto">
              <a:xfrm>
                <a:off x="2517" y="2136"/>
                <a:ext cx="774" cy="169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e-IL"/>
              </a:p>
            </p:txBody>
          </p:sp>
          <p:sp>
            <p:nvSpPr>
              <p:cNvPr id="372872" name="Text Box 136"/>
              <p:cNvSpPr txBox="1">
                <a:spLocks noChangeArrowheads="1"/>
              </p:cNvSpPr>
              <p:nvPr/>
            </p:nvSpPr>
            <p:spPr bwMode="auto">
              <a:xfrm>
                <a:off x="2761" y="2081"/>
                <a:ext cx="259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</p:grpSp>
      <p:sp>
        <p:nvSpPr>
          <p:cNvPr id="372873" name="Text Box 137"/>
          <p:cNvSpPr txBox="1">
            <a:spLocks noChangeArrowheads="1"/>
          </p:cNvSpPr>
          <p:nvPr/>
        </p:nvSpPr>
        <p:spPr bwMode="auto">
          <a:xfrm>
            <a:off x="2339975" y="307975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|T| &gt; 0</a:t>
            </a:r>
          </a:p>
        </p:txBody>
      </p:sp>
      <p:sp>
        <p:nvSpPr>
          <p:cNvPr id="372918" name="Line 182"/>
          <p:cNvSpPr>
            <a:spLocks noChangeShapeType="1"/>
          </p:cNvSpPr>
          <p:nvPr/>
        </p:nvSpPr>
        <p:spPr bwMode="auto">
          <a:xfrm>
            <a:off x="2700338" y="5300663"/>
            <a:ext cx="561657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he-IL"/>
          </a:p>
        </p:txBody>
      </p:sp>
      <p:sp>
        <p:nvSpPr>
          <p:cNvPr id="372919" name="Text Box 183"/>
          <p:cNvSpPr txBox="1">
            <a:spLocks noChangeArrowheads="1"/>
          </p:cNvSpPr>
          <p:nvPr/>
        </p:nvSpPr>
        <p:spPr bwMode="auto">
          <a:xfrm>
            <a:off x="8296275" y="5146675"/>
            <a:ext cx="458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TL</a:t>
            </a:r>
          </a:p>
        </p:txBody>
      </p:sp>
      <p:sp>
        <p:nvSpPr>
          <p:cNvPr id="372922" name="Line 186"/>
          <p:cNvSpPr>
            <a:spLocks noChangeShapeType="1"/>
          </p:cNvSpPr>
          <p:nvPr/>
        </p:nvSpPr>
        <p:spPr bwMode="auto">
          <a:xfrm flipV="1">
            <a:off x="3419475" y="3933825"/>
            <a:ext cx="2016125" cy="1079500"/>
          </a:xfrm>
          <a:prstGeom prst="line">
            <a:avLst/>
          </a:prstGeom>
          <a:noFill/>
          <a:ln w="38100">
            <a:solidFill>
              <a:srgbClr val="008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he-IL"/>
          </a:p>
        </p:txBody>
      </p:sp>
      <p:sp>
        <p:nvSpPr>
          <p:cNvPr id="372923" name="Line 187"/>
          <p:cNvSpPr>
            <a:spLocks noChangeShapeType="1"/>
          </p:cNvSpPr>
          <p:nvPr/>
        </p:nvSpPr>
        <p:spPr bwMode="auto">
          <a:xfrm>
            <a:off x="5435600" y="3933825"/>
            <a:ext cx="1873250" cy="1150938"/>
          </a:xfrm>
          <a:prstGeom prst="line">
            <a:avLst/>
          </a:prstGeom>
          <a:noFill/>
          <a:ln w="38100">
            <a:solidFill>
              <a:srgbClr val="008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he-IL"/>
          </a:p>
        </p:txBody>
      </p:sp>
      <p:sp>
        <p:nvSpPr>
          <p:cNvPr id="372924" name="Line 188"/>
          <p:cNvSpPr>
            <a:spLocks noChangeShapeType="1"/>
          </p:cNvSpPr>
          <p:nvPr/>
        </p:nvSpPr>
        <p:spPr bwMode="auto">
          <a:xfrm rot="21585714" flipH="1">
            <a:off x="3419475" y="5084763"/>
            <a:ext cx="3889375" cy="0"/>
          </a:xfrm>
          <a:prstGeom prst="line">
            <a:avLst/>
          </a:prstGeom>
          <a:noFill/>
          <a:ln w="38100" cap="rnd">
            <a:solidFill>
              <a:srgbClr val="008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he-IL"/>
          </a:p>
        </p:txBody>
      </p:sp>
      <p:sp>
        <p:nvSpPr>
          <p:cNvPr id="372925" name="Line 189"/>
          <p:cNvSpPr>
            <a:spLocks noChangeShapeType="1"/>
          </p:cNvSpPr>
          <p:nvPr/>
        </p:nvSpPr>
        <p:spPr bwMode="auto">
          <a:xfrm flipH="1" flipV="1">
            <a:off x="2843213" y="765175"/>
            <a:ext cx="1873250" cy="1511300"/>
          </a:xfrm>
          <a:prstGeom prst="line">
            <a:avLst/>
          </a:prstGeom>
          <a:noFill/>
          <a:ln w="38100">
            <a:solidFill>
              <a:srgbClr val="008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he-IL"/>
          </a:p>
        </p:txBody>
      </p:sp>
      <p:sp>
        <p:nvSpPr>
          <p:cNvPr id="372926" name="Text Box 190"/>
          <p:cNvSpPr txBox="1">
            <a:spLocks noChangeArrowheads="1"/>
          </p:cNvSpPr>
          <p:nvPr/>
        </p:nvSpPr>
        <p:spPr bwMode="auto">
          <a:xfrm>
            <a:off x="5364163" y="3716338"/>
            <a:ext cx="35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2927" name="Text Box 191"/>
          <p:cNvSpPr txBox="1">
            <a:spLocks noChangeArrowheads="1"/>
          </p:cNvSpPr>
          <p:nvPr/>
        </p:nvSpPr>
        <p:spPr bwMode="auto">
          <a:xfrm>
            <a:off x="4725988" y="2060575"/>
            <a:ext cx="35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/>
          <a:p>
            <a:r>
              <a:rPr lang="en-US" sz="2400" i="1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372928" name="Line 192"/>
          <p:cNvSpPr>
            <a:spLocks noChangeShapeType="1"/>
          </p:cNvSpPr>
          <p:nvPr/>
        </p:nvSpPr>
        <p:spPr bwMode="auto">
          <a:xfrm>
            <a:off x="2268538" y="3789363"/>
            <a:ext cx="0" cy="1511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he-IL"/>
          </a:p>
        </p:txBody>
      </p:sp>
      <p:sp>
        <p:nvSpPr>
          <p:cNvPr id="372929" name="Text Box 193"/>
          <p:cNvSpPr txBox="1">
            <a:spLocks noChangeArrowheads="1"/>
          </p:cNvSpPr>
          <p:nvPr/>
        </p:nvSpPr>
        <p:spPr bwMode="auto">
          <a:xfrm rot="5400000">
            <a:off x="1797844" y="4255294"/>
            <a:ext cx="14493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r>
              <a:rPr lang="en-US" sz="3600"/>
              <a:t>H</a:t>
            </a:r>
            <a:r>
              <a:rPr lang="en-US" sz="2400"/>
              <a:t>bottom</a:t>
            </a:r>
          </a:p>
        </p:txBody>
      </p:sp>
    </p:spTree>
    <p:extLst>
      <p:ext uri="{BB962C8B-B14F-4D97-AF65-F5344CB8AC3E}">
        <p14:creationId xmlns:p14="http://schemas.microsoft.com/office/powerpoint/2010/main" val="257148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7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37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500" fill="hold"/>
                                        <p:tgtEl>
                                          <p:spTgt spid="37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37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37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37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37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37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37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500" fill="hold"/>
                                        <p:tgtEl>
                                          <p:spTgt spid="37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500" fill="hold"/>
                                        <p:tgtEl>
                                          <p:spTgt spid="37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37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37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37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500" fill="hold"/>
                                        <p:tgtEl>
                                          <p:spTgt spid="37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6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500" fill="hold"/>
                                        <p:tgtEl>
                                          <p:spTgt spid="37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9" presetID="35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500" fill="hold"/>
                                        <p:tgtEl>
                                          <p:spTgt spid="37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2" presetID="35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500" fill="hold"/>
                                        <p:tgtEl>
                                          <p:spTgt spid="37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500" fill="hold"/>
                                        <p:tgtEl>
                                          <p:spTgt spid="37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35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500" fill="hold"/>
                                        <p:tgtEl>
                                          <p:spTgt spid="37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0" presetID="35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500" fill="hold"/>
                                        <p:tgtEl>
                                          <p:spTgt spid="37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3" presetID="35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500" fill="hold"/>
                                        <p:tgtEl>
                                          <p:spTgt spid="37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500" fill="hold"/>
                                        <p:tgtEl>
                                          <p:spTgt spid="37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8" presetID="35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500" fill="hold"/>
                                        <p:tgtEl>
                                          <p:spTgt spid="37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922" grpId="0" animBg="1"/>
      <p:bldP spid="372922" grpId="1" animBg="1"/>
      <p:bldP spid="372922" grpId="2" animBg="1"/>
      <p:bldP spid="372922" grpId="3" animBg="1"/>
      <p:bldP spid="372922" grpId="4" animBg="1"/>
      <p:bldP spid="372922" grpId="5" animBg="1"/>
      <p:bldP spid="372923" grpId="0" animBg="1"/>
      <p:bldP spid="372923" grpId="1" animBg="1"/>
      <p:bldP spid="372923" grpId="2" animBg="1"/>
      <p:bldP spid="372923" grpId="3" animBg="1"/>
      <p:bldP spid="372923" grpId="4" animBg="1"/>
      <p:bldP spid="372923" grpId="5" animBg="1"/>
      <p:bldP spid="372924" grpId="0" animBg="1"/>
      <p:bldP spid="372924" grpId="1" animBg="1"/>
      <p:bldP spid="372924" grpId="2" animBg="1"/>
      <p:bldP spid="372924" grpId="3" animBg="1"/>
      <p:bldP spid="372924" grpId="4" animBg="1"/>
      <p:bldP spid="372924" grpId="5" animBg="1"/>
      <p:bldP spid="372925" grpId="0" animBg="1"/>
      <p:bldP spid="372925" grpId="1" animBg="1"/>
      <p:bldP spid="372925" grpId="2" animBg="1"/>
      <p:bldP spid="372925" grpId="3" animBg="1"/>
      <p:bldP spid="372925" grpId="4" animBg="1"/>
      <p:bldP spid="372925" grpId="5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0" y="2314575"/>
            <a:ext cx="9144000" cy="2228850"/>
          </a:xfrm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36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the presence of a </a:t>
            </a:r>
            <a:br>
              <a:rPr lang="en-US" sz="36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magnetic field alters the </a:t>
            </a:r>
            <a:br>
              <a:rPr lang="en-US" sz="36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instability mechanism of </a:t>
            </a:r>
            <a:br>
              <a:rPr lang="en-US" sz="36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hydrodynamic shear flows ?</a:t>
            </a:r>
            <a:endParaRPr lang="he-IL" sz="360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74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MHD shear flow ambiguity:</a:t>
            </a:r>
            <a:r>
              <a:rPr lang="en-GB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e-IL" sz="4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7750"/>
            <a:ext cx="9144000" cy="1728788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Uniform</a:t>
            </a:r>
            <a:r>
              <a:rPr lang="en-US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magnetic field acts to 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stabilize</a:t>
            </a:r>
            <a:r>
              <a:rPr lang="en-US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shear flows (energetic argument – extra work has to be done to bend magnetic field-lines)</a:t>
            </a:r>
          </a:p>
          <a:p>
            <a:pPr marL="0" indent="0">
              <a:buFontTx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0" y="2314575"/>
            <a:ext cx="914400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endParaRPr lang="en-US" dirty="0" smtClean="0">
              <a:effectLst/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dirty="0" smtClean="0"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On the other hand  - </a:t>
            </a:r>
            <a:r>
              <a:rPr lang="en-US" b="1" dirty="0" smtClean="0"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spatially</a:t>
            </a:r>
            <a:r>
              <a:rPr lang="en-US" dirty="0" smtClean="0"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 varying magnetic field can </a:t>
            </a:r>
            <a:r>
              <a:rPr lang="en-US" b="1" dirty="0" smtClean="0"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destabilize</a:t>
            </a:r>
            <a:r>
              <a:rPr lang="en-US" dirty="0" smtClean="0"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 shear flows which are otherwise </a:t>
            </a:r>
            <a:r>
              <a:rPr lang="en-US" b="1" dirty="0" smtClean="0"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stable</a:t>
            </a:r>
            <a:r>
              <a:rPr lang="en-US" dirty="0" smtClean="0"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 in the </a:t>
            </a:r>
            <a:r>
              <a:rPr lang="en-US" b="1" dirty="0" smtClean="0"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hydrodynamic</a:t>
            </a:r>
            <a:r>
              <a:rPr lang="en-US" dirty="0" smtClean="0"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 limit</a:t>
            </a:r>
          </a:p>
          <a:p>
            <a:pPr marL="0" indent="0">
              <a:buFontTx/>
              <a:buNone/>
              <a:defRPr/>
            </a:pPr>
            <a:endParaRPr lang="en-US" dirty="0" smtClean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0" y="5003800"/>
            <a:ext cx="9144000" cy="565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Can we use the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vorticity</a:t>
            </a:r>
            <a:r>
              <a: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wave</a:t>
            </a:r>
            <a:r>
              <a:rPr lang="en-US" sz="320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concept to go beyond energetic arguments and shed light on the </a:t>
            </a:r>
            <a:r>
              <a: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(in)stability mechanism </a:t>
            </a:r>
            <a:r>
              <a:rPr lang="en-US" sz="320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872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 bwMode="auto">
          <a:xfrm>
            <a:off x="0" y="-13335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solidFill>
                  <a:srgbClr val="000099"/>
                </a:solidFill>
                <a:latin typeface="Arial" pitchFamily="34" charset="0"/>
                <a:ea typeface="+mj-ea"/>
              </a:rPr>
              <a:t>Simplified 2D (</a:t>
            </a:r>
            <a:r>
              <a:rPr lang="en-US" sz="3200" b="1" kern="0" dirty="0" err="1">
                <a:solidFill>
                  <a:srgbClr val="000099"/>
                </a:solidFill>
                <a:latin typeface="Arial" pitchFamily="34" charset="0"/>
                <a:ea typeface="+mj-ea"/>
              </a:rPr>
              <a:t>x,y</a:t>
            </a:r>
            <a:r>
              <a:rPr lang="en-US" sz="3200" b="1" kern="0" dirty="0">
                <a:solidFill>
                  <a:srgbClr val="000099"/>
                </a:solidFill>
                <a:latin typeface="Arial" pitchFamily="34" charset="0"/>
                <a:ea typeface="+mj-ea"/>
              </a:rPr>
              <a:t>) MHD equations:</a:t>
            </a:r>
            <a:endParaRPr lang="he-IL" sz="3200" b="1" kern="0" dirty="0">
              <a:solidFill>
                <a:srgbClr val="000099"/>
              </a:solidFill>
              <a:latin typeface="Arial" pitchFamily="34" charset="0"/>
              <a:ea typeface="+mj-ea"/>
            </a:endParaRP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893763"/>
            <a:ext cx="5876925" cy="251460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3576638"/>
            <a:ext cx="2143125" cy="428625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160963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4356100"/>
            <a:ext cx="19716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5114925"/>
            <a:ext cx="1905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379913"/>
            <a:ext cx="11430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90688" y="4411663"/>
            <a:ext cx="66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r>
              <a:rPr lang="en-US" sz="2000" b="1">
                <a:latin typeface="Arial" panose="020B0604020202020204" pitchFamily="34" charset="0"/>
              </a:rPr>
              <a:t>B </a:t>
            </a:r>
            <a:r>
              <a:rPr lang="en-US" sz="2000">
                <a:latin typeface="Arial" panose="020B0604020202020204" pitchFamily="34" charset="0"/>
              </a:rPr>
              <a:t>=</a:t>
            </a:r>
            <a:r>
              <a:rPr lang="en-US" sz="2000" b="1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614488" y="4119563"/>
            <a:ext cx="6011862" cy="165258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b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53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733425"/>
            <a:ext cx="10874375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929188" y="4143375"/>
            <a:ext cx="214312" cy="357188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anchor="b"/>
          <a:lstStyle/>
          <a:p>
            <a:pPr>
              <a:defRPr/>
            </a:pPr>
            <a:endParaRPr lang="he-IL"/>
          </a:p>
        </p:txBody>
      </p:sp>
      <p:cxnSp>
        <p:nvCxnSpPr>
          <p:cNvPr id="16388" name="Straight Connector 5"/>
          <p:cNvCxnSpPr>
            <a:cxnSpLocks noChangeShapeType="1"/>
          </p:cNvCxnSpPr>
          <p:nvPr/>
        </p:nvCxnSpPr>
        <p:spPr bwMode="auto">
          <a:xfrm flipV="1">
            <a:off x="1785938" y="2714625"/>
            <a:ext cx="5429250" cy="71438"/>
          </a:xfrm>
          <a:prstGeom prst="line">
            <a:avLst/>
          </a:prstGeom>
          <a:noFill/>
          <a:ln w="2857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183" name="Flowchart: Connector 9"/>
          <p:cNvSpPr>
            <a:spLocks noChangeArrowheads="1"/>
          </p:cNvSpPr>
          <p:nvPr/>
        </p:nvSpPr>
        <p:spPr bwMode="auto">
          <a:xfrm>
            <a:off x="4214813" y="1571625"/>
            <a:ext cx="500062" cy="571500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b"/>
          <a:lstStyle/>
          <a:p>
            <a:pPr>
              <a:defRPr/>
            </a:pPr>
            <a:endParaRPr lang="he-IL"/>
          </a:p>
        </p:txBody>
      </p:sp>
      <p:cxnSp>
        <p:nvCxnSpPr>
          <p:cNvPr id="16390" name="Straight Connector 11"/>
          <p:cNvCxnSpPr>
            <a:cxnSpLocks noChangeShapeType="1"/>
            <a:stCxn id="50183" idx="1"/>
            <a:endCxn id="50183" idx="5"/>
          </p:cNvCxnSpPr>
          <p:nvPr/>
        </p:nvCxnSpPr>
        <p:spPr bwMode="auto">
          <a:xfrm rot="16200000" flipH="1">
            <a:off x="4263231" y="1680370"/>
            <a:ext cx="403225" cy="3540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1" name="Straight Connector 13"/>
          <p:cNvCxnSpPr>
            <a:cxnSpLocks noChangeShapeType="1"/>
            <a:stCxn id="50183" idx="7"/>
            <a:endCxn id="50183" idx="3"/>
          </p:cNvCxnSpPr>
          <p:nvPr/>
        </p:nvCxnSpPr>
        <p:spPr bwMode="auto">
          <a:xfrm rot="-5400000" flipH="1" flipV="1">
            <a:off x="4263231" y="1680370"/>
            <a:ext cx="403225" cy="3540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9"/>
          <p:cNvSpPr/>
          <p:nvPr/>
        </p:nvSpPr>
        <p:spPr bwMode="auto">
          <a:xfrm>
            <a:off x="1785938" y="1571625"/>
            <a:ext cx="865187" cy="935038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>
              <a:defRPr/>
            </a:pPr>
            <a:endParaRPr lang="he-IL"/>
          </a:p>
        </p:txBody>
      </p:sp>
      <p:cxnSp>
        <p:nvCxnSpPr>
          <p:cNvPr id="16393" name="Straight Connector 5"/>
          <p:cNvCxnSpPr>
            <a:cxnSpLocks noChangeShapeType="1"/>
          </p:cNvCxnSpPr>
          <p:nvPr/>
        </p:nvCxnSpPr>
        <p:spPr bwMode="auto">
          <a:xfrm>
            <a:off x="1852613" y="4268788"/>
            <a:ext cx="5368925" cy="231775"/>
          </a:xfrm>
          <a:prstGeom prst="line">
            <a:avLst/>
          </a:prstGeom>
          <a:noFill/>
          <a:ln w="2857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4" name="Straight Connector 5"/>
          <p:cNvCxnSpPr>
            <a:cxnSpLocks noChangeShapeType="1"/>
          </p:cNvCxnSpPr>
          <p:nvPr/>
        </p:nvCxnSpPr>
        <p:spPr bwMode="auto">
          <a:xfrm flipV="1">
            <a:off x="1806575" y="1571625"/>
            <a:ext cx="5429250" cy="546100"/>
          </a:xfrm>
          <a:prstGeom prst="line">
            <a:avLst/>
          </a:prstGeom>
          <a:noFill/>
          <a:ln w="2857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15"/>
          <p:cNvSpPr/>
          <p:nvPr/>
        </p:nvSpPr>
        <p:spPr bwMode="auto">
          <a:xfrm>
            <a:off x="7451725" y="971550"/>
            <a:ext cx="884238" cy="38020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>
              <a:defRPr/>
            </a:pPr>
            <a:endParaRPr lang="he-IL"/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2613025" y="1470025"/>
            <a:ext cx="425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Symbol" pitchFamily="18" charset="2"/>
              </a:rPr>
              <a:t>q</a:t>
            </a:r>
            <a:endParaRPr lang="he-IL" sz="3600" dirty="0">
              <a:latin typeface="Symbol" pitchFamily="18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86425" y="3044825"/>
            <a:ext cx="411163" cy="58420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en-US" sz="3200" dirty="0">
                <a:latin typeface="+mj-lt"/>
              </a:rPr>
              <a:t>p</a:t>
            </a:r>
            <a:endParaRPr lang="he-IL" sz="3200" dirty="0"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786063" y="1123950"/>
            <a:ext cx="2708275" cy="447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>
              <a:defRPr/>
            </a:pPr>
            <a:endParaRPr lang="he-IL"/>
          </a:p>
        </p:txBody>
      </p:sp>
      <p:sp>
        <p:nvSpPr>
          <p:cNvPr id="20" name="TextBox 19"/>
          <p:cNvSpPr txBox="1"/>
          <p:nvPr/>
        </p:nvSpPr>
        <p:spPr>
          <a:xfrm>
            <a:off x="354013" y="1700213"/>
            <a:ext cx="1184275" cy="70802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F0000"/>
                </a:solidFill>
                <a:latin typeface="+mj-lt"/>
              </a:rPr>
              <a:t>strat</a:t>
            </a:r>
            <a:endParaRPr lang="he-IL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0213" y="3275013"/>
            <a:ext cx="1069975" cy="70802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00B0F0"/>
                </a:solidFill>
                <a:latin typeface="+mj-lt"/>
              </a:rPr>
              <a:t>trop</a:t>
            </a:r>
            <a:endParaRPr lang="he-IL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50163" y="3067050"/>
            <a:ext cx="1069975" cy="70802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F0000"/>
                </a:solidFill>
                <a:latin typeface="+mj-lt"/>
              </a:rPr>
              <a:t>trop</a:t>
            </a:r>
            <a:endParaRPr lang="he-IL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6402" name="Straight Connector 5"/>
          <p:cNvCxnSpPr>
            <a:cxnSpLocks noChangeShapeType="1"/>
          </p:cNvCxnSpPr>
          <p:nvPr/>
        </p:nvCxnSpPr>
        <p:spPr bwMode="auto">
          <a:xfrm flipV="1">
            <a:off x="1730375" y="1184275"/>
            <a:ext cx="5481638" cy="12842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3828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 bwMode="auto">
          <a:xfrm>
            <a:off x="0" y="-2571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srgbClr val="000099"/>
                </a:solidFill>
                <a:latin typeface="Arial" pitchFamily="34" charset="0"/>
                <a:ea typeface="+mj-ea"/>
              </a:rPr>
              <a:t>Adding background magnetic field </a:t>
            </a:r>
          </a:p>
        </p:txBody>
      </p:sp>
      <p:grpSp>
        <p:nvGrpSpPr>
          <p:cNvPr id="44035" name="Group 37"/>
          <p:cNvGrpSpPr>
            <a:grpSpLocks/>
          </p:cNvGrpSpPr>
          <p:nvPr/>
        </p:nvGrpSpPr>
        <p:grpSpPr bwMode="auto">
          <a:xfrm>
            <a:off x="7370763" y="1360488"/>
            <a:ext cx="1541462" cy="2336800"/>
            <a:chOff x="7216775" y="1268038"/>
            <a:chExt cx="1870075" cy="3313112"/>
          </a:xfrm>
        </p:grpSpPr>
        <p:sp>
          <p:nvSpPr>
            <p:cNvPr id="9" name="Line 53"/>
            <p:cNvSpPr>
              <a:spLocks noChangeShapeType="1"/>
            </p:cNvSpPr>
            <p:nvPr/>
          </p:nvSpPr>
          <p:spPr bwMode="auto">
            <a:xfrm>
              <a:off x="8116183" y="1270288"/>
              <a:ext cx="970667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Line 54"/>
            <p:cNvSpPr>
              <a:spLocks noChangeShapeType="1"/>
            </p:cNvSpPr>
            <p:nvPr/>
          </p:nvSpPr>
          <p:spPr bwMode="auto">
            <a:xfrm>
              <a:off x="8083442" y="1805968"/>
              <a:ext cx="995704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Line 56"/>
            <p:cNvSpPr>
              <a:spLocks noChangeShapeType="1"/>
            </p:cNvSpPr>
            <p:nvPr/>
          </p:nvSpPr>
          <p:spPr bwMode="auto">
            <a:xfrm>
              <a:off x="8094998" y="1270288"/>
              <a:ext cx="0" cy="3310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Line 57"/>
            <p:cNvSpPr>
              <a:spLocks noChangeShapeType="1"/>
            </p:cNvSpPr>
            <p:nvPr/>
          </p:nvSpPr>
          <p:spPr bwMode="auto">
            <a:xfrm flipH="1">
              <a:off x="7237960" y="4058975"/>
              <a:ext cx="878223" cy="13505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Line 58"/>
            <p:cNvSpPr>
              <a:spLocks noChangeShapeType="1"/>
            </p:cNvSpPr>
            <p:nvPr/>
          </p:nvSpPr>
          <p:spPr bwMode="auto">
            <a:xfrm flipH="1" flipV="1">
              <a:off x="7353515" y="3532298"/>
              <a:ext cx="762667" cy="4502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Line 59"/>
            <p:cNvSpPr>
              <a:spLocks noChangeShapeType="1"/>
            </p:cNvSpPr>
            <p:nvPr/>
          </p:nvSpPr>
          <p:spPr bwMode="auto">
            <a:xfrm>
              <a:off x="8160479" y="2305636"/>
              <a:ext cx="747260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Freeform 60"/>
            <p:cNvSpPr>
              <a:spLocks/>
            </p:cNvSpPr>
            <p:nvPr/>
          </p:nvSpPr>
          <p:spPr bwMode="auto">
            <a:xfrm>
              <a:off x="7216775" y="1268038"/>
              <a:ext cx="1870075" cy="3304109"/>
            </a:xfrm>
            <a:custGeom>
              <a:avLst/>
              <a:gdLst>
                <a:gd name="T0" fmla="*/ 1838325 w 1178"/>
                <a:gd name="T1" fmla="*/ 0 h 2081"/>
                <a:gd name="T2" fmla="*/ 1722438 w 1178"/>
                <a:gd name="T3" fmla="*/ 998538 h 2081"/>
                <a:gd name="T4" fmla="*/ 954087 w 1178"/>
                <a:gd name="T5" fmla="*/ 1536700 h 2081"/>
                <a:gd name="T6" fmla="*/ 147637 w 1178"/>
                <a:gd name="T7" fmla="*/ 2265363 h 2081"/>
                <a:gd name="T8" fmla="*/ 71437 w 1178"/>
                <a:gd name="T9" fmla="*/ 3303588 h 20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8"/>
                <a:gd name="T16" fmla="*/ 0 h 2081"/>
                <a:gd name="T17" fmla="*/ 1178 w 1178"/>
                <a:gd name="T18" fmla="*/ 2081 h 20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8" h="2081">
                  <a:moveTo>
                    <a:pt x="1158" y="0"/>
                  </a:moveTo>
                  <a:cubicBezTo>
                    <a:pt x="1168" y="234"/>
                    <a:pt x="1178" y="468"/>
                    <a:pt x="1085" y="629"/>
                  </a:cubicBezTo>
                  <a:cubicBezTo>
                    <a:pt x="992" y="790"/>
                    <a:pt x="766" y="835"/>
                    <a:pt x="601" y="968"/>
                  </a:cubicBezTo>
                  <a:cubicBezTo>
                    <a:pt x="436" y="1101"/>
                    <a:pt x="186" y="1242"/>
                    <a:pt x="93" y="1427"/>
                  </a:cubicBezTo>
                  <a:cubicBezTo>
                    <a:pt x="0" y="1612"/>
                    <a:pt x="53" y="1972"/>
                    <a:pt x="45" y="2081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Line 61"/>
            <p:cNvSpPr>
              <a:spLocks noChangeShapeType="1"/>
            </p:cNvSpPr>
            <p:nvPr/>
          </p:nvSpPr>
          <p:spPr bwMode="auto">
            <a:xfrm flipH="1" flipV="1">
              <a:off x="7813813" y="3075394"/>
              <a:ext cx="261926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Line 62"/>
            <p:cNvSpPr>
              <a:spLocks noChangeShapeType="1"/>
            </p:cNvSpPr>
            <p:nvPr/>
          </p:nvSpPr>
          <p:spPr bwMode="auto">
            <a:xfrm>
              <a:off x="8121961" y="2573476"/>
              <a:ext cx="421778" cy="0"/>
            </a:xfrm>
            <a:prstGeom prst="line">
              <a:avLst/>
            </a:prstGeom>
            <a:noFill/>
            <a:ln w="31750">
              <a:solidFill>
                <a:srgbClr val="339933"/>
              </a:solidFill>
              <a:round/>
              <a:headEnd/>
              <a:tailEnd type="triangle" w="med" len="lg"/>
            </a:ln>
          </p:spPr>
          <p:txBody>
            <a:bodyPr anchor="b"/>
            <a:lstStyle/>
            <a:p>
              <a:pPr eaLnBrk="1" hangingPunct="1">
                <a:defRPr/>
              </a:pPr>
              <a:endParaRPr lang="he-I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4036" name="Group 42"/>
          <p:cNvGrpSpPr>
            <a:grpSpLocks/>
          </p:cNvGrpSpPr>
          <p:nvPr/>
        </p:nvGrpSpPr>
        <p:grpSpPr bwMode="auto">
          <a:xfrm>
            <a:off x="4802188" y="1277938"/>
            <a:ext cx="1925637" cy="1997075"/>
            <a:chOff x="2416175" y="1700213"/>
            <a:chExt cx="1508125" cy="3030537"/>
          </a:xfrm>
        </p:grpSpPr>
        <p:cxnSp>
          <p:nvCxnSpPr>
            <p:cNvPr id="44057" name="Curved Connector 20"/>
            <p:cNvCxnSpPr>
              <a:cxnSpLocks noChangeShapeType="1"/>
            </p:cNvCxnSpPr>
            <p:nvPr/>
          </p:nvCxnSpPr>
          <p:spPr bwMode="auto">
            <a:xfrm rot="16200000" flipH="1">
              <a:off x="2414588" y="1706563"/>
              <a:ext cx="1516062" cy="1503362"/>
            </a:xfrm>
            <a:prstGeom prst="curvedConnector3">
              <a:avLst>
                <a:gd name="adj1" fmla="val 50000"/>
              </a:avLst>
            </a:prstGeom>
            <a:noFill/>
            <a:ln w="28575" algn="ctr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58" name="Curved Connector 30"/>
            <p:cNvCxnSpPr>
              <a:cxnSpLocks noChangeShapeType="1"/>
            </p:cNvCxnSpPr>
            <p:nvPr/>
          </p:nvCxnSpPr>
          <p:spPr bwMode="auto">
            <a:xfrm rot="5400000" flipH="1" flipV="1">
              <a:off x="2415381" y="3221832"/>
              <a:ext cx="1514475" cy="1503362"/>
            </a:xfrm>
            <a:prstGeom prst="curvedConnector3">
              <a:avLst>
                <a:gd name="adj1" fmla="val 50000"/>
              </a:avLst>
            </a:prstGeom>
            <a:noFill/>
            <a:ln w="28575" algn="ctr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59" name="Straight Arrow Connector 32"/>
            <p:cNvCxnSpPr>
              <a:cxnSpLocks noChangeShapeType="1"/>
            </p:cNvCxnSpPr>
            <p:nvPr/>
          </p:nvCxnSpPr>
          <p:spPr bwMode="auto">
            <a:xfrm>
              <a:off x="2420938" y="3160713"/>
              <a:ext cx="1503362" cy="0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arrow" w="med" len="med"/>
                </a14:hiddenLine>
              </a:ext>
            </a:extLst>
          </p:spPr>
        </p:cxnSp>
        <p:cxnSp>
          <p:nvCxnSpPr>
            <p:cNvPr id="44060" name="Straight Arrow Connector 36"/>
            <p:cNvCxnSpPr>
              <a:cxnSpLocks noChangeShapeType="1"/>
            </p:cNvCxnSpPr>
            <p:nvPr/>
          </p:nvCxnSpPr>
          <p:spPr bwMode="auto">
            <a:xfrm>
              <a:off x="2420938" y="3160713"/>
              <a:ext cx="1503362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61" name="Straight Arrow Connector 41"/>
            <p:cNvCxnSpPr>
              <a:cxnSpLocks noChangeShapeType="1"/>
            </p:cNvCxnSpPr>
            <p:nvPr/>
          </p:nvCxnSpPr>
          <p:spPr bwMode="auto">
            <a:xfrm>
              <a:off x="2416175" y="4159250"/>
              <a:ext cx="312738" cy="0"/>
            </a:xfrm>
            <a:prstGeom prst="straightConnector1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62" name="Straight Arrow Connector 43"/>
            <p:cNvCxnSpPr>
              <a:cxnSpLocks noChangeShapeType="1"/>
            </p:cNvCxnSpPr>
            <p:nvPr/>
          </p:nvCxnSpPr>
          <p:spPr bwMode="auto">
            <a:xfrm>
              <a:off x="2454275" y="3813175"/>
              <a:ext cx="1081088" cy="0"/>
            </a:xfrm>
            <a:prstGeom prst="straightConnector1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63" name="Straight Arrow Connector 45"/>
            <p:cNvCxnSpPr>
              <a:cxnSpLocks noChangeShapeType="1"/>
            </p:cNvCxnSpPr>
            <p:nvPr/>
          </p:nvCxnSpPr>
          <p:spPr bwMode="auto">
            <a:xfrm>
              <a:off x="2459038" y="3467100"/>
              <a:ext cx="1344612" cy="0"/>
            </a:xfrm>
            <a:prstGeom prst="straightConnector1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64" name="Straight Arrow Connector 47"/>
            <p:cNvCxnSpPr>
              <a:cxnSpLocks noChangeShapeType="1"/>
            </p:cNvCxnSpPr>
            <p:nvPr/>
          </p:nvCxnSpPr>
          <p:spPr bwMode="auto">
            <a:xfrm>
              <a:off x="2444750" y="4619625"/>
              <a:ext cx="14288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44065" name="Group 57"/>
            <p:cNvGrpSpPr>
              <a:grpSpLocks/>
            </p:cNvGrpSpPr>
            <p:nvPr/>
          </p:nvGrpSpPr>
          <p:grpSpPr bwMode="auto">
            <a:xfrm flipV="1">
              <a:off x="2416175" y="2238375"/>
              <a:ext cx="1349375" cy="652463"/>
              <a:chOff x="819582" y="2101973"/>
              <a:chExt cx="1349359" cy="652885"/>
            </a:xfrm>
          </p:grpSpPr>
          <p:cxnSp>
            <p:nvCxnSpPr>
              <p:cNvPr id="44067" name="Straight Arrow Connector 54"/>
              <p:cNvCxnSpPr>
                <a:cxnSpLocks noChangeShapeType="1"/>
              </p:cNvCxnSpPr>
              <p:nvPr/>
            </p:nvCxnSpPr>
            <p:spPr bwMode="auto">
              <a:xfrm>
                <a:off x="819582" y="2754858"/>
                <a:ext cx="312424" cy="0"/>
              </a:xfrm>
              <a:prstGeom prst="straightConnector1">
                <a:avLst/>
              </a:prstGeom>
              <a:noFill/>
              <a:ln w="19050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068" name="Straight Arrow Connector 55"/>
              <p:cNvCxnSpPr>
                <a:cxnSpLocks noChangeShapeType="1"/>
              </p:cNvCxnSpPr>
              <p:nvPr/>
            </p:nvCxnSpPr>
            <p:spPr bwMode="auto">
              <a:xfrm>
                <a:off x="819582" y="2447618"/>
                <a:ext cx="1080524" cy="0"/>
              </a:xfrm>
              <a:prstGeom prst="straightConnector1">
                <a:avLst/>
              </a:prstGeom>
              <a:noFill/>
              <a:ln w="19050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069" name="Straight Arrow Connector 56"/>
              <p:cNvCxnSpPr>
                <a:cxnSpLocks noChangeShapeType="1"/>
              </p:cNvCxnSpPr>
              <p:nvPr/>
            </p:nvCxnSpPr>
            <p:spPr bwMode="auto">
              <a:xfrm>
                <a:off x="824766" y="2101973"/>
                <a:ext cx="1344175" cy="0"/>
              </a:xfrm>
              <a:prstGeom prst="straightConnector1">
                <a:avLst/>
              </a:prstGeom>
              <a:noFill/>
              <a:ln w="19050" algn="ctr">
                <a:solidFill>
                  <a:srgbClr val="3333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44066" name="Straight Arrow Connector 59"/>
            <p:cNvCxnSpPr>
              <a:cxnSpLocks noChangeShapeType="1"/>
            </p:cNvCxnSpPr>
            <p:nvPr/>
          </p:nvCxnSpPr>
          <p:spPr bwMode="auto">
            <a:xfrm>
              <a:off x="2420938" y="1970088"/>
              <a:ext cx="38100" cy="0"/>
            </a:xfrm>
            <a:prstGeom prst="straightConnector1">
              <a:avLst/>
            </a:prstGeom>
            <a:noFill/>
            <a:ln w="9525" algn="ctr">
              <a:solidFill>
                <a:srgbClr val="3333C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037" name="Group 42"/>
          <p:cNvGrpSpPr>
            <a:grpSpLocks/>
          </p:cNvGrpSpPr>
          <p:nvPr/>
        </p:nvGrpSpPr>
        <p:grpSpPr bwMode="auto">
          <a:xfrm>
            <a:off x="7067550" y="1790700"/>
            <a:ext cx="806450" cy="908050"/>
            <a:chOff x="6530975" y="3327455"/>
            <a:chExt cx="806450" cy="908050"/>
          </a:xfrm>
        </p:grpSpPr>
        <p:cxnSp>
          <p:nvCxnSpPr>
            <p:cNvPr id="44053" name="Straight Arrow Connector 26"/>
            <p:cNvCxnSpPr>
              <a:cxnSpLocks noChangeShapeType="1"/>
            </p:cNvCxnSpPr>
            <p:nvPr/>
          </p:nvCxnSpPr>
          <p:spPr bwMode="auto">
            <a:xfrm>
              <a:off x="6761163" y="3941817"/>
              <a:ext cx="406400" cy="0"/>
            </a:xfrm>
            <a:prstGeom prst="straightConnector1">
              <a:avLst/>
            </a:prstGeom>
            <a:noFill/>
            <a:ln w="28575" algn="ctr">
              <a:solidFill>
                <a:srgbClr val="3333C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54" name="Straight Arrow Connector 27"/>
            <p:cNvCxnSpPr>
              <a:cxnSpLocks noChangeShapeType="1"/>
            </p:cNvCxnSpPr>
            <p:nvPr/>
          </p:nvCxnSpPr>
          <p:spPr bwMode="auto">
            <a:xfrm rot="-5400000">
              <a:off x="6557963" y="3738617"/>
              <a:ext cx="406400" cy="0"/>
            </a:xfrm>
            <a:prstGeom prst="straightConnector1">
              <a:avLst/>
            </a:prstGeom>
            <a:noFill/>
            <a:ln w="28575" algn="ctr">
              <a:solidFill>
                <a:srgbClr val="3333C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" name="TextBox 40"/>
            <p:cNvSpPr txBox="1"/>
            <p:nvPr/>
          </p:nvSpPr>
          <p:spPr>
            <a:xfrm>
              <a:off x="7037388" y="3865618"/>
              <a:ext cx="300037" cy="369887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eaLnBrk="1" hangingPunct="1">
                <a:defRPr/>
              </a:pPr>
              <a:r>
                <a:rPr lang="en-US" sz="1800" dirty="0">
                  <a:latin typeface="+mj-lt"/>
                </a:rPr>
                <a:t>x</a:t>
              </a:r>
              <a:endParaRPr lang="he-IL" sz="1800" dirty="0">
                <a:latin typeface="+mj-l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30975" y="3327455"/>
              <a:ext cx="300038" cy="36988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eaLnBrk="1" hangingPunct="1">
                <a:defRPr/>
              </a:pPr>
              <a:r>
                <a:rPr lang="en-US" sz="1800" dirty="0">
                  <a:latin typeface="+mj-lt"/>
                </a:rPr>
                <a:t>y</a:t>
              </a:r>
              <a:endParaRPr lang="he-IL" sz="1800" dirty="0">
                <a:latin typeface="+mj-lt"/>
              </a:endParaRPr>
            </a:p>
          </p:txBody>
        </p:sp>
      </p:grpSp>
      <p:pic>
        <p:nvPicPr>
          <p:cNvPr id="440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817563"/>
            <a:ext cx="8953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1123950"/>
            <a:ext cx="876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75" y="3851275"/>
            <a:ext cx="19240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3884613"/>
            <a:ext cx="19526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75" y="4389438"/>
            <a:ext cx="15906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Line 57"/>
          <p:cNvSpPr>
            <a:spLocks noChangeShapeType="1"/>
          </p:cNvSpPr>
          <p:nvPr/>
        </p:nvSpPr>
        <p:spPr bwMode="auto">
          <a:xfrm flipH="1" flipV="1">
            <a:off x="7375525" y="3683000"/>
            <a:ext cx="723900" cy="7938"/>
          </a:xfrm>
          <a:prstGeom prst="line">
            <a:avLst/>
          </a:prstGeom>
          <a:noFill/>
          <a:ln w="31750">
            <a:solidFill>
              <a:srgbClr val="339933"/>
            </a:solidFill>
            <a:round/>
            <a:headEnd/>
            <a:tailEnd type="triangle" w="med" len="lg"/>
          </a:ln>
        </p:spPr>
        <p:txBody>
          <a:bodyPr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04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4478338"/>
            <a:ext cx="14859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85" descr="shearanimat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838825" y="4389438"/>
            <a:ext cx="12334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5195888"/>
            <a:ext cx="3838575" cy="866775"/>
          </a:xfrm>
          <a:prstGeom prst="rect">
            <a:avLst/>
          </a:prstGeom>
          <a:noFill/>
          <a:ln w="19050" algn="ctr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1277938"/>
            <a:ext cx="1485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9025" y="725488"/>
            <a:ext cx="52387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1731963"/>
            <a:ext cx="298132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4311650"/>
            <a:ext cx="28384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26" y="6328353"/>
            <a:ext cx="1314450" cy="504825"/>
          </a:xfrm>
          <a:prstGeom prst="rect">
            <a:avLst/>
          </a:prstGeom>
          <a:noFill/>
          <a:ln w="19050" algn="ctr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7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6318828"/>
            <a:ext cx="1266825" cy="514350"/>
          </a:xfrm>
          <a:prstGeom prst="rect">
            <a:avLst/>
          </a:prstGeom>
          <a:noFill/>
          <a:ln w="19050" algn="ctr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18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 bwMode="auto">
          <a:xfrm>
            <a:off x="0" y="-2571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kern="0" dirty="0" err="1">
                <a:solidFill>
                  <a:srgbClr val="000099"/>
                </a:solidFill>
                <a:latin typeface="Arial" pitchFamily="34" charset="0"/>
                <a:ea typeface="+mj-ea"/>
              </a:rPr>
              <a:t>vortical</a:t>
            </a:r>
            <a:r>
              <a:rPr lang="en-US" sz="3600" b="1" kern="0" dirty="0">
                <a:solidFill>
                  <a:srgbClr val="000099"/>
                </a:solidFill>
                <a:latin typeface="Arial" pitchFamily="34" charset="0"/>
                <a:ea typeface="+mj-ea"/>
              </a:rPr>
              <a:t> magnetic-shear perturbations</a:t>
            </a:r>
            <a:endParaRPr lang="he-IL" sz="3600" b="1" kern="0" dirty="0">
              <a:solidFill>
                <a:srgbClr val="000099"/>
              </a:solidFill>
              <a:latin typeface="Arial" pitchFamily="34" charset="0"/>
              <a:ea typeface="+mj-ea"/>
            </a:endParaRPr>
          </a:p>
        </p:txBody>
      </p:sp>
      <p:pic>
        <p:nvPicPr>
          <p:cNvPr id="4505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587375"/>
            <a:ext cx="56483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431925"/>
            <a:ext cx="8039100" cy="2085975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2468563"/>
            <a:ext cx="28479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2693988"/>
            <a:ext cx="1104900" cy="504825"/>
          </a:xfrm>
          <a:prstGeom prst="rect">
            <a:avLst/>
          </a:prstGeom>
          <a:noFill/>
          <a:ln w="9525" algn="ctr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ight Arrow 31"/>
          <p:cNvSpPr/>
          <p:nvPr/>
        </p:nvSpPr>
        <p:spPr bwMode="auto">
          <a:xfrm>
            <a:off x="6421438" y="2828925"/>
            <a:ext cx="569912" cy="2159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44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3544888"/>
            <a:ext cx="6657975" cy="1924050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5" name="Picture 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25" y="4700588"/>
            <a:ext cx="2057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Straight Arrow Connector 41"/>
          <p:cNvCxnSpPr>
            <a:cxnSpLocks noChangeShapeType="1"/>
          </p:cNvCxnSpPr>
          <p:nvPr/>
        </p:nvCxnSpPr>
        <p:spPr bwMode="auto">
          <a:xfrm flipV="1">
            <a:off x="5216525" y="4430713"/>
            <a:ext cx="469900" cy="269875"/>
          </a:xfrm>
          <a:prstGeom prst="straightConnector1">
            <a:avLst/>
          </a:prstGeom>
          <a:noFill/>
          <a:ln w="19050" algn="ctr">
            <a:solidFill>
              <a:srgbClr val="0066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346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8" y="5853113"/>
            <a:ext cx="18954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7" name="Picture 3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5886450"/>
            <a:ext cx="11906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ight Arrow 44"/>
          <p:cNvSpPr/>
          <p:nvPr/>
        </p:nvSpPr>
        <p:spPr bwMode="auto">
          <a:xfrm>
            <a:off x="1736725" y="5978525"/>
            <a:ext cx="569913" cy="2159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0" y="5853113"/>
            <a:ext cx="4572000" cy="5715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8" name="Straight Arrow Connector 47"/>
          <p:cNvCxnSpPr>
            <a:cxnSpLocks noChangeShapeType="1"/>
          </p:cNvCxnSpPr>
          <p:nvPr/>
        </p:nvCxnSpPr>
        <p:spPr bwMode="auto">
          <a:xfrm flipV="1">
            <a:off x="3343275" y="4235450"/>
            <a:ext cx="1228725" cy="1617663"/>
          </a:xfrm>
          <a:prstGeom prst="straightConnector1">
            <a:avLst/>
          </a:prstGeom>
          <a:noFill/>
          <a:ln w="19050" algn="ctr">
            <a:solidFill>
              <a:srgbClr val="0066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328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5591175"/>
            <a:ext cx="4937125" cy="1179513"/>
          </a:xfrm>
          <a:prstGeom prst="rect">
            <a:avLst/>
          </a:prstGeom>
          <a:noFill/>
          <a:ln w="19050" algn="ctr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22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 bwMode="auto">
          <a:xfrm>
            <a:off x="0" y="-26988"/>
            <a:ext cx="9144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kern="0" dirty="0" err="1">
                <a:solidFill>
                  <a:srgbClr val="000099"/>
                </a:solidFill>
                <a:latin typeface="Arial" pitchFamily="34" charset="0"/>
              </a:rPr>
              <a:t>vortical</a:t>
            </a:r>
            <a:r>
              <a:rPr lang="en-US" sz="3600" b="1" kern="0" dirty="0">
                <a:solidFill>
                  <a:srgbClr val="000099"/>
                </a:solidFill>
                <a:latin typeface="Arial" pitchFamily="34" charset="0"/>
              </a:rPr>
              <a:t> magnetic-shear waves</a:t>
            </a:r>
            <a:endParaRPr lang="he-IL" sz="3600" b="1" kern="0" dirty="0">
              <a:solidFill>
                <a:srgbClr val="000099"/>
              </a:solidFill>
              <a:latin typeface="Arial" pitchFamily="34" charset="0"/>
              <a:ea typeface="+mj-ea"/>
            </a:endParaRPr>
          </a:p>
        </p:txBody>
      </p:sp>
      <p:grpSp>
        <p:nvGrpSpPr>
          <p:cNvPr id="46083" name="Group 52"/>
          <p:cNvGrpSpPr>
            <a:grpSpLocks/>
          </p:cNvGrpSpPr>
          <p:nvPr/>
        </p:nvGrpSpPr>
        <p:grpSpPr bwMode="auto">
          <a:xfrm>
            <a:off x="347663" y="1624013"/>
            <a:ext cx="5562600" cy="1581150"/>
            <a:chOff x="385855" y="1057275"/>
            <a:chExt cx="5562600" cy="1581150"/>
          </a:xfrm>
        </p:grpSpPr>
        <p:pic>
          <p:nvPicPr>
            <p:cNvPr id="4610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855" y="1057275"/>
              <a:ext cx="5562600" cy="15811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102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3810" y="1969610"/>
              <a:ext cx="9429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" name="Oval 54"/>
          <p:cNvSpPr/>
          <p:nvPr/>
        </p:nvSpPr>
        <p:spPr bwMode="auto">
          <a:xfrm>
            <a:off x="2420938" y="1644650"/>
            <a:ext cx="1228725" cy="936625"/>
          </a:xfrm>
          <a:prstGeom prst="ellipse">
            <a:avLst/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4572000" y="1624013"/>
            <a:ext cx="1036638" cy="957262"/>
          </a:xfrm>
          <a:prstGeom prst="ellipse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3689350" y="1644650"/>
            <a:ext cx="806450" cy="936625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6087" name="Straight Arrow Connector 58"/>
          <p:cNvCxnSpPr>
            <a:cxnSpLocks noChangeShapeType="1"/>
          </p:cNvCxnSpPr>
          <p:nvPr/>
        </p:nvCxnSpPr>
        <p:spPr bwMode="auto">
          <a:xfrm>
            <a:off x="3074988" y="2581275"/>
            <a:ext cx="2681287" cy="1125538"/>
          </a:xfrm>
          <a:prstGeom prst="straightConnector1">
            <a:avLst/>
          </a:prstGeom>
          <a:noFill/>
          <a:ln w="19050" algn="ctr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8" name="Straight Arrow Connector 61"/>
          <p:cNvCxnSpPr>
            <a:cxnSpLocks noChangeShapeType="1"/>
            <a:endCxn id="46091" idx="1"/>
          </p:cNvCxnSpPr>
          <p:nvPr/>
        </p:nvCxnSpPr>
        <p:spPr bwMode="auto">
          <a:xfrm>
            <a:off x="4275138" y="2536825"/>
            <a:ext cx="2984500" cy="1046163"/>
          </a:xfrm>
          <a:prstGeom prst="straightConnector1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9" name="Straight Arrow Connector 62"/>
          <p:cNvCxnSpPr>
            <a:cxnSpLocks noChangeShapeType="1"/>
            <a:stCxn id="56" idx="6"/>
          </p:cNvCxnSpPr>
          <p:nvPr/>
        </p:nvCxnSpPr>
        <p:spPr bwMode="auto">
          <a:xfrm>
            <a:off x="5608638" y="2103438"/>
            <a:ext cx="1989137" cy="433387"/>
          </a:xfrm>
          <a:prstGeom prst="straightConnector1">
            <a:avLst/>
          </a:prstGeom>
          <a:noFill/>
          <a:ln w="19050" algn="ctr">
            <a:solidFill>
              <a:srgbClr val="7030A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90" name="TextBox 63"/>
          <p:cNvSpPr txBox="1">
            <a:spLocks noChangeArrowheads="1"/>
          </p:cNvSpPr>
          <p:nvPr/>
        </p:nvSpPr>
        <p:spPr bwMode="auto">
          <a:xfrm>
            <a:off x="5070475" y="3706813"/>
            <a:ext cx="1384300" cy="523875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</a:rPr>
              <a:t>Rossby</a:t>
            </a:r>
            <a:endParaRPr lang="he-IL" sz="280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sp>
        <p:nvSpPr>
          <p:cNvPr id="46091" name="TextBox 64"/>
          <p:cNvSpPr txBox="1">
            <a:spLocks noChangeArrowheads="1"/>
          </p:cNvSpPr>
          <p:nvPr/>
        </p:nvSpPr>
        <p:spPr bwMode="auto">
          <a:xfrm>
            <a:off x="7259638" y="3321050"/>
            <a:ext cx="1184275" cy="523875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B0F0"/>
                </a:solidFill>
                <a:latin typeface="Arial" panose="020B0604020202020204" pitchFamily="34" charset="0"/>
              </a:rPr>
              <a:t>Alfven</a:t>
            </a:r>
            <a:endParaRPr lang="he-IL" sz="280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sp>
        <p:nvSpPr>
          <p:cNvPr id="46092" name="TextBox 65"/>
          <p:cNvSpPr txBox="1">
            <a:spLocks noChangeArrowheads="1"/>
          </p:cNvSpPr>
          <p:nvPr/>
        </p:nvSpPr>
        <p:spPr bwMode="auto">
          <a:xfrm>
            <a:off x="7597775" y="2039938"/>
            <a:ext cx="1546225" cy="954087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</a:rPr>
              <a:t>Modified</a:t>
            </a:r>
          </a:p>
          <a:p>
            <a:pPr algn="ctr" eaLnBrk="1" hangingPunct="1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</a:rPr>
              <a:t>Alfven</a:t>
            </a:r>
            <a:endParaRPr lang="he-IL" sz="280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pic>
        <p:nvPicPr>
          <p:cNvPr id="4609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4470400"/>
            <a:ext cx="4648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5464175"/>
            <a:ext cx="8677275" cy="1190625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Oval 78"/>
          <p:cNvSpPr/>
          <p:nvPr/>
        </p:nvSpPr>
        <p:spPr bwMode="auto">
          <a:xfrm>
            <a:off x="4725988" y="5464175"/>
            <a:ext cx="2265362" cy="1190625"/>
          </a:xfrm>
          <a:prstGeom prst="ellipse">
            <a:avLst/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7107238" y="5694363"/>
            <a:ext cx="806450" cy="938212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7989888" y="5619750"/>
            <a:ext cx="652462" cy="958850"/>
          </a:xfrm>
          <a:prstGeom prst="ellipse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6098" name="Straight Arrow Connector 81"/>
          <p:cNvCxnSpPr>
            <a:cxnSpLocks noChangeShapeType="1"/>
            <a:stCxn id="79" idx="0"/>
            <a:endCxn id="46090" idx="2"/>
          </p:cNvCxnSpPr>
          <p:nvPr/>
        </p:nvCxnSpPr>
        <p:spPr bwMode="auto">
          <a:xfrm flipH="1" flipV="1">
            <a:off x="5762625" y="4230688"/>
            <a:ext cx="95250" cy="1233487"/>
          </a:xfrm>
          <a:prstGeom prst="straightConnector1">
            <a:avLst/>
          </a:prstGeom>
          <a:noFill/>
          <a:ln w="19050" algn="ctr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9" name="Straight Arrow Connector 84"/>
          <p:cNvCxnSpPr>
            <a:cxnSpLocks noChangeShapeType="1"/>
            <a:stCxn id="80" idx="0"/>
            <a:endCxn id="46091" idx="2"/>
          </p:cNvCxnSpPr>
          <p:nvPr/>
        </p:nvCxnSpPr>
        <p:spPr bwMode="auto">
          <a:xfrm flipV="1">
            <a:off x="7510463" y="3844925"/>
            <a:ext cx="341312" cy="1849438"/>
          </a:xfrm>
          <a:prstGeom prst="straightConnector1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0" name="Straight Arrow Connector 88"/>
          <p:cNvCxnSpPr>
            <a:cxnSpLocks noChangeShapeType="1"/>
            <a:stCxn id="81" idx="0"/>
          </p:cNvCxnSpPr>
          <p:nvPr/>
        </p:nvCxnSpPr>
        <p:spPr bwMode="auto">
          <a:xfrm flipV="1">
            <a:off x="8316913" y="2994025"/>
            <a:ext cx="325437" cy="2625725"/>
          </a:xfrm>
          <a:prstGeom prst="straightConnector1">
            <a:avLst/>
          </a:prstGeom>
          <a:noFill/>
          <a:ln w="19050" algn="ctr">
            <a:solidFill>
              <a:srgbClr val="7030A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2905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 smtClean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smtClean="0"/>
          </a:p>
        </p:txBody>
      </p:sp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2046288"/>
            <a:ext cx="6162675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-26988"/>
            <a:ext cx="9144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srgbClr val="00B050"/>
                </a:solidFill>
                <a:latin typeface="Arial" pitchFamily="34" charset="0"/>
              </a:rPr>
              <a:t>Rossby edge wave</a:t>
            </a:r>
            <a:endParaRPr lang="he-IL" sz="3600" b="1" kern="0" dirty="0">
              <a:solidFill>
                <a:srgbClr val="00B050"/>
              </a:solidFill>
              <a:latin typeface="Arial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2536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 bwMode="auto">
          <a:xfrm>
            <a:off x="0" y="-26988"/>
            <a:ext cx="9144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kern="0" dirty="0" err="1">
                <a:solidFill>
                  <a:srgbClr val="000099"/>
                </a:solidFill>
                <a:latin typeface="Arial" pitchFamily="34" charset="0"/>
              </a:rPr>
              <a:t>vortical</a:t>
            </a:r>
            <a:r>
              <a:rPr lang="en-US" sz="3600" b="1" kern="0" dirty="0">
                <a:solidFill>
                  <a:srgbClr val="000099"/>
                </a:solidFill>
                <a:latin typeface="Arial" pitchFamily="34" charset="0"/>
              </a:rPr>
              <a:t> magnetic-shear waves</a:t>
            </a:r>
            <a:endParaRPr lang="he-IL" sz="3600" b="1" kern="0" dirty="0">
              <a:solidFill>
                <a:srgbClr val="000099"/>
              </a:solidFill>
              <a:latin typeface="Arial" pitchFamily="34" charset="0"/>
              <a:ea typeface="+mj-ea"/>
            </a:endParaRPr>
          </a:p>
        </p:txBody>
      </p:sp>
      <p:grpSp>
        <p:nvGrpSpPr>
          <p:cNvPr id="48131" name="Group 52"/>
          <p:cNvGrpSpPr>
            <a:grpSpLocks/>
          </p:cNvGrpSpPr>
          <p:nvPr/>
        </p:nvGrpSpPr>
        <p:grpSpPr bwMode="auto">
          <a:xfrm>
            <a:off x="347663" y="1624013"/>
            <a:ext cx="5562600" cy="1581150"/>
            <a:chOff x="385855" y="1057275"/>
            <a:chExt cx="5562600" cy="1581150"/>
          </a:xfrm>
        </p:grpSpPr>
        <p:pic>
          <p:nvPicPr>
            <p:cNvPr id="4814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855" y="1057275"/>
              <a:ext cx="5562600" cy="15811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150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3810" y="1969610"/>
              <a:ext cx="9429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" name="Oval 54"/>
          <p:cNvSpPr/>
          <p:nvPr/>
        </p:nvSpPr>
        <p:spPr bwMode="auto">
          <a:xfrm>
            <a:off x="2420938" y="1644650"/>
            <a:ext cx="1228725" cy="936625"/>
          </a:xfrm>
          <a:prstGeom prst="ellipse">
            <a:avLst/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4572000" y="1624013"/>
            <a:ext cx="1036638" cy="957262"/>
          </a:xfrm>
          <a:prstGeom prst="ellipse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3689350" y="1644650"/>
            <a:ext cx="806450" cy="936625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8135" name="Straight Arrow Connector 58"/>
          <p:cNvCxnSpPr>
            <a:cxnSpLocks noChangeShapeType="1"/>
          </p:cNvCxnSpPr>
          <p:nvPr/>
        </p:nvCxnSpPr>
        <p:spPr bwMode="auto">
          <a:xfrm>
            <a:off x="3074988" y="2581275"/>
            <a:ext cx="2681287" cy="1125538"/>
          </a:xfrm>
          <a:prstGeom prst="straightConnector1">
            <a:avLst/>
          </a:prstGeom>
          <a:noFill/>
          <a:ln w="19050" algn="ctr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36" name="Straight Arrow Connector 61"/>
          <p:cNvCxnSpPr>
            <a:cxnSpLocks noChangeShapeType="1"/>
            <a:endCxn id="48139" idx="1"/>
          </p:cNvCxnSpPr>
          <p:nvPr/>
        </p:nvCxnSpPr>
        <p:spPr bwMode="auto">
          <a:xfrm>
            <a:off x="4275138" y="2536825"/>
            <a:ext cx="2984500" cy="1046163"/>
          </a:xfrm>
          <a:prstGeom prst="straightConnector1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37" name="Straight Arrow Connector 62"/>
          <p:cNvCxnSpPr>
            <a:cxnSpLocks noChangeShapeType="1"/>
            <a:stCxn id="56" idx="6"/>
          </p:cNvCxnSpPr>
          <p:nvPr/>
        </p:nvCxnSpPr>
        <p:spPr bwMode="auto">
          <a:xfrm>
            <a:off x="5608638" y="2103438"/>
            <a:ext cx="1989137" cy="433387"/>
          </a:xfrm>
          <a:prstGeom prst="straightConnector1">
            <a:avLst/>
          </a:prstGeom>
          <a:noFill/>
          <a:ln w="19050" algn="ctr">
            <a:solidFill>
              <a:srgbClr val="7030A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38" name="TextBox 63"/>
          <p:cNvSpPr txBox="1">
            <a:spLocks noChangeArrowheads="1"/>
          </p:cNvSpPr>
          <p:nvPr/>
        </p:nvSpPr>
        <p:spPr bwMode="auto">
          <a:xfrm>
            <a:off x="5070475" y="3706813"/>
            <a:ext cx="1384300" cy="523875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</a:rPr>
              <a:t>Rossby</a:t>
            </a:r>
            <a:endParaRPr lang="he-IL" sz="280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sp>
        <p:nvSpPr>
          <p:cNvPr id="48139" name="TextBox 64"/>
          <p:cNvSpPr txBox="1">
            <a:spLocks noChangeArrowheads="1"/>
          </p:cNvSpPr>
          <p:nvPr/>
        </p:nvSpPr>
        <p:spPr bwMode="auto">
          <a:xfrm>
            <a:off x="7259638" y="3321050"/>
            <a:ext cx="1184275" cy="523875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B0F0"/>
                </a:solidFill>
                <a:latin typeface="Arial" panose="020B0604020202020204" pitchFamily="34" charset="0"/>
              </a:rPr>
              <a:t>Alfven</a:t>
            </a:r>
            <a:endParaRPr lang="he-IL" sz="280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sp>
        <p:nvSpPr>
          <p:cNvPr id="48140" name="TextBox 65"/>
          <p:cNvSpPr txBox="1">
            <a:spLocks noChangeArrowheads="1"/>
          </p:cNvSpPr>
          <p:nvPr/>
        </p:nvSpPr>
        <p:spPr bwMode="auto">
          <a:xfrm>
            <a:off x="7597775" y="2039938"/>
            <a:ext cx="1546225" cy="954087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</a:rPr>
              <a:t>Modified</a:t>
            </a:r>
          </a:p>
          <a:p>
            <a:pPr algn="ctr" eaLnBrk="1" hangingPunct="1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</a:rPr>
              <a:t>Alfven</a:t>
            </a:r>
            <a:endParaRPr lang="he-IL" sz="280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pic>
        <p:nvPicPr>
          <p:cNvPr id="4814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4470400"/>
            <a:ext cx="4648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5464175"/>
            <a:ext cx="8677275" cy="1190625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Oval 78"/>
          <p:cNvSpPr/>
          <p:nvPr/>
        </p:nvSpPr>
        <p:spPr bwMode="auto">
          <a:xfrm>
            <a:off x="4725988" y="5464175"/>
            <a:ext cx="2265362" cy="1190625"/>
          </a:xfrm>
          <a:prstGeom prst="ellipse">
            <a:avLst/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7107238" y="5694363"/>
            <a:ext cx="806450" cy="938212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7989888" y="5619750"/>
            <a:ext cx="652462" cy="958850"/>
          </a:xfrm>
          <a:prstGeom prst="ellipse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8146" name="Straight Arrow Connector 81"/>
          <p:cNvCxnSpPr>
            <a:cxnSpLocks noChangeShapeType="1"/>
            <a:stCxn id="79" idx="0"/>
            <a:endCxn id="48138" idx="2"/>
          </p:cNvCxnSpPr>
          <p:nvPr/>
        </p:nvCxnSpPr>
        <p:spPr bwMode="auto">
          <a:xfrm flipH="1" flipV="1">
            <a:off x="5762625" y="4230688"/>
            <a:ext cx="95250" cy="1233487"/>
          </a:xfrm>
          <a:prstGeom prst="straightConnector1">
            <a:avLst/>
          </a:prstGeom>
          <a:noFill/>
          <a:ln w="19050" algn="ctr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47" name="Straight Arrow Connector 84"/>
          <p:cNvCxnSpPr>
            <a:cxnSpLocks noChangeShapeType="1"/>
            <a:stCxn id="80" idx="0"/>
            <a:endCxn id="48139" idx="2"/>
          </p:cNvCxnSpPr>
          <p:nvPr/>
        </p:nvCxnSpPr>
        <p:spPr bwMode="auto">
          <a:xfrm flipV="1">
            <a:off x="7510463" y="3844925"/>
            <a:ext cx="341312" cy="1849438"/>
          </a:xfrm>
          <a:prstGeom prst="straightConnector1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48" name="Straight Arrow Connector 88"/>
          <p:cNvCxnSpPr>
            <a:cxnSpLocks noChangeShapeType="1"/>
            <a:stCxn id="81" idx="0"/>
          </p:cNvCxnSpPr>
          <p:nvPr/>
        </p:nvCxnSpPr>
        <p:spPr bwMode="auto">
          <a:xfrm flipV="1">
            <a:off x="8316913" y="2994025"/>
            <a:ext cx="325437" cy="2625725"/>
          </a:xfrm>
          <a:prstGeom prst="straightConnector1">
            <a:avLst/>
          </a:prstGeom>
          <a:noFill/>
          <a:ln w="19050" algn="ctr">
            <a:solidFill>
              <a:srgbClr val="7030A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53541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-2571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srgbClr val="00B0F0"/>
                </a:solidFill>
                <a:latin typeface="Arial" pitchFamily="34" charset="0"/>
              </a:rPr>
              <a:t>“pure” Alfven wave</a:t>
            </a:r>
            <a:endParaRPr lang="he-IL" sz="3600" b="1" kern="0" dirty="0">
              <a:solidFill>
                <a:srgbClr val="00B0F0"/>
              </a:solidFill>
              <a:latin typeface="Arial" pitchFamily="34" charset="0"/>
              <a:ea typeface="+mj-ea"/>
            </a:endParaRPr>
          </a:p>
        </p:txBody>
      </p:sp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669925"/>
            <a:ext cx="870585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725863"/>
            <a:ext cx="9170988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>
            <a:off x="1708150" y="6230938"/>
            <a:ext cx="1404938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H="1">
            <a:off x="6048375" y="6230938"/>
            <a:ext cx="140335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190750" y="6078538"/>
            <a:ext cx="447675" cy="70802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he-I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92875" y="6078538"/>
            <a:ext cx="447675" cy="70802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he-I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594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 bwMode="auto">
          <a:xfrm>
            <a:off x="0" y="-26988"/>
            <a:ext cx="9144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kern="0" dirty="0" err="1">
                <a:solidFill>
                  <a:srgbClr val="000099"/>
                </a:solidFill>
                <a:latin typeface="Arial" pitchFamily="34" charset="0"/>
              </a:rPr>
              <a:t>vortical</a:t>
            </a:r>
            <a:r>
              <a:rPr lang="en-US" sz="3600" b="1" kern="0" dirty="0">
                <a:solidFill>
                  <a:srgbClr val="000099"/>
                </a:solidFill>
                <a:latin typeface="Arial" pitchFamily="34" charset="0"/>
              </a:rPr>
              <a:t> magnetic-shear waves</a:t>
            </a:r>
            <a:endParaRPr lang="he-IL" sz="3600" b="1" kern="0" dirty="0">
              <a:solidFill>
                <a:srgbClr val="000099"/>
              </a:solidFill>
              <a:latin typeface="Arial" pitchFamily="34" charset="0"/>
              <a:ea typeface="+mj-ea"/>
            </a:endParaRPr>
          </a:p>
        </p:txBody>
      </p:sp>
      <p:grpSp>
        <p:nvGrpSpPr>
          <p:cNvPr id="50179" name="Group 52"/>
          <p:cNvGrpSpPr>
            <a:grpSpLocks/>
          </p:cNvGrpSpPr>
          <p:nvPr/>
        </p:nvGrpSpPr>
        <p:grpSpPr bwMode="auto">
          <a:xfrm>
            <a:off x="347663" y="1624013"/>
            <a:ext cx="5562600" cy="1581150"/>
            <a:chOff x="385855" y="1057275"/>
            <a:chExt cx="5562600" cy="1581150"/>
          </a:xfrm>
        </p:grpSpPr>
        <p:pic>
          <p:nvPicPr>
            <p:cNvPr id="5019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855" y="1057275"/>
              <a:ext cx="5562600" cy="15811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19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3810" y="1969610"/>
              <a:ext cx="9429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" name="Oval 54"/>
          <p:cNvSpPr/>
          <p:nvPr/>
        </p:nvSpPr>
        <p:spPr bwMode="auto">
          <a:xfrm>
            <a:off x="2420938" y="1644650"/>
            <a:ext cx="1228725" cy="936625"/>
          </a:xfrm>
          <a:prstGeom prst="ellipse">
            <a:avLst/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4572000" y="1624013"/>
            <a:ext cx="1036638" cy="957262"/>
          </a:xfrm>
          <a:prstGeom prst="ellipse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3689350" y="1644650"/>
            <a:ext cx="806450" cy="936625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0183" name="Straight Arrow Connector 58"/>
          <p:cNvCxnSpPr>
            <a:cxnSpLocks noChangeShapeType="1"/>
          </p:cNvCxnSpPr>
          <p:nvPr/>
        </p:nvCxnSpPr>
        <p:spPr bwMode="auto">
          <a:xfrm>
            <a:off x="3074988" y="2581275"/>
            <a:ext cx="2681287" cy="1125538"/>
          </a:xfrm>
          <a:prstGeom prst="straightConnector1">
            <a:avLst/>
          </a:prstGeom>
          <a:noFill/>
          <a:ln w="19050" algn="ctr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4" name="Straight Arrow Connector 61"/>
          <p:cNvCxnSpPr>
            <a:cxnSpLocks noChangeShapeType="1"/>
            <a:endCxn id="50187" idx="1"/>
          </p:cNvCxnSpPr>
          <p:nvPr/>
        </p:nvCxnSpPr>
        <p:spPr bwMode="auto">
          <a:xfrm>
            <a:off x="4275138" y="2536825"/>
            <a:ext cx="2984500" cy="1046163"/>
          </a:xfrm>
          <a:prstGeom prst="straightConnector1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5" name="Straight Arrow Connector 62"/>
          <p:cNvCxnSpPr>
            <a:cxnSpLocks noChangeShapeType="1"/>
            <a:stCxn id="56" idx="6"/>
          </p:cNvCxnSpPr>
          <p:nvPr/>
        </p:nvCxnSpPr>
        <p:spPr bwMode="auto">
          <a:xfrm>
            <a:off x="5608638" y="2103438"/>
            <a:ext cx="1989137" cy="433387"/>
          </a:xfrm>
          <a:prstGeom prst="straightConnector1">
            <a:avLst/>
          </a:prstGeom>
          <a:noFill/>
          <a:ln w="19050" algn="ctr">
            <a:solidFill>
              <a:srgbClr val="7030A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186" name="TextBox 63"/>
          <p:cNvSpPr txBox="1">
            <a:spLocks noChangeArrowheads="1"/>
          </p:cNvSpPr>
          <p:nvPr/>
        </p:nvSpPr>
        <p:spPr bwMode="auto">
          <a:xfrm>
            <a:off x="5070475" y="3706813"/>
            <a:ext cx="1384300" cy="523875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</a:rPr>
              <a:t>Rossby</a:t>
            </a:r>
            <a:endParaRPr lang="he-IL" sz="280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sp>
        <p:nvSpPr>
          <p:cNvPr id="50187" name="TextBox 64"/>
          <p:cNvSpPr txBox="1">
            <a:spLocks noChangeArrowheads="1"/>
          </p:cNvSpPr>
          <p:nvPr/>
        </p:nvSpPr>
        <p:spPr bwMode="auto">
          <a:xfrm>
            <a:off x="7259638" y="3321050"/>
            <a:ext cx="1184275" cy="523875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B0F0"/>
                </a:solidFill>
                <a:latin typeface="Arial" panose="020B0604020202020204" pitchFamily="34" charset="0"/>
              </a:rPr>
              <a:t>Alfven</a:t>
            </a:r>
            <a:endParaRPr lang="he-IL" sz="280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sp>
        <p:nvSpPr>
          <p:cNvPr id="50188" name="TextBox 65"/>
          <p:cNvSpPr txBox="1">
            <a:spLocks noChangeArrowheads="1"/>
          </p:cNvSpPr>
          <p:nvPr/>
        </p:nvSpPr>
        <p:spPr bwMode="auto">
          <a:xfrm>
            <a:off x="7597775" y="2039938"/>
            <a:ext cx="1546225" cy="954087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</a:rPr>
              <a:t>Modified</a:t>
            </a:r>
          </a:p>
          <a:p>
            <a:pPr algn="ctr" eaLnBrk="1" hangingPunct="1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</a:rPr>
              <a:t>Alfven</a:t>
            </a:r>
            <a:endParaRPr lang="he-IL" sz="280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pic>
        <p:nvPicPr>
          <p:cNvPr id="5018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4470400"/>
            <a:ext cx="4648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5464175"/>
            <a:ext cx="8677275" cy="1190625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Oval 78"/>
          <p:cNvSpPr/>
          <p:nvPr/>
        </p:nvSpPr>
        <p:spPr bwMode="auto">
          <a:xfrm>
            <a:off x="4725988" y="5464175"/>
            <a:ext cx="2265362" cy="1190625"/>
          </a:xfrm>
          <a:prstGeom prst="ellipse">
            <a:avLst/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7107238" y="5694363"/>
            <a:ext cx="806450" cy="938212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7989888" y="5619750"/>
            <a:ext cx="652462" cy="958850"/>
          </a:xfrm>
          <a:prstGeom prst="ellipse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0194" name="Straight Arrow Connector 81"/>
          <p:cNvCxnSpPr>
            <a:cxnSpLocks noChangeShapeType="1"/>
            <a:stCxn id="79" idx="0"/>
            <a:endCxn id="50186" idx="2"/>
          </p:cNvCxnSpPr>
          <p:nvPr/>
        </p:nvCxnSpPr>
        <p:spPr bwMode="auto">
          <a:xfrm flipH="1" flipV="1">
            <a:off x="5762625" y="4230688"/>
            <a:ext cx="95250" cy="1233487"/>
          </a:xfrm>
          <a:prstGeom prst="straightConnector1">
            <a:avLst/>
          </a:prstGeom>
          <a:noFill/>
          <a:ln w="19050" algn="ctr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95" name="Straight Arrow Connector 84"/>
          <p:cNvCxnSpPr>
            <a:cxnSpLocks noChangeShapeType="1"/>
            <a:stCxn id="80" idx="0"/>
            <a:endCxn id="50187" idx="2"/>
          </p:cNvCxnSpPr>
          <p:nvPr/>
        </p:nvCxnSpPr>
        <p:spPr bwMode="auto">
          <a:xfrm flipV="1">
            <a:off x="7510463" y="3844925"/>
            <a:ext cx="341312" cy="1849438"/>
          </a:xfrm>
          <a:prstGeom prst="straightConnector1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96" name="Straight Arrow Connector 88"/>
          <p:cNvCxnSpPr>
            <a:cxnSpLocks noChangeShapeType="1"/>
            <a:stCxn id="81" idx="0"/>
          </p:cNvCxnSpPr>
          <p:nvPr/>
        </p:nvCxnSpPr>
        <p:spPr bwMode="auto">
          <a:xfrm flipV="1">
            <a:off x="8316913" y="2994025"/>
            <a:ext cx="325437" cy="2625725"/>
          </a:xfrm>
          <a:prstGeom prst="straightConnector1">
            <a:avLst/>
          </a:prstGeom>
          <a:noFill/>
          <a:ln w="19050" algn="ctr">
            <a:solidFill>
              <a:srgbClr val="7030A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3429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-2571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srgbClr val="7030A0"/>
                </a:solidFill>
                <a:latin typeface="Arial" pitchFamily="34" charset="0"/>
              </a:rPr>
              <a:t>“modified” Alfven wave</a:t>
            </a:r>
            <a:endParaRPr lang="he-IL" sz="3600" b="1" kern="0" dirty="0">
              <a:solidFill>
                <a:srgbClr val="7030A0"/>
              </a:solidFill>
              <a:latin typeface="Arial" pitchFamily="34" charset="0"/>
              <a:ea typeface="+mj-ea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725863"/>
            <a:ext cx="9170988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>
            <a:off x="1708150" y="6230938"/>
            <a:ext cx="1404938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H="1">
            <a:off x="6048375" y="6230938"/>
            <a:ext cx="140335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190750" y="6078538"/>
            <a:ext cx="447675" cy="70802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he-I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92875" y="6078538"/>
            <a:ext cx="447675" cy="70802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he-I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587375"/>
            <a:ext cx="867727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69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-1495425" y="20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srgbClr val="7030A0"/>
                </a:solidFill>
                <a:latin typeface="Arial" pitchFamily="34" charset="0"/>
              </a:rPr>
              <a:t>Stabilizing HD shear flow by 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7030A0"/>
                </a:solidFill>
                <a:latin typeface="Arial" pitchFamily="34" charset="0"/>
              </a:rPr>
              <a:t>constant magnetic field  </a:t>
            </a:r>
            <a:endParaRPr lang="he-IL" sz="3600" b="1" kern="0" dirty="0">
              <a:solidFill>
                <a:srgbClr val="7030A0"/>
              </a:solidFill>
              <a:latin typeface="Arial" pitchFamily="34" charset="0"/>
              <a:ea typeface="+mj-ea"/>
            </a:endParaRPr>
          </a:p>
        </p:txBody>
      </p:sp>
      <p:grpSp>
        <p:nvGrpSpPr>
          <p:cNvPr id="52227" name="Group 16"/>
          <p:cNvGrpSpPr>
            <a:grpSpLocks/>
          </p:cNvGrpSpPr>
          <p:nvPr/>
        </p:nvGrpSpPr>
        <p:grpSpPr bwMode="auto">
          <a:xfrm>
            <a:off x="6438900" y="-49213"/>
            <a:ext cx="2419350" cy="2133601"/>
            <a:chOff x="232235" y="1162312"/>
            <a:chExt cx="3276600" cy="2996383"/>
          </a:xfrm>
        </p:grpSpPr>
        <p:pic>
          <p:nvPicPr>
            <p:cNvPr id="5223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35" y="1434545"/>
              <a:ext cx="3276600" cy="272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6" name="TextBox 14"/>
            <p:cNvSpPr txBox="1">
              <a:spLocks noChangeArrowheads="1"/>
            </p:cNvSpPr>
            <p:nvPr/>
          </p:nvSpPr>
          <p:spPr bwMode="auto">
            <a:xfrm>
              <a:off x="2260606" y="1162312"/>
              <a:ext cx="925214" cy="561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0066CC"/>
                  </a:solidFill>
                  <a:latin typeface="Arial" panose="020B0604020202020204" pitchFamily="34" charset="0"/>
                </a:rPr>
                <a:t>U(y)</a:t>
              </a:r>
              <a:endParaRPr lang="he-IL" sz="2000" b="1">
                <a:solidFill>
                  <a:srgbClr val="0066C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237" name="TextBox 15"/>
            <p:cNvSpPr txBox="1">
              <a:spLocks noChangeArrowheads="1"/>
            </p:cNvSpPr>
            <p:nvPr/>
          </p:nvSpPr>
          <p:spPr bwMode="auto">
            <a:xfrm>
              <a:off x="1740511" y="1192536"/>
              <a:ext cx="501900" cy="561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0000"/>
                  </a:solidFill>
                  <a:latin typeface="Arial" panose="020B0604020202020204" pitchFamily="34" charset="0"/>
                </a:rPr>
                <a:t>B</a:t>
              </a:r>
              <a:endParaRPr lang="he-IL" sz="20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268413"/>
            <a:ext cx="3248025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2238375"/>
            <a:ext cx="3687763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2930525"/>
            <a:ext cx="3228975" cy="838200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111625" y="4159250"/>
            <a:ext cx="4392613" cy="1570038"/>
          </a:xfrm>
          <a:prstGeom prst="rect">
            <a:avLst/>
          </a:prstGeom>
          <a:noFill/>
          <a:ln w="19050">
            <a:solidFill>
              <a:srgbClr val="0066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</a:rPr>
              <a:t>Alfven dynamics makes the </a:t>
            </a:r>
          </a:p>
          <a:p>
            <a:pPr algn="ctr" eaLnBrk="1" hangingPunct="1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</a:rPr>
              <a:t>counter-propagating Rossby </a:t>
            </a:r>
          </a:p>
          <a:p>
            <a:pPr algn="ctr" eaLnBrk="1" hangingPunct="1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</a:rPr>
              <a:t>waves to propagate too fast to </a:t>
            </a:r>
          </a:p>
          <a:p>
            <a:pPr algn="ctr" eaLnBrk="1" hangingPunct="1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</a:rPr>
              <a:t>phase lock </a:t>
            </a:r>
            <a:endParaRPr lang="he-IL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 rot="6280155">
            <a:off x="1178719" y="985044"/>
            <a:ext cx="730250" cy="1804988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7086600" y="2930525"/>
            <a:ext cx="596900" cy="938213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34" name="TextBox 13"/>
          <p:cNvSpPr txBox="1">
            <a:spLocks noChangeArrowheads="1"/>
          </p:cNvSpPr>
          <p:nvPr/>
        </p:nvSpPr>
        <p:spPr bwMode="auto">
          <a:xfrm rot="-5400000">
            <a:off x="-492124" y="3308350"/>
            <a:ext cx="1511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>
                <a:latin typeface="Arial" panose="020B0604020202020204" pitchFamily="34" charset="0"/>
              </a:rPr>
              <a:t>M = B/U</a:t>
            </a:r>
            <a:endParaRPr lang="he-IL" sz="2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09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2" grpId="1" animBg="1"/>
      <p:bldP spid="3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-1495425" y="20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srgbClr val="7030A0"/>
                </a:solidFill>
                <a:latin typeface="Arial" pitchFamily="34" charset="0"/>
              </a:rPr>
              <a:t>Stabilizing HD shear flow by 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7030A0"/>
                </a:solidFill>
                <a:latin typeface="Arial" pitchFamily="34" charset="0"/>
              </a:rPr>
              <a:t>constant magnetic field  </a:t>
            </a:r>
            <a:endParaRPr lang="he-IL" sz="3600" b="1" kern="0" dirty="0">
              <a:solidFill>
                <a:srgbClr val="7030A0"/>
              </a:solidFill>
              <a:latin typeface="Arial" pitchFamily="34" charset="0"/>
              <a:ea typeface="+mj-ea"/>
            </a:endParaRPr>
          </a:p>
        </p:txBody>
      </p:sp>
      <p:grpSp>
        <p:nvGrpSpPr>
          <p:cNvPr id="53251" name="Group 16"/>
          <p:cNvGrpSpPr>
            <a:grpSpLocks/>
          </p:cNvGrpSpPr>
          <p:nvPr/>
        </p:nvGrpSpPr>
        <p:grpSpPr bwMode="auto">
          <a:xfrm>
            <a:off x="6438900" y="-49213"/>
            <a:ext cx="2419350" cy="2133601"/>
            <a:chOff x="232235" y="1162312"/>
            <a:chExt cx="3276600" cy="2996383"/>
          </a:xfrm>
        </p:grpSpPr>
        <p:pic>
          <p:nvPicPr>
            <p:cNvPr id="5325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35" y="1434545"/>
              <a:ext cx="3276600" cy="272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60" name="TextBox 14"/>
            <p:cNvSpPr txBox="1">
              <a:spLocks noChangeArrowheads="1"/>
            </p:cNvSpPr>
            <p:nvPr/>
          </p:nvSpPr>
          <p:spPr bwMode="auto">
            <a:xfrm>
              <a:off x="2260606" y="1162312"/>
              <a:ext cx="925214" cy="561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0066CC"/>
                  </a:solidFill>
                  <a:latin typeface="Arial" panose="020B0604020202020204" pitchFamily="34" charset="0"/>
                </a:rPr>
                <a:t>U(y)</a:t>
              </a:r>
              <a:endParaRPr lang="he-IL" sz="2000" b="1">
                <a:solidFill>
                  <a:srgbClr val="0066C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261" name="TextBox 15"/>
            <p:cNvSpPr txBox="1">
              <a:spLocks noChangeArrowheads="1"/>
            </p:cNvSpPr>
            <p:nvPr/>
          </p:nvSpPr>
          <p:spPr bwMode="auto">
            <a:xfrm>
              <a:off x="1740511" y="1192536"/>
              <a:ext cx="501900" cy="561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0000"/>
                  </a:solidFill>
                  <a:latin typeface="Arial" panose="020B0604020202020204" pitchFamily="34" charset="0"/>
                </a:rPr>
                <a:t>B</a:t>
              </a:r>
              <a:endParaRPr lang="he-IL" sz="20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532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268413"/>
            <a:ext cx="3248025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Box 28"/>
          <p:cNvSpPr txBox="1">
            <a:spLocks noChangeArrowheads="1"/>
          </p:cNvSpPr>
          <p:nvPr/>
        </p:nvSpPr>
        <p:spPr bwMode="auto">
          <a:xfrm>
            <a:off x="3841750" y="4994275"/>
            <a:ext cx="4568825" cy="1200150"/>
          </a:xfrm>
          <a:prstGeom prst="rect">
            <a:avLst/>
          </a:prstGeom>
          <a:noFill/>
          <a:ln w="19050">
            <a:solidFill>
              <a:srgbClr val="0066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</a:rPr>
              <a:t>The “standing wave” at the </a:t>
            </a:r>
          </a:p>
          <a:p>
            <a:pPr eaLnBrk="1" hangingPunct="1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</a:rPr>
              <a:t>critical level acts to decay the </a:t>
            </a:r>
          </a:p>
          <a:p>
            <a:pPr eaLnBrk="1" hangingPunct="1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</a:rPr>
              <a:t>mutual edge wave amplification </a:t>
            </a:r>
            <a:endParaRPr lang="he-IL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 rot="10800000">
            <a:off x="846138" y="1873250"/>
            <a:ext cx="1344612" cy="3121025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 anchor="b"/>
          <a:lstStyle/>
          <a:p>
            <a:pPr eaLnBrk="1" hangingPunct="1"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255" name="TextBox 13"/>
          <p:cNvSpPr txBox="1">
            <a:spLocks noChangeArrowheads="1"/>
          </p:cNvSpPr>
          <p:nvPr/>
        </p:nvSpPr>
        <p:spPr bwMode="auto">
          <a:xfrm>
            <a:off x="4041775" y="2190750"/>
            <a:ext cx="3940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Critical level effect:</a:t>
            </a:r>
            <a:endParaRPr lang="he-IL" sz="3200" b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532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2962275"/>
            <a:ext cx="2838450" cy="933450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3198813"/>
            <a:ext cx="2571750" cy="457200"/>
          </a:xfrm>
          <a:prstGeom prst="rect">
            <a:avLst/>
          </a:prstGeom>
          <a:noFill/>
          <a:ln w="19050" algn="ctr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8" name="TextBox 13"/>
          <p:cNvSpPr txBox="1">
            <a:spLocks noChangeArrowheads="1"/>
          </p:cNvSpPr>
          <p:nvPr/>
        </p:nvSpPr>
        <p:spPr bwMode="auto">
          <a:xfrm rot="-5400000">
            <a:off x="-492124" y="3308350"/>
            <a:ext cx="1511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>
                <a:latin typeface="Arial" panose="020B0604020202020204" pitchFamily="34" charset="0"/>
              </a:rPr>
              <a:t>M = B/U</a:t>
            </a:r>
            <a:endParaRPr lang="he-IL" sz="2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44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Century Gothic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0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0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  <a:cs typeface="Arial" pitchFamily="34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0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0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  <a:cs typeface="Arial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78322</TotalTime>
  <Words>1506</Words>
  <Application>Microsoft Office PowerPoint</Application>
  <PresentationFormat>On-screen Show (4:3)</PresentationFormat>
  <Paragraphs>542</Paragraphs>
  <Slides>102</Slides>
  <Notes>11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102</vt:i4>
      </vt:variant>
    </vt:vector>
  </HeadingPairs>
  <TitlesOfParts>
    <vt:vector size="116" baseType="lpstr">
      <vt:lpstr>Arial Unicode MS</vt:lpstr>
      <vt:lpstr>Arial</vt:lpstr>
      <vt:lpstr>Bookman Old Style</vt:lpstr>
      <vt:lpstr>Century Gothic</vt:lpstr>
      <vt:lpstr>Comic Sans MS</vt:lpstr>
      <vt:lpstr>Symbol</vt:lpstr>
      <vt:lpstr>Tahoma</vt:lpstr>
      <vt:lpstr>Times</vt:lpstr>
      <vt:lpstr>Times New Roman</vt:lpstr>
      <vt:lpstr>Wingdings</vt:lpstr>
      <vt:lpstr>1_Custom Design</vt:lpstr>
      <vt:lpstr>Custom Design</vt:lpstr>
      <vt:lpstr>משוואה</vt:lpstr>
      <vt:lpstr>Equation</vt:lpstr>
      <vt:lpstr>PowerPoint Presentation</vt:lpstr>
      <vt:lpstr>PowerPoint Presentation</vt:lpstr>
      <vt:lpstr>PowerPoint Presentation</vt:lpstr>
      <vt:lpstr>The Hadley cell (1735)</vt:lpstr>
      <vt:lpstr>Hadley was only partly right (for the tropics) </vt:lpstr>
      <vt:lpstr>Geostrophic balance</vt:lpstr>
      <vt:lpstr>Annual zonal mean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Jet maxima and tropopause slope</vt:lpstr>
      <vt:lpstr>Ertel PV (1942) </vt:lpstr>
      <vt:lpstr>PowerPoint Presentation</vt:lpstr>
      <vt:lpstr>In a rotating frame like the Earth :</vt:lpstr>
      <vt:lpstr>PowerPoint Presentation</vt:lpstr>
      <vt:lpstr>Zonal mean PV</vt:lpstr>
      <vt:lpstr>Thermal Rossby waves</vt:lpstr>
      <vt:lpstr>PowerPoint Presentation</vt:lpstr>
      <vt:lpstr>PowerPoint Presentation</vt:lpstr>
      <vt:lpstr>The symmetric f-plane  Eady model (1949) </vt:lpstr>
      <vt:lpstr>Eady edge wave propagation </vt:lpstr>
      <vt:lpstr>PowerPoint Presentation</vt:lpstr>
      <vt:lpstr>PowerPoint Presentation</vt:lpstr>
      <vt:lpstr>The symmetric f-plane  Eady model (1949) </vt:lpstr>
      <vt:lpstr>Eady edge wave propagation </vt:lpstr>
      <vt:lpstr>PowerPoint Presentation</vt:lpstr>
      <vt:lpstr>PowerPoint Presentation</vt:lpstr>
      <vt:lpstr>PowerPoint Presentation</vt:lpstr>
      <vt:lpstr>The Eady model (1949)  </vt:lpstr>
      <vt:lpstr>PowerPoint Presentation</vt:lpstr>
      <vt:lpstr>PowerPoint Presentation</vt:lpstr>
      <vt:lpstr>PowerPoint Presentation</vt:lpstr>
      <vt:lpstr>Jet sharpening &amp;  (potential) vorticity “staircases”</vt:lpstr>
      <vt:lpstr>                    Momentum-wise  in order to generate jets eddies should deposit zonal momentum  to the mean flow and hence decay barotropically (if not maintained by an external source) </vt:lpstr>
      <vt:lpstr>PowerPoint Presentation</vt:lpstr>
      <vt:lpstr>PowerPoint Presentation</vt:lpstr>
      <vt:lpstr>energy growth via Reynolds stress (the Orr mechanism)</vt:lpstr>
      <vt:lpstr>PowerPoint Presentation</vt:lpstr>
      <vt:lpstr>Building blocks, action at a distance vorticity inversion (Green function)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Rossby waves –  mutual instantaneous amplification</vt:lpstr>
      <vt:lpstr>For Rossby waves –  mutual instantaneous amplification</vt:lpstr>
      <vt:lpstr>For Rossby waves –  counter-propagation</vt:lpstr>
      <vt:lpstr>For Rossby waves –  counter-propagation</vt:lpstr>
      <vt:lpstr>Pseudo-momentum and Pseudo-energy (Boussinesq (x,z) stratified shear flow example)</vt:lpstr>
      <vt:lpstr>Vorticity-displacement formulation</vt:lpstr>
      <vt:lpstr>PowerPoint Presentation</vt:lpstr>
      <vt:lpstr>PowerPoint Presentation</vt:lpstr>
      <vt:lpstr>PowerPoint Presentation</vt:lpstr>
      <vt:lpstr>PowerPoint Presentation</vt:lpstr>
      <vt:lpstr>Ensuring phase locking  when (U – c) = 0</vt:lpstr>
      <vt:lpstr>Ensuring phase locking  when (U – c) &gt; 0</vt:lpstr>
      <vt:lpstr>Ensuring phase locking  when (U – c) &gt; 0</vt:lpstr>
      <vt:lpstr>Ensuring phase locking  when (U – c) &lt; 0</vt:lpstr>
      <vt:lpstr>Ensuring phase locking  when (U – c) &lt; 0</vt:lpstr>
      <vt:lpstr>All roads lead to phase locking</vt:lpstr>
      <vt:lpstr>“CRW phase diagram”</vt:lpstr>
      <vt:lpstr>PowerPoint Presentation</vt:lpstr>
      <vt:lpstr>PowerPoint Presentation</vt:lpstr>
      <vt:lpstr> </vt:lpstr>
      <vt:lpstr>nature of optimal transient growth (SVD) :</vt:lpstr>
      <vt:lpstr>All this can be formulated mathematically: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CRW schematic description of O-R</vt:lpstr>
      <vt:lpstr>PowerPoint Presentation</vt:lpstr>
      <vt:lpstr>How the presence of a  background magnetic field alters the  instability mechanism of  hydrodynamic shear flows ?</vt:lpstr>
      <vt:lpstr>MHD shear flow ambiguity: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Meteorology, University of Reading, UK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“Great Storms” Hitting Europe:  Future Perspectives</dc:title>
  <dc:creator>John Methven</dc:creator>
  <cp:lastModifiedBy>User</cp:lastModifiedBy>
  <cp:revision>992</cp:revision>
  <dcterms:created xsi:type="dcterms:W3CDTF">2003-11-24T11:29:51Z</dcterms:created>
  <dcterms:modified xsi:type="dcterms:W3CDTF">2017-02-16T11:04:19Z</dcterms:modified>
</cp:coreProperties>
</file>