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30"/>
  </p:notesMasterIdLst>
  <p:sldIdLst>
    <p:sldId id="256" r:id="rId2"/>
    <p:sldId id="261" r:id="rId3"/>
    <p:sldId id="262" r:id="rId4"/>
    <p:sldId id="263" r:id="rId5"/>
    <p:sldId id="264" r:id="rId6"/>
    <p:sldId id="265" r:id="rId7"/>
    <p:sldId id="287" r:id="rId8"/>
    <p:sldId id="267" r:id="rId9"/>
    <p:sldId id="269" r:id="rId10"/>
    <p:sldId id="270" r:id="rId11"/>
    <p:sldId id="284" r:id="rId12"/>
    <p:sldId id="273" r:id="rId13"/>
    <p:sldId id="277" r:id="rId14"/>
    <p:sldId id="274" r:id="rId15"/>
    <p:sldId id="280" r:id="rId16"/>
    <p:sldId id="283" r:id="rId17"/>
    <p:sldId id="285" r:id="rId18"/>
    <p:sldId id="281" r:id="rId19"/>
    <p:sldId id="282" r:id="rId20"/>
    <p:sldId id="271" r:id="rId21"/>
    <p:sldId id="275" r:id="rId22"/>
    <p:sldId id="272" r:id="rId23"/>
    <p:sldId id="276" r:id="rId24"/>
    <p:sldId id="278" r:id="rId25"/>
    <p:sldId id="279" r:id="rId26"/>
    <p:sldId id="266" r:id="rId27"/>
    <p:sldId id="268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2"/>
    <p:restoredTop sz="94737"/>
  </p:normalViewPr>
  <p:slideViewPr>
    <p:cSldViewPr snapToGrid="0" snapToObjects="1">
      <p:cViewPr>
        <p:scale>
          <a:sx n="80" d="100"/>
          <a:sy n="80" d="100"/>
        </p:scale>
        <p:origin x="208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56CB5-E5A3-2940-8CFF-366C448E2865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7BB96-B229-5742-BA9D-98D8075F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BB96-B229-5742-BA9D-98D8075F38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BB96-B229-5742-BA9D-98D8075F38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Diffren</a:t>
            </a:r>
            <a:r>
              <a:rPr lang="en-US" dirty="0" smtClean="0"/>
              <a:t> m 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(g/R)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BB96-B229-5742-BA9D-98D8075F38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6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lab</a:t>
            </a:r>
          </a:p>
          <a:p>
            <a:r>
              <a:rPr lang="en-US" dirty="0" err="1" smtClean="0"/>
              <a:t>Erdos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BB96-B229-5742-BA9D-98D8075F38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BB96-B229-5742-BA9D-98D8075F38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7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11" y="2242465"/>
            <a:ext cx="7758941" cy="20901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Helvetica" charset="0"/>
              </a:rPr>
              <a:t>On the mechanism of centrifugal-gravity wave resonant instability in swirling free surface rotating </a:t>
            </a:r>
            <a:r>
              <a:rPr lang="en-US" sz="4000" dirty="0" smtClean="0">
                <a:latin typeface="Helvetica" charset="0"/>
              </a:rPr>
              <a:t>polygons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1896" y="4443094"/>
            <a:ext cx="7543800" cy="857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charset="0"/>
              </a:rPr>
              <a:t>Ron </a:t>
            </a:r>
            <a:r>
              <a:rPr lang="en-US" dirty="0" err="1">
                <a:latin typeface="Helvetica" charset="0"/>
              </a:rPr>
              <a:t>Yellin-Bergovoy</a:t>
            </a:r>
            <a:r>
              <a:rPr lang="en-US" dirty="0">
                <a:latin typeface="Helvetica" charset="0"/>
              </a:rPr>
              <a:t>, </a:t>
            </a:r>
            <a:r>
              <a:rPr lang="en-US" dirty="0" err="1">
                <a:latin typeface="Helvetica" charset="0"/>
              </a:rPr>
              <a:t>Eyal</a:t>
            </a:r>
            <a:r>
              <a:rPr lang="en-US" dirty="0">
                <a:latin typeface="Helvetica" charset="0"/>
              </a:rPr>
              <a:t> Heifetz &amp;</a:t>
            </a:r>
          </a:p>
          <a:p>
            <a:r>
              <a:rPr lang="en-US" dirty="0" err="1">
                <a:latin typeface="Helvetica" charset="0"/>
              </a:rPr>
              <a:t>Orkan</a:t>
            </a:r>
            <a:r>
              <a:rPr lang="en-US" dirty="0">
                <a:latin typeface="Helvetica" charset="0"/>
              </a:rPr>
              <a:t> M. </a:t>
            </a:r>
            <a:r>
              <a:rPr lang="en-US" dirty="0" err="1">
                <a:latin typeface="Helvetica" charset="0"/>
              </a:rPr>
              <a:t>Umurhan</a:t>
            </a:r>
            <a:endParaRPr lang="en-US" dirty="0">
              <a:latin typeface="Helvetica" charset="0"/>
            </a:endParaRPr>
          </a:p>
          <a:p>
            <a:endParaRPr lang="en-US" dirty="0"/>
          </a:p>
        </p:txBody>
      </p:sp>
      <p:pic>
        <p:nvPicPr>
          <p:cNvPr id="1028" name="Picture 4" descr="mage result for tel aviv universit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85" y="113079"/>
            <a:ext cx="1809897" cy="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8744" y="-56241"/>
            <a:ext cx="33683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BERN 2017</a:t>
            </a:r>
            <a:endParaRPr lang="en-US" sz="6000" dirty="0">
              <a:ln w="22225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Picture 2" descr="mage result for is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79" y="115825"/>
            <a:ext cx="3320555" cy="9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743" y="406400"/>
            <a:ext cx="648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elvetica" charset="0"/>
                <a:ea typeface="Helvetica" charset="0"/>
                <a:cs typeface="Helvetica" charset="0"/>
              </a:rPr>
              <a:t>G</a:t>
            </a:r>
            <a:r>
              <a:rPr lang="en-US" sz="4800" dirty="0" smtClean="0">
                <a:latin typeface="Helvetica" charset="0"/>
                <a:ea typeface="Helvetica" charset="0"/>
                <a:cs typeface="Helvetica" charset="0"/>
              </a:rPr>
              <a:t>oals</a:t>
            </a:r>
            <a:endParaRPr lang="en-US" sz="4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742" y="1509486"/>
            <a:ext cx="80699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to understand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nature of the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inner surface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centrifugal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waves.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to understand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how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they form resonant instability with the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outer vertical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gravity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waves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located on perpendicular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surfaces.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1886" y="159603"/>
            <a:ext cx="8447314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Setup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932542"/>
            <a:ext cx="9144000" cy="4914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914" y="5880100"/>
            <a:ext cx="3352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27" r="13267"/>
          <a:stretch/>
        </p:blipFill>
        <p:spPr>
          <a:xfrm>
            <a:off x="3343737" y="1060691"/>
            <a:ext cx="2224297" cy="268151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31886" y="159603"/>
            <a:ext cx="3048000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Equations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36" y="4140200"/>
            <a:ext cx="8089900" cy="20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029" y="3773714"/>
            <a:ext cx="2351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Wave interaction: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343" y="629073"/>
            <a:ext cx="235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Basic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eq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: potential flow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6400" y="159657"/>
            <a:ext cx="902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 charset="0"/>
                <a:ea typeface="Helvetica" charset="0"/>
                <a:cs typeface="Helvetica" charset="0"/>
              </a:rPr>
              <a:t>vorticity/velocity to displacement &amp; displacement to velocity vorticity/velocity</a:t>
            </a:r>
            <a:endParaRPr lang="en-US" sz="36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24882"/>
          <a:stretch/>
        </p:blipFill>
        <p:spPr>
          <a:xfrm>
            <a:off x="406400" y="2205255"/>
            <a:ext cx="8492668" cy="18221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469" y="3842712"/>
            <a:ext cx="256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</a:t>
            </a:r>
            <a:r>
              <a:rPr lang="en-US" dirty="0" err="1" smtClean="0"/>
              <a:t>also,Baroclinic</a:t>
            </a:r>
            <a:r>
              <a:rPr lang="en-US" dirty="0" smtClean="0"/>
              <a:t> torque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1" y="4528457"/>
            <a:ext cx="6767053" cy="1760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0915" y="3672783"/>
            <a:ext cx="55154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40915" y="2880817"/>
            <a:ext cx="55154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6" y="933091"/>
            <a:ext cx="7170056" cy="5361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694" y="6120874"/>
            <a:ext cx="2425700" cy="6477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7371" y="160152"/>
            <a:ext cx="9027886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Counter propagating centrifugal wave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1" y="824121"/>
            <a:ext cx="7206343" cy="5389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37" y="6034505"/>
            <a:ext cx="2425700" cy="647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7371" y="160152"/>
            <a:ext cx="9027886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Counter propagating gravity wave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4286" y="1582059"/>
            <a:ext cx="8171541" cy="4499426"/>
            <a:chOff x="2989942" y="2151538"/>
            <a:chExt cx="6052456" cy="37848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942" y="2151538"/>
              <a:ext cx="6052456" cy="37848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Frame 4"/>
            <p:cNvSpPr/>
            <p:nvPr/>
          </p:nvSpPr>
          <p:spPr>
            <a:xfrm>
              <a:off x="5203370" y="5094514"/>
              <a:ext cx="812800" cy="42091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7228113" y="4978398"/>
              <a:ext cx="812800" cy="420915"/>
            </a:xfrm>
            <a:prstGeom prst="frame">
              <a:avLst>
                <a:gd name="adj1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116114" y="279068"/>
            <a:ext cx="9027886" cy="1157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Real part of dispersion relation as a function of L/R(m=3,H/R=0.276)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  <a:p>
            <a:pPr marL="0" algn="ctr" defTabSz="91440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7371" y="160152"/>
            <a:ext cx="8461829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“Near” </a:t>
            </a:r>
            <a:r>
              <a:rPr lang="en-US" sz="4000" smtClean="0">
                <a:latin typeface="Helvetica" charset="0"/>
                <a:ea typeface="Helvetica" charset="0"/>
                <a:cs typeface="Helvetica" charset="0"/>
              </a:rPr>
              <a:t>resonance wave interaction 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296228" y="2175545"/>
            <a:ext cx="580571" cy="516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296228" y="5504254"/>
            <a:ext cx="580571" cy="516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4285" b="15563"/>
          <a:stretch/>
        </p:blipFill>
        <p:spPr>
          <a:xfrm>
            <a:off x="1525397" y="6020451"/>
            <a:ext cx="6165776" cy="62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85" y="1455983"/>
            <a:ext cx="5283200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143" y="1040134"/>
            <a:ext cx="4826000" cy="43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941" y="2748226"/>
            <a:ext cx="5511800" cy="154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935" y="4223742"/>
            <a:ext cx="4330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6114" y="678977"/>
            <a:ext cx="8869374" cy="5546317"/>
            <a:chOff x="116114" y="522100"/>
            <a:chExt cx="8869374" cy="5546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" y="522100"/>
              <a:ext cx="8869374" cy="554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3018971" y="3686627"/>
              <a:ext cx="3116796" cy="2022531"/>
              <a:chOff x="391886" y="1040765"/>
              <a:chExt cx="7296912" cy="45087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91886" y="1151239"/>
                <a:ext cx="7296912" cy="4398264"/>
                <a:chOff x="493486" y="1206612"/>
                <a:chExt cx="6711696" cy="4447909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3486" y="1206612"/>
                  <a:ext cx="6711696" cy="4205996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0" t="5879" b="-5879"/>
                <a:stretch/>
              </p:blipFill>
              <p:spPr>
                <a:xfrm>
                  <a:off x="957941" y="1457475"/>
                  <a:ext cx="6162673" cy="4197046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284"/>
              <a:stretch/>
            </p:blipFill>
            <p:spPr>
              <a:xfrm>
                <a:off x="6778172" y="1040765"/>
                <a:ext cx="595086" cy="4269525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116114" y="53961"/>
                <a:ext cx="9027886" cy="772939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4000" dirty="0" smtClean="0">
                    <a:latin typeface="Helvetica" charset="0"/>
                    <a:ea typeface="Helvetica" charset="0"/>
                    <a:cs typeface="Helvetica" charset="0"/>
                  </a:rPr>
                  <a:t> as </a:t>
                </a:r>
                <a:r>
                  <a:rPr lang="en-US" sz="4000" dirty="0">
                    <a:latin typeface="Helvetica" charset="0"/>
                    <a:ea typeface="Helvetica" charset="0"/>
                    <a:cs typeface="Helvetica" charset="0"/>
                  </a:rPr>
                  <a:t>a function of L/R(m=3,H/R=0.276)</a:t>
                </a:r>
              </a:p>
              <a:p>
                <a:pPr marL="0" algn="ctr" defTabSz="91440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</a:pPr>
                <a:endParaRPr lang="en-US" sz="4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4" y="53961"/>
                <a:ext cx="9027886" cy="772939"/>
              </a:xfrm>
              <a:prstGeom prst="rect">
                <a:avLst/>
              </a:prstGeom>
              <a:blipFill rotWithShape="0">
                <a:blip r:embed="rId6"/>
                <a:stretch>
                  <a:fillRect t="-25984" r="-1958" b="-12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694603" y="826900"/>
            <a:ext cx="0" cy="48046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7026" y="1436915"/>
            <a:ext cx="7997371" cy="4601028"/>
            <a:chOff x="391886" y="1040765"/>
            <a:chExt cx="7296912" cy="4508738"/>
          </a:xfrm>
        </p:grpSpPr>
        <p:grpSp>
          <p:nvGrpSpPr>
            <p:cNvPr id="5" name="Group 4"/>
            <p:cNvGrpSpPr/>
            <p:nvPr/>
          </p:nvGrpSpPr>
          <p:grpSpPr>
            <a:xfrm>
              <a:off x="391886" y="1151239"/>
              <a:ext cx="7296912" cy="4398264"/>
              <a:chOff x="493486" y="1206612"/>
              <a:chExt cx="6711696" cy="444790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486" y="1206612"/>
                <a:ext cx="6711696" cy="420599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0" t="5879" b="-5879"/>
              <a:stretch/>
            </p:blipFill>
            <p:spPr>
              <a:xfrm>
                <a:off x="957941" y="1457475"/>
                <a:ext cx="6162673" cy="419704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284"/>
            <a:stretch/>
          </p:blipFill>
          <p:spPr>
            <a:xfrm>
              <a:off x="6778172" y="1040765"/>
              <a:ext cx="595086" cy="4269525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21769" y="57297"/>
            <a:ext cx="9027886" cy="1001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Eigen structure analysis as a function of </a:t>
            </a:r>
            <a:r>
              <a:rPr lang="en-US" sz="4000" dirty="0">
                <a:latin typeface="Helvetica" charset="0"/>
                <a:ea typeface="Helvetica" charset="0"/>
                <a:cs typeface="Helvetica" charset="0"/>
              </a:rPr>
              <a:t>L/R(m=3,H/R=0.276</a:t>
            </a: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960914" cy="2627087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Helvetica" charset="0"/>
                <a:ea typeface="Helvetica" charset="0"/>
                <a:cs typeface="Helvetica" charset="0"/>
              </a:rPr>
              <a:t>the Rotating Polygon Instability 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Untitle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0750" y="855663"/>
            <a:ext cx="5008563" cy="50085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926079"/>
            <a:ext cx="2960914" cy="380854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Ingredients 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Water/liquid nitrogen.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Rotating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bottom/cylinder walls.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Parameters: </a:t>
            </a:r>
            <a:endParaRPr lang="en-US" sz="2000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R-Radius.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H- </a:t>
            </a:r>
            <a:r>
              <a:rPr lang="en-US" sz="2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height </a:t>
            </a:r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 liquid at </a:t>
            </a:r>
            <a:r>
              <a:rPr lang="en-US" sz="2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rest, </a:t>
            </a:r>
            <a:endParaRPr lang="en-US" sz="2200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f- </a:t>
            </a:r>
            <a:r>
              <a:rPr lang="en-US" sz="2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rotation </a:t>
            </a:r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 </a:t>
            </a:r>
            <a:r>
              <a:rPr lang="en-US" sz="2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bottom </a:t>
            </a:r>
            <a:r>
              <a:rPr lang="en-US" sz="2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plate/walls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843012"/>
            <a:ext cx="7344228" cy="5492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6114" y="53961"/>
            <a:ext cx="9027886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91440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Instability 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7371" y="160152"/>
            <a:ext cx="8461829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“Near” </a:t>
            </a:r>
            <a:r>
              <a:rPr lang="en-US" sz="4000" smtClean="0">
                <a:latin typeface="Helvetica" charset="0"/>
                <a:ea typeface="Helvetica" charset="0"/>
                <a:cs typeface="Helvetica" charset="0"/>
              </a:rPr>
              <a:t>resonance wave interaction 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7" y="2839409"/>
            <a:ext cx="61722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37" y="5772150"/>
            <a:ext cx="1892300" cy="39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135" y="1474107"/>
            <a:ext cx="544830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235" y="899389"/>
            <a:ext cx="5118100" cy="6477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296229" y="2286326"/>
            <a:ext cx="580571" cy="516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434115" y="5144775"/>
            <a:ext cx="580571" cy="516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198" y="807940"/>
            <a:ext cx="8302173" cy="5602415"/>
            <a:chOff x="184149" y="11384"/>
            <a:chExt cx="9234297" cy="66062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0" y="64408"/>
              <a:ext cx="4381500" cy="3276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089" y="11384"/>
              <a:ext cx="4381500" cy="3276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49" y="3287984"/>
              <a:ext cx="4381500" cy="3276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46" y="3341008"/>
              <a:ext cx="4381500" cy="327660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377371" y="160152"/>
            <a:ext cx="8461829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“Near” </a:t>
            </a:r>
            <a:r>
              <a:rPr lang="en-US" sz="4000" smtClean="0">
                <a:latin typeface="Helvetica" charset="0"/>
                <a:ea typeface="Helvetica" charset="0"/>
                <a:cs typeface="Helvetica" charset="0"/>
              </a:rPr>
              <a:t>resonance wave interaction 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879041"/>
            <a:ext cx="8113486" cy="507363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21" y="3561002"/>
            <a:ext cx="2958406" cy="184999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28" y="0"/>
            <a:ext cx="7082971" cy="8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22960" y="286604"/>
            <a:ext cx="7543800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Conclusions and work need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" y="1277257"/>
            <a:ext cx="78856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centrifugal waves are a potential 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representation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of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baroclinic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edge waves, where the sharp gradients of density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and pressure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across the free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fluid-air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interface yield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baroclinic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torque which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generates a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wavy vortex sheet at the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edge.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instability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is obtained by phase locking resonance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between the two counter-propagating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vorticity waves (one is centrifugal and the other is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gravity) and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induced velocity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fields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act both to phase lock the waves to propagate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with the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same frequency and to amplify each other amplitudes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22960" y="286604"/>
            <a:ext cx="7543800" cy="772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Conclusions and work need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" y="1277257"/>
            <a:ext cx="7885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“near”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resonance instability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regime of pro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counter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propagating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wave is an interaction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that can lead to phase locking but not to instability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1" y="2846917"/>
            <a:ext cx="7885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 charset="0"/>
              </a:rPr>
              <a:t>More research is need on: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Non-linear evolution.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Saturation mechanism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 </a:t>
            </a:r>
            <a:r>
              <a:rPr lang="en-US" sz="2400" dirty="0">
                <a:latin typeface="Helvetica" charset="0"/>
              </a:rPr>
              <a:t>Transient growth</a:t>
            </a:r>
            <a:r>
              <a:rPr lang="en-US" sz="2400" dirty="0" smtClean="0">
                <a:latin typeface="Helvetica" charset="0"/>
              </a:rPr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latin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latin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23" y="4186253"/>
            <a:ext cx="2571751" cy="2571751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1614896" y="5008680"/>
            <a:ext cx="896075" cy="797034"/>
          </a:xfrm>
          <a:prstGeom prst="frame">
            <a:avLst>
              <a:gd name="adj1" fmla="val 35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7" name="Straight Connector 6"/>
          <p:cNvCxnSpPr>
            <a:stCxn id="5" idx="1"/>
          </p:cNvCxnSpPr>
          <p:nvPr/>
        </p:nvCxnSpPr>
        <p:spPr>
          <a:xfrm flipH="1" flipV="1">
            <a:off x="1004842" y="4067926"/>
            <a:ext cx="610054" cy="133927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22322" y="4067924"/>
            <a:ext cx="1664325" cy="13392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3" y="849312"/>
            <a:ext cx="3218612" cy="3218612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516075" y="44847"/>
            <a:ext cx="7543800" cy="63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Applications?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970" y="849312"/>
            <a:ext cx="3150565" cy="32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 txBox="1">
            <a:spLocks/>
          </p:cNvSpPr>
          <p:nvPr/>
        </p:nvSpPr>
        <p:spPr>
          <a:xfrm>
            <a:off x="946432" y="3429000"/>
            <a:ext cx="7155542" cy="1559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solidFill>
                  <a:schemeClr val="tx1"/>
                </a:solidFill>
              </a:rPr>
              <a:t>THANK YOU</a:t>
            </a:r>
            <a:endParaRPr lang="en-US" sz="115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43" y="-123371"/>
            <a:ext cx="9361643" cy="6981371"/>
          </a:xfrm>
          <a:prstGeom prst="rect">
            <a:avLst/>
          </a:prstGeom>
        </p:spPr>
      </p:pic>
      <p:pic>
        <p:nvPicPr>
          <p:cNvPr id="1026" name="Picture 2" descr="ttp://www.fysik.dtu.dk/english/-/media/Institutter/Fysik/Forside/Focus/RotatingTriangle_300x225.ashx?la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3" y="-163232"/>
            <a:ext cx="9361643" cy="70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5"/>
          <p:cNvSpPr txBox="1">
            <a:spLocks/>
          </p:cNvSpPr>
          <p:nvPr/>
        </p:nvSpPr>
        <p:spPr>
          <a:xfrm>
            <a:off x="946432" y="4554682"/>
            <a:ext cx="7155542" cy="1559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solidFill>
                  <a:schemeClr val="tx1"/>
                </a:solidFill>
              </a:rPr>
              <a:t>THANK YOU</a:t>
            </a:r>
            <a:endParaRPr lang="en-US" sz="1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1281824"/>
            <a:ext cx="6838018" cy="5392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4074" y="6372554"/>
            <a:ext cx="14369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O’Neill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0278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 smtClean="0"/>
              <a:t>Why </a:t>
            </a:r>
            <a:r>
              <a:rPr lang="en-US" sz="4300" dirty="0" err="1" smtClean="0"/>
              <a:t>somw</a:t>
            </a:r>
            <a:r>
              <a:rPr lang="en-US" sz="4300" dirty="0" smtClean="0"/>
              <a:t> planets have polar vortex and some do not?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122665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6006" y="164645"/>
            <a:ext cx="5008562" cy="2876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99" y="421821"/>
            <a:ext cx="2721872" cy="2619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17" y="3566660"/>
            <a:ext cx="4314825" cy="2714625"/>
          </a:xfrm>
          <a:prstGeom prst="rect">
            <a:avLst/>
          </a:prstGeom>
        </p:spPr>
      </p:pic>
      <p:sp>
        <p:nvSpPr>
          <p:cNvPr id="10" name="Bent-Up Arrow 9"/>
          <p:cNvSpPr/>
          <p:nvPr/>
        </p:nvSpPr>
        <p:spPr>
          <a:xfrm rot="5400000">
            <a:off x="1574800" y="3501347"/>
            <a:ext cx="1393371" cy="1523998"/>
          </a:xfrm>
          <a:prstGeom prst="ben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 flipV="1">
            <a:off x="6282874" y="3550334"/>
            <a:ext cx="1393371" cy="1426023"/>
          </a:xfrm>
          <a:prstGeom prst="ben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37314" y="2932114"/>
            <a:ext cx="219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Tophøj</a:t>
            </a:r>
            <a:r>
              <a:rPr lang="en-US" dirty="0"/>
              <a:t> </a:t>
            </a:r>
            <a:r>
              <a:rPr lang="en-US" dirty="0" smtClean="0"/>
              <a:t>at el.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37656" y="2996874"/>
            <a:ext cx="219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Bach el. 2014</a:t>
            </a:r>
            <a:endParaRPr lang="en-US" dirty="0"/>
          </a:p>
        </p:txBody>
      </p:sp>
      <p:sp>
        <p:nvSpPr>
          <p:cNvPr id="14" name="Title 8"/>
          <p:cNvSpPr txBox="1">
            <a:spLocks/>
          </p:cNvSpPr>
          <p:nvPr/>
        </p:nvSpPr>
        <p:spPr>
          <a:xfrm>
            <a:off x="187961" y="5485496"/>
            <a:ext cx="1836781" cy="697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Setups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6" y="1033461"/>
            <a:ext cx="7984671" cy="472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57" y="1455629"/>
            <a:ext cx="3946028" cy="388437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6836" y="158920"/>
            <a:ext cx="7543800" cy="874539"/>
          </a:xfrm>
        </p:spPr>
        <p:txBody>
          <a:bodyPr/>
          <a:lstStyle/>
          <a:p>
            <a:r>
              <a:rPr lang="en-US" dirty="0" smtClean="0"/>
              <a:t>Steady Polygons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3885" y="5788589"/>
            <a:ext cx="219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Bach el.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068"/>
            <a:ext cx="9105900" cy="448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74" y="141462"/>
            <a:ext cx="7543800" cy="830996"/>
          </a:xfrm>
        </p:spPr>
        <p:txBody>
          <a:bodyPr/>
          <a:lstStyle/>
          <a:p>
            <a:r>
              <a:rPr lang="en-US" dirty="0" smtClean="0"/>
              <a:t>Unsteady polygons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1942" y="5870703"/>
            <a:ext cx="219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Bach el.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8" y="1077005"/>
            <a:ext cx="8762063" cy="394924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-90768"/>
            <a:ext cx="7543800" cy="979087"/>
          </a:xfrm>
        </p:spPr>
        <p:txBody>
          <a:bodyPr/>
          <a:lstStyle/>
          <a:p>
            <a:r>
              <a:rPr lang="en-US" dirty="0" smtClean="0"/>
              <a:t>All ways lead to polygons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31429" y="5214938"/>
            <a:ext cx="2191657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Bergmann at el.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9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4426" y="2450820"/>
            <a:ext cx="1386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Fabre et al; 2014.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91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74" y="3578551"/>
            <a:ext cx="4554412" cy="2735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539" y="0"/>
            <a:ext cx="4210620" cy="3578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62" y="4093026"/>
            <a:ext cx="3961303" cy="21172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3250" y="0"/>
            <a:ext cx="2980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NM Full </a:t>
            </a:r>
            <a:r>
              <a:rPr lang="en-US" sz="4800" dirty="0"/>
              <a:t>vs simplified model</a:t>
            </a:r>
          </a:p>
          <a:p>
            <a:r>
              <a:rPr lang="en-US" sz="4800" dirty="0" err="1" smtClean="0"/>
              <a:t>Tophøj</a:t>
            </a:r>
            <a:r>
              <a:rPr lang="en-US" sz="4800" dirty="0" smtClean="0"/>
              <a:t> at el. 2013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3728874" y="372369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Full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65032" y="3209219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simplified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98" y="3325929"/>
            <a:ext cx="2286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9" y="205882"/>
            <a:ext cx="1926091" cy="2577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07" y="3182257"/>
            <a:ext cx="1796773" cy="257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263" y="3237418"/>
            <a:ext cx="1782052" cy="2379085"/>
          </a:xfrm>
          <a:prstGeom prst="rect">
            <a:avLst/>
          </a:prstGeom>
        </p:spPr>
      </p:pic>
      <p:pic>
        <p:nvPicPr>
          <p:cNvPr id="8" name="Picture 2" descr="mage result for nobel pr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7" y="4896757"/>
            <a:ext cx="730679" cy="7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nobel pr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2" y="1965134"/>
            <a:ext cx="730679" cy="7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3886" y="395474"/>
            <a:ext cx="4126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So how did we end up here?</a:t>
            </a:r>
            <a:endParaRPr lang="en-US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546" y="324757"/>
            <a:ext cx="2273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3737</TotalTime>
  <Words>315</Words>
  <Application>Microsoft Macintosh PowerPoint</Application>
  <PresentationFormat>On-screen Show (4:3)</PresentationFormat>
  <Paragraphs>71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Calibri Light</vt:lpstr>
      <vt:lpstr>Cambria Math</vt:lpstr>
      <vt:lpstr>Helvetica</vt:lpstr>
      <vt:lpstr>Mangal</vt:lpstr>
      <vt:lpstr>Wingdings</vt:lpstr>
      <vt:lpstr>Arial</vt:lpstr>
      <vt:lpstr>Retrospect</vt:lpstr>
      <vt:lpstr>On the mechanism of centrifugal-gravity wave resonant instability in swirling free surface rotating polygons</vt:lpstr>
      <vt:lpstr>the Rotating Polygon Instability </vt:lpstr>
      <vt:lpstr>PowerPoint Presentation</vt:lpstr>
      <vt:lpstr>Steady Polygons</vt:lpstr>
      <vt:lpstr>Unsteady polygons</vt:lpstr>
      <vt:lpstr>All ways lead to polygons…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mechanism of centrifugal-gravity wave resonant instability in swirling free surface rotating Polygons</dc:title>
  <dc:creator>Microsoft Office User</dc:creator>
  <cp:lastModifiedBy>Microsoft Office User</cp:lastModifiedBy>
  <cp:revision>67</cp:revision>
  <cp:lastPrinted>2017-01-15T10:34:52Z</cp:lastPrinted>
  <dcterms:created xsi:type="dcterms:W3CDTF">2017-01-14T17:59:49Z</dcterms:created>
  <dcterms:modified xsi:type="dcterms:W3CDTF">2017-02-23T14:42:44Z</dcterms:modified>
</cp:coreProperties>
</file>