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90" r:id="rId6"/>
    <p:sldId id="294" r:id="rId7"/>
    <p:sldId id="293" r:id="rId8"/>
    <p:sldId id="270" r:id="rId9"/>
    <p:sldId id="271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8" r:id="rId19"/>
    <p:sldId id="28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FF00"/>
    <a:srgbClr val="4F81BD"/>
    <a:srgbClr val="142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4660"/>
  </p:normalViewPr>
  <p:slideViewPr>
    <p:cSldViewPr>
      <p:cViewPr varScale="1">
        <p:scale>
          <a:sx n="84" d="100"/>
          <a:sy n="84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7" Type="http://schemas.openxmlformats.org/officeDocument/2006/relationships/image" Target="../media/image7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0.png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5760" y="1094879"/>
            <a:ext cx="8278688" cy="1470025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ea typeface="等线 Light" pitchFamily="2" charset="-122"/>
              </a:rPr>
              <a:t>Exploring Galaxy Intrinsic Alignment </a:t>
            </a:r>
            <a:br>
              <a:rPr lang="en-US" altLang="zh-CN" sz="3200" dirty="0" smtClean="0">
                <a:ea typeface="等线 Light" pitchFamily="2" charset="-122"/>
              </a:rPr>
            </a:br>
            <a:r>
              <a:rPr lang="en-US" altLang="zh-CN" sz="3200" dirty="0" smtClean="0">
                <a:ea typeface="等线 Light" pitchFamily="2" charset="-122"/>
              </a:rPr>
              <a:t>with Full-sky Weak Lensing Simulation</a:t>
            </a:r>
            <a:endParaRPr lang="zh-CN" altLang="en-US" sz="3200" dirty="0">
              <a:ea typeface="等线 Light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016225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 err="1" smtClean="0">
                <a:solidFill>
                  <a:schemeClr val="tx1"/>
                </a:solidFill>
                <a:ea typeface="等线 Light" pitchFamily="2" charset="-122"/>
              </a:rPr>
              <a:t>Chengliang</a:t>
            </a:r>
            <a:r>
              <a:rPr lang="en-US" altLang="zh-CN" sz="2600" dirty="0" smtClean="0">
                <a:solidFill>
                  <a:schemeClr val="tx1"/>
                </a:solidFill>
                <a:ea typeface="等线 Light" pitchFamily="2" charset="-122"/>
              </a:rPr>
              <a:t>  Wei</a:t>
            </a:r>
          </a:p>
          <a:p>
            <a:r>
              <a:rPr lang="en-US" altLang="zh-CN" sz="17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等线 Light" pitchFamily="2" charset="-122"/>
              </a:rPr>
              <a:t>Purple Mountain Observatory, CAS</a:t>
            </a:r>
            <a:endParaRPr lang="en-US" altLang="zh-CN" sz="2400" dirty="0" smtClean="0">
              <a:solidFill>
                <a:schemeClr val="tx1"/>
              </a:solidFill>
              <a:ea typeface="等线 Light" pitchFamily="2" charset="-122"/>
            </a:endParaRPr>
          </a:p>
          <a:p>
            <a:r>
              <a:rPr lang="en-US" altLang="zh-CN" sz="2600" dirty="0">
                <a:solidFill>
                  <a:schemeClr val="tx1"/>
                </a:solidFill>
                <a:ea typeface="等线 Light" pitchFamily="2" charset="-122"/>
              </a:rPr>
              <a:t>Collaborators:  </a:t>
            </a:r>
            <a:r>
              <a:rPr lang="en-US" altLang="zh-CN" sz="2600" dirty="0" err="1">
                <a:solidFill>
                  <a:schemeClr val="tx1"/>
                </a:solidFill>
                <a:ea typeface="等线 Light" pitchFamily="2" charset="-122"/>
              </a:rPr>
              <a:t>Guoliang</a:t>
            </a:r>
            <a:r>
              <a:rPr lang="en-US" altLang="zh-CN" sz="2600" dirty="0">
                <a:solidFill>
                  <a:schemeClr val="tx1"/>
                </a:solidFill>
                <a:ea typeface="等线 Light" pitchFamily="2" charset="-122"/>
              </a:rPr>
              <a:t> Li, </a:t>
            </a:r>
            <a:r>
              <a:rPr lang="en-US" altLang="zh-CN" sz="2600" dirty="0" smtClean="0">
                <a:solidFill>
                  <a:schemeClr val="tx1"/>
                </a:solidFill>
                <a:ea typeface="等线 Light" pitchFamily="2" charset="-122"/>
              </a:rPr>
              <a:t> Xi </a:t>
            </a:r>
            <a:r>
              <a:rPr lang="en-US" altLang="zh-CN" sz="2600" dirty="0">
                <a:solidFill>
                  <a:schemeClr val="tx1"/>
                </a:solidFill>
                <a:ea typeface="等线 Light" pitchFamily="2" charset="-122"/>
              </a:rPr>
              <a:t>Kang, et al.</a:t>
            </a:r>
          </a:p>
          <a:p>
            <a:endParaRPr lang="en-US" altLang="zh-CN" sz="2600" dirty="0" smtClean="0">
              <a:solidFill>
                <a:schemeClr val="tx1"/>
              </a:solidFill>
              <a:ea typeface="等线 Light" pitchFamily="2" charset="-122"/>
            </a:endParaRPr>
          </a:p>
          <a:p>
            <a:fld id="{EC16972B-F29A-4594-9F4D-DF71EA49A59C}" type="datetime4">
              <a:rPr lang="en-US" altLang="zh-CN" sz="2200" smtClean="0">
                <a:solidFill>
                  <a:schemeClr val="tx1"/>
                </a:solidFill>
                <a:ea typeface="等线 Light" pitchFamily="2" charset="-122"/>
              </a:rPr>
              <a:t>December 19, 2018</a:t>
            </a:fld>
            <a:r>
              <a:rPr lang="en-US" altLang="zh-CN" sz="2200" dirty="0" smtClean="0">
                <a:solidFill>
                  <a:schemeClr val="tx1"/>
                </a:solidFill>
                <a:ea typeface="等线 Light" pitchFamily="2" charset="-122"/>
              </a:rPr>
              <a:t> @ </a:t>
            </a:r>
            <a:r>
              <a:rPr lang="en-US" altLang="zh-CN" sz="2200" dirty="0" err="1" smtClean="0">
                <a:solidFill>
                  <a:schemeClr val="tx1"/>
                </a:solidFill>
                <a:ea typeface="等线 Light" pitchFamily="2" charset="-122"/>
              </a:rPr>
              <a:t>ISSI.Bern</a:t>
            </a:r>
            <a:endParaRPr lang="en-US" altLang="zh-CN" sz="2200" dirty="0" smtClean="0">
              <a:solidFill>
                <a:schemeClr val="tx1"/>
              </a:solidFill>
              <a:ea typeface="等线 Light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4869162"/>
            <a:ext cx="9144000" cy="2051355"/>
            <a:chOff x="0" y="4869162"/>
            <a:chExt cx="9144000" cy="2051355"/>
          </a:xfrm>
        </p:grpSpPr>
        <p:sp>
          <p:nvSpPr>
            <p:cNvPr id="10" name="矩形 9"/>
            <p:cNvSpPr/>
            <p:nvPr/>
          </p:nvSpPr>
          <p:spPr>
            <a:xfrm>
              <a:off x="0" y="4869162"/>
              <a:ext cx="9144000" cy="1988838"/>
            </a:xfrm>
            <a:prstGeom prst="rect">
              <a:avLst/>
            </a:prstGeom>
            <a:solidFill>
              <a:srgbClr val="14214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pic>
          <p:nvPicPr>
            <p:cNvPr id="7" name="Picture 4" descr="C:\Users\chengliang\Desktop\未标题-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" r="-72" b="17887"/>
            <a:stretch/>
          </p:blipFill>
          <p:spPr bwMode="auto">
            <a:xfrm>
              <a:off x="2644216" y="4872264"/>
              <a:ext cx="3580301" cy="198883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www.nature.com/polopoly_fs/7.6318.1347378086!/image/Weak_lensing.jpg_gen/derivatives/fullsize/Weak_lensin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2" t="24373" r="56826"/>
            <a:stretch/>
          </p:blipFill>
          <p:spPr bwMode="auto">
            <a:xfrm>
              <a:off x="619395" y="4875551"/>
              <a:ext cx="1834753" cy="198555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www.nature.com/polopoly_fs/7.6318.1347378086!/image/Weak_lensing.jpg_gen/derivatives/fullsize/Weak_lensin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1" t="24373" r="2959"/>
            <a:stretch/>
          </p:blipFill>
          <p:spPr bwMode="auto">
            <a:xfrm>
              <a:off x="6637297" y="4869163"/>
              <a:ext cx="2255183" cy="199194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788024" y="6597352"/>
              <a:ext cx="109517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itchFamily="34" charset="0"/>
                </a:rPr>
                <a:t>Cosmic Shear</a:t>
              </a:r>
              <a:endParaRPr lang="zh-CN" alt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9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Full-Sky Convergence/Shear Field Map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54928" y="980728"/>
            <a:ext cx="8912297" cy="5564361"/>
            <a:chOff x="154928" y="980728"/>
            <a:chExt cx="8912297" cy="5564361"/>
          </a:xfrm>
        </p:grpSpPr>
        <p:sp>
          <p:nvSpPr>
            <p:cNvPr id="5" name="Shape 114"/>
            <p:cNvSpPr/>
            <p:nvPr/>
          </p:nvSpPr>
          <p:spPr>
            <a:xfrm>
              <a:off x="2771800" y="6237312"/>
              <a:ext cx="4248472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>
                <a:defRPr sz="3000">
                  <a:solidFill>
                    <a:srgbClr val="FF3CE5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dirty="0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rPr>
                <a:t>Wei C, Li G, </a:t>
              </a:r>
              <a:r>
                <a:rPr sz="2000" dirty="0" smtClean="0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rPr>
                <a:t>K</a:t>
              </a:r>
              <a:r>
                <a:rPr lang="en-US" sz="2000" dirty="0" smtClean="0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rPr>
                <a:t>ang </a:t>
              </a:r>
              <a:r>
                <a:rPr sz="2000" dirty="0" smtClean="0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rPr>
                <a:t>X</a:t>
              </a:r>
              <a:r>
                <a:rPr sz="2000" dirty="0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rPr>
                <a:t>, +, 2018  </a:t>
              </a:r>
              <a:r>
                <a:rPr sz="2000" dirty="0" err="1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rPr>
                <a:t>ApJ</a:t>
              </a:r>
              <a:r>
                <a:rPr sz="2000" dirty="0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rPr>
                <a:t>, 853, 25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54928" y="980728"/>
              <a:ext cx="8912297" cy="4854153"/>
              <a:chOff x="154928" y="980728"/>
              <a:chExt cx="8912297" cy="4854153"/>
            </a:xfrm>
          </p:grpSpPr>
          <p:pic>
            <p:nvPicPr>
              <p:cNvPr id="3" name="Picture 3" descr="C:\Users\Chengliang\Desktop\KK\thesis\figures\chap-simulation\kappaMap_full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268760"/>
                <a:ext cx="8424936" cy="4320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54928" y="980728"/>
                <a:ext cx="1380645" cy="12825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" name="Shape 117"/>
              <p:cNvSpPr/>
              <p:nvPr/>
            </p:nvSpPr>
            <p:spPr>
              <a:xfrm>
                <a:off x="1613840" y="1670728"/>
                <a:ext cx="6132343" cy="3702488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pic>
            <p:nvPicPr>
              <p:cNvPr id="9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812360" y="4639543"/>
                <a:ext cx="1254865" cy="1165721"/>
              </a:xfrm>
              <a:prstGeom prst="rect">
                <a:avLst/>
              </a:prstGeom>
              <a:ln w="12700">
                <a:miter lim="400000"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906343" y="5373216"/>
                    <a:ext cx="9780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CN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zh-CN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6343" y="5373216"/>
                    <a:ext cx="978025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613840" y="1037927"/>
                    <a:ext cx="80919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CN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lang="en-US" altLang="zh-CN" sz="2400" dirty="0" smtClean="0">
                        <a:solidFill>
                          <a:srgbClr val="0000FF"/>
                        </a:solidFill>
                      </a:rPr>
                      <a:t>2</a:t>
                    </a:r>
                    <a:endParaRPr lang="zh-CN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3840" y="1037927"/>
                    <a:ext cx="809196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0526" r="-1060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101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/>
          <p:cNvSpPr/>
          <p:nvPr/>
        </p:nvSpPr>
        <p:spPr>
          <a:xfrm>
            <a:off x="35496" y="44624"/>
            <a:ext cx="9036495" cy="1846659"/>
          </a:xfrm>
          <a:prstGeom prst="rect">
            <a:avLst/>
          </a:prstGeom>
          <a:ln w="38100">
            <a:solidFill>
              <a:srgbClr val="2B3BFC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 dirty="0">
                <a:solidFill>
                  <a:srgbClr val="083BFD"/>
                </a:solidFill>
                <a:latin typeface="Calibri Light" pitchFamily="34" charset="0"/>
                <a:cs typeface="Calibri Light" pitchFamily="34" charset="0"/>
              </a:rPr>
              <a:t>To compare with the data, we select simulated galaxies which have the same</a:t>
            </a:r>
          </a:p>
          <a:p>
            <a:pPr marL="444500" lvl="0" indent="-228600" algn="l">
              <a:buClr>
                <a:srgbClr val="FF3EF0"/>
              </a:buClr>
              <a:buSzPct val="150000"/>
              <a:buChar char="•"/>
              <a:defRPr sz="1800"/>
            </a:pPr>
            <a:r>
              <a:rPr sz="2400" dirty="0">
                <a:latin typeface="Calibri Light" pitchFamily="34" charset="0"/>
                <a:cs typeface="Calibri Light" pitchFamily="34" charset="0"/>
              </a:rPr>
              <a:t>Redshift distribution of source galaxies</a:t>
            </a:r>
          </a:p>
          <a:p>
            <a:pPr marL="444500" lvl="0" indent="-228600" algn="l">
              <a:buClr>
                <a:srgbClr val="FF3EF0"/>
              </a:buClr>
              <a:buSzPct val="150000"/>
              <a:buChar char="•"/>
              <a:defRPr sz="1800"/>
            </a:pPr>
            <a:r>
              <a:rPr sz="2400" dirty="0">
                <a:latin typeface="Calibri Light" pitchFamily="34" charset="0"/>
                <a:cs typeface="Calibri Light" pitchFamily="34" charset="0"/>
              </a:rPr>
              <a:t>Sky coverage (</a:t>
            </a:r>
            <a:r>
              <a:rPr sz="2400" dirty="0" err="1">
                <a:solidFill>
                  <a:srgbClr val="170215"/>
                </a:solidFill>
                <a:latin typeface="Calibri Light" pitchFamily="34" charset="0"/>
                <a:cs typeface="Calibri Light" pitchFamily="34" charset="0"/>
              </a:rPr>
              <a:t>KiDS</a:t>
            </a:r>
            <a:r>
              <a:rPr sz="2400" dirty="0">
                <a:latin typeface="Calibri Light" pitchFamily="34" charset="0"/>
                <a:cs typeface="Calibri Light" pitchFamily="34" charset="0"/>
              </a:rPr>
              <a:t>: </a:t>
            </a:r>
            <a:r>
              <a:rPr sz="2400" dirty="0">
                <a:solidFill>
                  <a:srgbClr val="FE46F6"/>
                </a:solidFill>
                <a:latin typeface="Calibri Light" pitchFamily="34" charset="0"/>
                <a:cs typeface="Calibri Light" pitchFamily="34" charset="0"/>
              </a:rPr>
              <a:t>450 </a:t>
            </a:r>
            <a:r>
              <a:rPr sz="2400" dirty="0" smtClean="0">
                <a:solidFill>
                  <a:srgbClr val="FE46F6"/>
                </a:solidFill>
                <a:latin typeface="Calibri Light" pitchFamily="34" charset="0"/>
                <a:cs typeface="Calibri Light" pitchFamily="34" charset="0"/>
              </a:rPr>
              <a:t>deg</a:t>
            </a:r>
            <a:r>
              <a:rPr sz="2400" baseline="31999" dirty="0" smtClean="0">
                <a:solidFill>
                  <a:srgbClr val="FE46F6"/>
                </a:solidFill>
                <a:latin typeface="Calibri Light" pitchFamily="34" charset="0"/>
                <a:cs typeface="Calibri Light" pitchFamily="34" charset="0"/>
              </a:rPr>
              <a:t>2</a:t>
            </a:r>
            <a:r>
              <a:rPr sz="2400" dirty="0" smtClean="0">
                <a:latin typeface="Calibri Light" pitchFamily="34" charset="0"/>
                <a:cs typeface="Calibri Light" pitchFamily="34" charset="0"/>
              </a:rPr>
              <a:t>)</a:t>
            </a:r>
            <a:endParaRPr sz="2400" dirty="0">
              <a:latin typeface="Calibri Light" pitchFamily="34" charset="0"/>
              <a:cs typeface="Calibri Light" pitchFamily="34" charset="0"/>
            </a:endParaRPr>
          </a:p>
          <a:p>
            <a:pPr marL="444500" lvl="0" indent="-228600" algn="l">
              <a:buClr>
                <a:srgbClr val="FF3EF0"/>
              </a:buClr>
              <a:buSzPct val="150000"/>
              <a:buChar char="•"/>
              <a:defRPr sz="1800"/>
            </a:pPr>
            <a:r>
              <a:rPr sz="2400" dirty="0">
                <a:latin typeface="Calibri Light" pitchFamily="34" charset="0"/>
                <a:cs typeface="Calibri Light" pitchFamily="34" charset="0"/>
              </a:rPr>
              <a:t>Source galaxies number density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627785" y="2293224"/>
            <a:ext cx="3600400" cy="3872080"/>
            <a:chOff x="4764636" y="1204935"/>
            <a:chExt cx="2630963" cy="2829491"/>
          </a:xfrm>
        </p:grpSpPr>
        <p:pic>
          <p:nvPicPr>
            <p:cNvPr id="9" name="Picture 2" descr="C:\Users\Chengliang\Desktop\KK\thesis\figures\chap-statistics\paper1_f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4"/>
            <a:stretch/>
          </p:blipFill>
          <p:spPr bwMode="auto">
            <a:xfrm>
              <a:off x="4764636" y="1204935"/>
              <a:ext cx="2578344" cy="2829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924112" y="3276922"/>
              <a:ext cx="4714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600" dirty="0">
                  <a:solidFill>
                    <a:srgbClr val="0000FF"/>
                  </a:solidFill>
                  <a:latin typeface="Calibri" pitchFamily="34" charset="0"/>
                </a:rPr>
                <a:t>DIR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8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Model predictions VS Observations</a:t>
            </a:r>
          </a:p>
        </p:txBody>
      </p:sp>
      <p:sp>
        <p:nvSpPr>
          <p:cNvPr id="4" name="Shape 128"/>
          <p:cNvSpPr/>
          <p:nvPr/>
        </p:nvSpPr>
        <p:spPr>
          <a:xfrm>
            <a:off x="107504" y="674112"/>
            <a:ext cx="888942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just">
              <a:defRPr sz="1800"/>
            </a:pPr>
            <a:r>
              <a:rPr sz="2400" dirty="0">
                <a:solidFill>
                  <a:srgbClr val="2037FF"/>
                </a:solidFill>
                <a:latin typeface="Calibri Light" pitchFamily="34" charset="0"/>
                <a:cs typeface="Calibri Light" pitchFamily="34" charset="0"/>
              </a:rPr>
              <a:t>Tomographic shear correlations: comparison with </a:t>
            </a:r>
            <a:r>
              <a:rPr sz="2400" dirty="0">
                <a:solidFill>
                  <a:srgbClr val="FF3FE3"/>
                </a:solidFill>
                <a:latin typeface="Calibri Light" pitchFamily="34" charset="0"/>
                <a:cs typeface="Calibri Light" pitchFamily="34" charset="0"/>
              </a:rPr>
              <a:t>KiDS-450 results by Hildebrandt et al. (2017)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87623" y="1514832"/>
            <a:ext cx="6663579" cy="4555886"/>
            <a:chOff x="22578" y="902863"/>
            <a:chExt cx="8717195" cy="5959943"/>
          </a:xfrm>
        </p:grpSpPr>
        <p:pic>
          <p:nvPicPr>
            <p:cNvPr id="12" name="Picture 2" descr="C:\Users\Chengliang\Desktop\KK\thesis\figures\chap-statistics\paper1_f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8" y="902863"/>
              <a:ext cx="7517046" cy="595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Chengliang\Desktop\KK\thesis\figures\chap-statistics\paper1_f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68" t="53324" r="5816" b="34364"/>
            <a:stretch/>
          </p:blipFill>
          <p:spPr bwMode="auto">
            <a:xfrm>
              <a:off x="7580914" y="905849"/>
              <a:ext cx="1158859" cy="73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5891436" y="4005064"/>
              <a:ext cx="1472293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97247" y="3861048"/>
            <a:ext cx="2410584" cy="1310985"/>
            <a:chOff x="6197611" y="3558175"/>
            <a:chExt cx="2410584" cy="1310985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887" y="4245386"/>
              <a:ext cx="1216308" cy="40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431" y="4389639"/>
              <a:ext cx="597632" cy="389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036" y="4660099"/>
              <a:ext cx="1020396" cy="209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732240" y="4430648"/>
              <a:ext cx="722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Calibri Light" pitchFamily="34" charset="0"/>
                  <a:cs typeface="Calibri Light" pitchFamily="34" charset="0"/>
                </a:rPr>
                <a:t>, where</a:t>
              </a:r>
              <a:endParaRPr lang="zh-CN" altLang="en-US" sz="1400" dirty="0">
                <a:latin typeface="Calibri Light" pitchFamily="34" charset="0"/>
                <a:cs typeface="Calibri Light" pitchFamily="34" charset="0"/>
              </a:endParaRPr>
            </a:p>
          </p:txBody>
        </p:sp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611" y="3558175"/>
              <a:ext cx="1944216" cy="60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hape 129"/>
          <p:cNvSpPr/>
          <p:nvPr/>
        </p:nvSpPr>
        <p:spPr>
          <a:xfrm>
            <a:off x="0" y="6166035"/>
            <a:ext cx="9144000" cy="692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>
              <a:defRPr sz="1800"/>
            </a:pPr>
            <a:endParaRPr lang="en-US" sz="1000" dirty="0" smtClean="0">
              <a:solidFill>
                <a:srgbClr val="0000FF"/>
              </a:solidFill>
            </a:endParaRPr>
          </a:p>
          <a:p>
            <a:pPr lvl="0" algn="ctr">
              <a:defRPr sz="1800"/>
            </a:pPr>
            <a:r>
              <a:rPr sz="2500" dirty="0" smtClean="0">
                <a:solidFill>
                  <a:srgbClr val="0000FF"/>
                </a:solidFill>
              </a:rPr>
              <a:t>Our </a:t>
            </a:r>
            <a:r>
              <a:rPr sz="2500" dirty="0">
                <a:solidFill>
                  <a:srgbClr val="0000FF"/>
                </a:solidFill>
              </a:rPr>
              <a:t>model agrees </a:t>
            </a:r>
            <a:r>
              <a:rPr lang="en-US" sz="2500" dirty="0" smtClean="0">
                <a:solidFill>
                  <a:srgbClr val="0000FF"/>
                </a:solidFill>
              </a:rPr>
              <a:t>well </a:t>
            </a:r>
            <a:r>
              <a:rPr sz="2500" dirty="0" smtClean="0">
                <a:solidFill>
                  <a:srgbClr val="0000FF"/>
                </a:solidFill>
              </a:rPr>
              <a:t>with </a:t>
            </a:r>
            <a:r>
              <a:rPr sz="2500" dirty="0" err="1">
                <a:solidFill>
                  <a:srgbClr val="0000FF"/>
                </a:solidFill>
              </a:rPr>
              <a:t>KiDS</a:t>
            </a:r>
            <a:r>
              <a:rPr sz="2500" dirty="0">
                <a:solidFill>
                  <a:srgbClr val="0000FF"/>
                </a:solidFill>
              </a:rPr>
              <a:t>, with </a:t>
            </a:r>
            <a:r>
              <a:rPr lang="en-US" sz="2500" dirty="0" smtClean="0">
                <a:solidFill>
                  <a:srgbClr val="0000FF"/>
                </a:solidFill>
              </a:rPr>
              <a:t>reduced </a:t>
            </a:r>
            <a:r>
              <a:rPr sz="2500" i="1" dirty="0" smtClean="0">
                <a:solidFill>
                  <a:srgbClr val="0000FF"/>
                </a:solidFill>
              </a:rPr>
              <a:t>𝛘</a:t>
            </a:r>
            <a:r>
              <a:rPr lang="en-US" sz="2500" i="1" dirty="0" smtClean="0">
                <a:solidFill>
                  <a:srgbClr val="0000FF"/>
                </a:solidFill>
              </a:rPr>
              <a:t> </a:t>
            </a:r>
            <a:r>
              <a:rPr sz="2500" baseline="31999" dirty="0" smtClean="0">
                <a:solidFill>
                  <a:srgbClr val="0000FF"/>
                </a:solidFill>
              </a:rPr>
              <a:t>2</a:t>
            </a:r>
            <a:r>
              <a:rPr sz="2500" dirty="0" smtClean="0">
                <a:solidFill>
                  <a:srgbClr val="0000FF"/>
                </a:solidFill>
              </a:rPr>
              <a:t>=1.</a:t>
            </a:r>
            <a:r>
              <a:rPr lang="en-US" sz="2500" dirty="0" smtClean="0">
                <a:solidFill>
                  <a:srgbClr val="0000FF"/>
                </a:solidFill>
              </a:rPr>
              <a:t>36 and </a:t>
            </a:r>
            <a:r>
              <a:rPr lang="en-US" sz="25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500" dirty="0" smtClean="0">
                <a:solidFill>
                  <a:srgbClr val="0000FF"/>
                </a:solidFill>
              </a:rPr>
              <a:t>=1.80</a:t>
            </a:r>
            <a:r>
              <a:rPr lang="el-GR" sz="2500" i="1" dirty="0" smtClean="0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σ</a:t>
            </a:r>
            <a:endParaRPr lang="en-US" sz="2500" i="1" dirty="0" smtClean="0">
              <a:solidFill>
                <a:srgbClr val="0000FF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lvl="0" algn="l">
              <a:defRPr sz="1800"/>
            </a:pPr>
            <a:endParaRPr sz="1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Autofit/>
          </a:bodyPr>
          <a:lstStyle/>
          <a:p>
            <a:r>
              <a:rPr lang="fr-FR" altLang="zh-CN" sz="3200" dirty="0" smtClean="0">
                <a:latin typeface="Calibri Light" pitchFamily="34" charset="0"/>
                <a:cs typeface="Calibri Light" pitchFamily="34" charset="0"/>
              </a:rPr>
              <a:t>Model predictions VS Observations</a:t>
            </a:r>
            <a:br>
              <a:rPr lang="fr-FR" altLang="zh-CN" sz="3200" dirty="0" smtClean="0">
                <a:latin typeface="Calibri Light" pitchFamily="34" charset="0"/>
                <a:cs typeface="Calibri Light" pitchFamily="34" charset="0"/>
              </a:rPr>
            </a:br>
            <a:r>
              <a:rPr lang="fr-FR" altLang="zh-CN" sz="24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constraints on satellite alignment model</a:t>
            </a:r>
          </a:p>
        </p:txBody>
      </p:sp>
      <p:pic>
        <p:nvPicPr>
          <p:cNvPr id="3" name="Picture 2" descr="C:\Users\Chengliang\Desktop\KK\thesis\figures\chap-statistics\paper1_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78" y="1052736"/>
            <a:ext cx="6641630" cy="5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354" y="1124744"/>
                <a:ext cx="1223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/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73</m:t>
                      </m:r>
                    </m:oMath>
                  </m:oMathPara>
                </a14:m>
                <a:endParaRPr lang="en-US" altLang="zh-CN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4" y="1124744"/>
                <a:ext cx="122328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123728" y="4784239"/>
            <a:ext cx="521804" cy="11456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17269" y="1127354"/>
            <a:ext cx="521804" cy="237066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678" y="6381328"/>
            <a:ext cx="9144000" cy="476672"/>
          </a:xfrm>
          <a:prstGeom prst="rect">
            <a:avLst/>
          </a:prstGeom>
          <a:solidFill>
            <a:srgbClr val="0000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J13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model produces too strong power on small scales 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56112" y="1113455"/>
            <a:ext cx="406602" cy="1152128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56289" y="3554464"/>
            <a:ext cx="418000" cy="114810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1035" y="2338443"/>
            <a:ext cx="193765" cy="115957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56112" y="2350529"/>
            <a:ext cx="290855" cy="114749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32963" y="3554465"/>
            <a:ext cx="297721" cy="114810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56176" y="4644293"/>
            <a:ext cx="3621608" cy="1737035"/>
            <a:chOff x="6264923" y="5026543"/>
            <a:chExt cx="3621608" cy="1737035"/>
          </a:xfrm>
        </p:grpSpPr>
        <p:grpSp>
          <p:nvGrpSpPr>
            <p:cNvPr id="18" name="组合 17"/>
            <p:cNvGrpSpPr/>
            <p:nvPr/>
          </p:nvGrpSpPr>
          <p:grpSpPr>
            <a:xfrm>
              <a:off x="6264923" y="5026543"/>
              <a:ext cx="3621608" cy="1737035"/>
              <a:chOff x="467544" y="3825044"/>
              <a:chExt cx="3621608" cy="1737035"/>
            </a:xfrm>
          </p:grpSpPr>
          <p:sp>
            <p:nvSpPr>
              <p:cNvPr id="20" name="内容占位符 2"/>
              <p:cNvSpPr txBox="1">
                <a:spLocks/>
              </p:cNvSpPr>
              <p:nvPr/>
            </p:nvSpPr>
            <p:spPr>
              <a:xfrm>
                <a:off x="467544" y="3825044"/>
                <a:ext cx="3621608" cy="1737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■ </a:t>
                </a:r>
                <a: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J13 model</a:t>
                </a:r>
                <a:b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altLang="zh-CN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665630" y="4171717"/>
                <a:ext cx="2712180" cy="1273507"/>
                <a:chOff x="665630" y="4171717"/>
                <a:chExt cx="2712180" cy="1273507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665630" y="4171717"/>
                  <a:ext cx="2454502" cy="1273507"/>
                  <a:chOff x="665630" y="4171717"/>
                  <a:chExt cx="2454502" cy="1273507"/>
                </a:xfrm>
              </p:grpSpPr>
              <p:grpSp>
                <p:nvGrpSpPr>
                  <p:cNvPr id="25" name="组合 24"/>
                  <p:cNvGrpSpPr/>
                  <p:nvPr/>
                </p:nvGrpSpPr>
                <p:grpSpPr>
                  <a:xfrm>
                    <a:off x="1520457" y="4905872"/>
                    <a:ext cx="1180424" cy="539352"/>
                    <a:chOff x="1126098" y="4390901"/>
                    <a:chExt cx="1180424" cy="539352"/>
                  </a:xfrm>
                </p:grpSpPr>
                <p:sp>
                  <p:nvSpPr>
                    <p:cNvPr id="34" name="椭圆 33"/>
                    <p:cNvSpPr/>
                    <p:nvPr/>
                  </p:nvSpPr>
                  <p:spPr>
                    <a:xfrm rot="20524738">
                      <a:off x="1126098" y="4390901"/>
                      <a:ext cx="1180424" cy="48639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1243346" y="4560921"/>
                      <a:ext cx="3513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26" name="直接连接符 25"/>
                  <p:cNvCxnSpPr/>
                  <p:nvPr/>
                </p:nvCxnSpPr>
                <p:spPr>
                  <a:xfrm flipH="1" flipV="1">
                    <a:off x="1196132" y="4626843"/>
                    <a:ext cx="914537" cy="522226"/>
                  </a:xfrm>
                  <a:prstGeom prst="line">
                    <a:avLst/>
                  </a:prstGeom>
                  <a:ln w="28575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/>
                  <p:nvPr/>
                </p:nvCxnSpPr>
                <p:spPr>
                  <a:xfrm flipH="1">
                    <a:off x="2110671" y="4513732"/>
                    <a:ext cx="774249" cy="635337"/>
                  </a:xfrm>
                  <a:prstGeom prst="line">
                    <a:avLst/>
                  </a:prstGeom>
                  <a:ln w="28575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椭圆 27"/>
                  <p:cNvSpPr/>
                  <p:nvPr/>
                </p:nvSpPr>
                <p:spPr>
                  <a:xfrm rot="1800000">
                    <a:off x="665630" y="4364220"/>
                    <a:ext cx="492214" cy="20584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9" name="直接箭头连接符 28"/>
                  <p:cNvCxnSpPr/>
                  <p:nvPr/>
                </p:nvCxnSpPr>
                <p:spPr>
                  <a:xfrm>
                    <a:off x="1121994" y="4584969"/>
                    <a:ext cx="356787" cy="20590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67647" y="4279162"/>
                    <a:ext cx="3818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altLang="zh-CN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e</a:t>
                    </a:r>
                    <a:endParaRPr lang="zh-CN" altLang="en-US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" name="椭圆 30"/>
                  <p:cNvSpPr/>
                  <p:nvPr/>
                </p:nvSpPr>
                <p:spPr>
                  <a:xfrm rot="1681087">
                    <a:off x="2717009" y="4305789"/>
                    <a:ext cx="292086" cy="433438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585279" y="4171717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altLang="zh-CN" sz="1100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endParaRPr lang="zh-CN" altLang="en-US" sz="1100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33" name="直接箭头连接符 32"/>
                  <p:cNvCxnSpPr/>
                  <p:nvPr/>
                </p:nvCxnSpPr>
                <p:spPr>
                  <a:xfrm>
                    <a:off x="2877416" y="4523863"/>
                    <a:ext cx="242716" cy="25768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1178794" y="4381838"/>
                      <a:ext cx="47474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矩形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8794" y="4381838"/>
                      <a:ext cx="474745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矩形 23"/>
                    <p:cNvSpPr/>
                    <p:nvPr/>
                  </p:nvSpPr>
                  <p:spPr>
                    <a:xfrm>
                      <a:off x="3010402" y="4448401"/>
                      <a:ext cx="36740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oMath>
                        </m:oMathPara>
                      </a14:m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矩形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0402" y="4448401"/>
                      <a:ext cx="367408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9" name="弧形 18"/>
            <p:cNvSpPr/>
            <p:nvPr/>
          </p:nvSpPr>
          <p:spPr>
            <a:xfrm rot="2242356">
              <a:off x="8670741" y="5666408"/>
              <a:ext cx="181732" cy="279893"/>
            </a:xfrm>
            <a:prstGeom prst="arc">
              <a:avLst>
                <a:gd name="adj1" fmla="val 12501101"/>
                <a:gd name="adj2" fmla="val 9350226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124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Contribution of II and GI terms</a:t>
            </a:r>
          </a:p>
        </p:txBody>
      </p:sp>
      <p:pic>
        <p:nvPicPr>
          <p:cNvPr id="3" name="Picture 2" descr="C:\Users\Chengliang\Desktop\KK\thesis\figures\chap-statistics\paper1_f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" y="747115"/>
            <a:ext cx="6311365" cy="28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26669" y="2267580"/>
                <a:ext cx="2443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IA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0.972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±0.217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669" y="2267580"/>
                <a:ext cx="24432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6403839" y="692696"/>
            <a:ext cx="2658485" cy="1339654"/>
            <a:chOff x="22017" y="2894357"/>
            <a:chExt cx="3827026" cy="1928502"/>
          </a:xfrm>
        </p:grpSpPr>
        <p:grpSp>
          <p:nvGrpSpPr>
            <p:cNvPr id="6" name="组合 5"/>
            <p:cNvGrpSpPr/>
            <p:nvPr/>
          </p:nvGrpSpPr>
          <p:grpSpPr>
            <a:xfrm>
              <a:off x="107504" y="3549142"/>
              <a:ext cx="2461504" cy="686079"/>
              <a:chOff x="-11962" y="1457118"/>
              <a:chExt cx="1907704" cy="53172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62" y="1457118"/>
                <a:ext cx="1907704" cy="24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59" y="1761106"/>
                <a:ext cx="1741109" cy="22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4235220"/>
              <a:ext cx="3664102" cy="587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17" y="2894357"/>
              <a:ext cx="3827026" cy="487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alibri Light" pitchFamily="34" charset="0"/>
                  <a:cs typeface="Calibri Light" pitchFamily="34" charset="0"/>
                </a:rPr>
                <a:t>Non-linear model of galaxy IA:</a:t>
              </a:r>
              <a:endParaRPr lang="zh-CN" altLang="en-US" sz="1600" dirty="0">
                <a:latin typeface="Calibri Light" pitchFamily="34" charset="0"/>
                <a:cs typeface="Calibri Light" pitchFamily="34" charset="0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7020272" y="1727881"/>
            <a:ext cx="231730" cy="2609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4962668"/>
            <a:ext cx="9144000" cy="0"/>
          </a:xfrm>
          <a:prstGeom prst="line">
            <a:avLst/>
          </a:prstGeom>
          <a:ln w="28575">
            <a:solidFill>
              <a:srgbClr val="0000FF">
                <a:alpha val="8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-25149" y="4960110"/>
            <a:ext cx="9337954" cy="1440267"/>
            <a:chOff x="-25149" y="4834435"/>
            <a:chExt cx="9337954" cy="1440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-25149" y="4834435"/>
                  <a:ext cx="4370042" cy="14391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IA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/>
                          </a:rPr>
                          <m:t>&gt;0</m:t>
                        </m:r>
                      </m:oMath>
                    </m:oMathPara>
                  </a14:m>
                  <a:endParaRPr lang="en-US" altLang="zh-CN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1.10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±0.</m:t>
                      </m:r>
                    </m:oMath>
                  </a14:m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64 for KiDS-450 (</a:t>
                  </a:r>
                  <a:r>
                    <a:rPr lang="en-US" altLang="zh-CN" sz="1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Hildebrandt et al. 2017</a:t>
                  </a:r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1.0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0.7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0.4</m:t>
                          </m:r>
                        </m:sup>
                      </m:sSubSup>
                    </m:oMath>
                  </a14:m>
                  <a:r>
                    <a:rPr lang="en-US" altLang="zh-CN" dirty="0"/>
                    <a:t> for </a:t>
                  </a:r>
                  <a:r>
                    <a:rPr lang="en-US" altLang="zh-CN" dirty="0" smtClean="0"/>
                    <a:t>DES Y1 </a:t>
                  </a:r>
                  <a:r>
                    <a:rPr lang="en-US" altLang="zh-CN" dirty="0" err="1" smtClean="0"/>
                    <a:t>Fiducial</a:t>
                  </a:r>
                  <a:r>
                    <a:rPr lang="en-US" altLang="zh-CN" dirty="0" smtClean="0"/>
                    <a:t> (</a:t>
                  </a:r>
                  <a:r>
                    <a:rPr lang="en-US" altLang="zh-CN" sz="1400" dirty="0" err="1" smtClean="0">
                      <a:latin typeface="Times New Roman" pitchFamily="18" charset="0"/>
                      <a:cs typeface="Times New Roman" pitchFamily="18" charset="0"/>
                    </a:rPr>
                    <a:t>Troxel</a:t>
                  </a:r>
                  <a:r>
                    <a:rPr lang="en-US" altLang="zh-CN" sz="1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1400" dirty="0">
                      <a:latin typeface="Times New Roman" pitchFamily="18" charset="0"/>
                      <a:cs typeface="Times New Roman" pitchFamily="18" charset="0"/>
                    </a:rPr>
                    <a:t>et al. </a:t>
                  </a:r>
                  <a:r>
                    <a:rPr lang="en-US" altLang="zh-CN" sz="1400" dirty="0" smtClean="0">
                      <a:latin typeface="Times New Roman" pitchFamily="18" charset="0"/>
                      <a:cs typeface="Times New Roman" pitchFamily="18" charset="0"/>
                    </a:rPr>
                    <a:t>2017</a:t>
                  </a:r>
                  <a:r>
                    <a:rPr lang="en-US" altLang="zh-CN" dirty="0" smtClean="0"/>
                    <a:t>)</a:t>
                  </a:r>
                  <a:endParaRPr lang="en-US" altLang="zh-CN" dirty="0"/>
                </a:p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6.27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1.01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1.10</m:t>
                          </m:r>
                        </m:sup>
                      </m:sSubSup>
                    </m:oMath>
                  </a14:m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 for</a:t>
                  </a:r>
                  <a:r>
                    <a:rPr lang="en-US" altLang="zh-CN" dirty="0" smtClean="0"/>
                    <a:t> SDSS LRG (</a:t>
                  </a:r>
                  <a:r>
                    <a:rPr lang="en-US" altLang="zh-CN" sz="1400" dirty="0" err="1">
                      <a:latin typeface="Times New Roman" pitchFamily="18" charset="0"/>
                      <a:cs typeface="Times New Roman" pitchFamily="18" charset="0"/>
                    </a:rPr>
                    <a:t>Joachimi</a:t>
                  </a:r>
                  <a:r>
                    <a:rPr lang="en-US" altLang="zh-CN" sz="1400" dirty="0">
                      <a:latin typeface="Times New Roman" pitchFamily="18" charset="0"/>
                      <a:cs typeface="Times New Roman" pitchFamily="18" charset="0"/>
                    </a:rPr>
                    <a:t> et al. 2013</a:t>
                  </a:r>
                  <a:r>
                    <a:rPr lang="en-US" altLang="zh-CN" dirty="0" smtClean="0"/>
                    <a:t>)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149" y="4834435"/>
                  <a:ext cx="4370042" cy="143911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23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69977" y="4846362"/>
                  <a:ext cx="4942828" cy="1428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IA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/>
                          </a:rPr>
                          <m:t>&lt;0</m:t>
                        </m:r>
                      </m:oMath>
                    </m:oMathPara>
                  </a14:m>
                  <a:endParaRPr lang="en-US" altLang="zh-CN" b="0" i="1" dirty="0" smtClean="0">
                    <a:solidFill>
                      <a:srgbClr val="0000FF"/>
                    </a:solidFill>
                    <a:latin typeface="Cambria Math"/>
                  </a:endParaRPr>
                </a:p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/>
                        </a:rPr>
                        <m:t>−0.9</m:t>
                      </m:r>
                    </m:oMath>
                  </a14:m>
                  <a:r>
                    <a:rPr lang="en-US" altLang="zh-CN" dirty="0">
                      <a:solidFill>
                        <a:srgbClr val="0000FF"/>
                      </a:solidFill>
                    </a:rPr>
                    <a:t> for DES Y1 </a:t>
                  </a:r>
                  <a:r>
                    <a:rPr lang="en-US" altLang="zh-CN" dirty="0" smtClean="0">
                      <a:solidFill>
                        <a:srgbClr val="0000FF"/>
                      </a:solidFill>
                    </a:rPr>
                    <a:t>tidal torque </a:t>
                  </a:r>
                  <a:r>
                    <a:rPr lang="en-US" altLang="zh-CN" dirty="0">
                      <a:solidFill>
                        <a:srgbClr val="0000FF"/>
                      </a:solidFill>
                    </a:rPr>
                    <a:t>model</a:t>
                  </a:r>
                  <a:r>
                    <a:rPr lang="en-US" altLang="zh-CN" dirty="0" smtClean="0">
                      <a:solidFill>
                        <a:srgbClr val="0000FF"/>
                      </a:solidFill>
                    </a:rPr>
                    <a:t> (</a:t>
                  </a:r>
                  <a:r>
                    <a:rPr lang="en-US" altLang="zh-CN" sz="1400" dirty="0" err="1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Troxel</a:t>
                  </a:r>
                  <a:r>
                    <a:rPr lang="en-US" altLang="zh-CN" sz="140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et al. 2017</a:t>
                  </a:r>
                  <a:r>
                    <a:rPr lang="en-US" altLang="zh-CN" dirty="0" smtClean="0">
                      <a:solidFill>
                        <a:srgbClr val="0000FF"/>
                      </a:solidFill>
                    </a:rPr>
                    <a:t>)</a:t>
                  </a:r>
                </a:p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/>
                        </a:rPr>
                        <m:t>−3.6</m:t>
                      </m:r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±1.6</m:t>
                      </m:r>
                    </m:oMath>
                  </a14:m>
                  <a:r>
                    <a:rPr lang="en-US" altLang="zh-CN" dirty="0">
                      <a:solidFill>
                        <a:srgbClr val="0000FF"/>
                      </a:solidFill>
                    </a:rPr>
                    <a:t> for </a:t>
                  </a:r>
                  <a:r>
                    <a:rPr lang="en-US" altLang="zh-CN" dirty="0" err="1">
                      <a:solidFill>
                        <a:srgbClr val="0000FF"/>
                      </a:solidFill>
                    </a:rPr>
                    <a:t>CFHTLenS</a:t>
                  </a:r>
                  <a:r>
                    <a:rPr lang="en-US" altLang="zh-CN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zh-CN" dirty="0" smtClean="0">
                      <a:solidFill>
                        <a:srgbClr val="0000FF"/>
                      </a:solidFill>
                    </a:rPr>
                    <a:t>revisit (</a:t>
                  </a:r>
                  <a:r>
                    <a:rPr lang="en-US" altLang="zh-CN" sz="1400" dirty="0" err="1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Joudaki</a:t>
                  </a:r>
                  <a:r>
                    <a:rPr lang="en-US" altLang="zh-CN" sz="140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et al. 2017</a:t>
                  </a:r>
                  <a:r>
                    <a:rPr lang="en-US" altLang="zh-CN" dirty="0" smtClean="0">
                      <a:solidFill>
                        <a:srgbClr val="0000FF"/>
                      </a:solidFill>
                    </a:rPr>
                    <a:t>)</a:t>
                  </a:r>
                  <a:endParaRPr lang="en-US" altLang="zh-CN" i="1" dirty="0" smtClean="0">
                    <a:solidFill>
                      <a:srgbClr val="0000FF"/>
                    </a:solidFill>
                    <a:latin typeface="Cambria Math"/>
                  </a:endParaRPr>
                </a:p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1.18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−1.17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+0.96</m:t>
                          </m:r>
                        </m:sup>
                      </m:sSubSup>
                    </m:oMath>
                  </a14:m>
                  <a:r>
                    <a:rPr lang="en-US" altLang="zh-CN" dirty="0">
                      <a:solidFill>
                        <a:srgbClr val="0000FF"/>
                      </a:solidFill>
                    </a:rPr>
                    <a:t> for </a:t>
                  </a:r>
                  <a:r>
                    <a:rPr lang="en-US" altLang="zh-CN" dirty="0" err="1">
                      <a:solidFill>
                        <a:srgbClr val="0000FF"/>
                      </a:solidFill>
                    </a:rPr>
                    <a:t>CFHTLenS</a:t>
                  </a:r>
                  <a:r>
                    <a:rPr lang="en-US" altLang="zh-CN" dirty="0">
                      <a:solidFill>
                        <a:srgbClr val="0000FF"/>
                      </a:solidFill>
                    </a:rPr>
                    <a:t> Full(</a:t>
                  </a:r>
                  <a:r>
                    <a:rPr lang="en-US" altLang="zh-CN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Heymans et al. 2013</a:t>
                  </a:r>
                  <a:r>
                    <a:rPr lang="en-US" altLang="zh-CN" dirty="0" smtClean="0">
                      <a:solidFill>
                        <a:srgbClr val="0000FF"/>
                      </a:solidFill>
                    </a:rPr>
                    <a:t>)</a:t>
                  </a:r>
                  <a:endParaRPr lang="en-US" altLang="zh-CN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977" y="4846362"/>
                  <a:ext cx="4942828" cy="142834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Shape 151"/>
          <p:cNvSpPr/>
          <p:nvPr/>
        </p:nvSpPr>
        <p:spPr>
          <a:xfrm>
            <a:off x="51325" y="4099718"/>
            <a:ext cx="8985171" cy="615553"/>
          </a:xfrm>
          <a:prstGeom prst="rect">
            <a:avLst/>
          </a:prstGeom>
          <a:ln w="254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28600" lvl="0" indent="-228600" algn="l">
              <a:buSzPct val="150000"/>
              <a:buChar char="•"/>
              <a:defRPr sz="1800"/>
            </a:pPr>
            <a:r>
              <a:rPr sz="20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We found II term is </a:t>
            </a:r>
            <a:r>
              <a:rPr lang="en-US" sz="20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very weak</a:t>
            </a:r>
            <a:r>
              <a:rPr sz="20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, </a:t>
            </a:r>
            <a:r>
              <a:rPr sz="20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GI is 10% of the matter power </a:t>
            </a:r>
            <a:r>
              <a:rPr sz="20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spectrum</a:t>
            </a:r>
            <a:endParaRPr lang="en-US" sz="2000" dirty="0" smtClean="0">
              <a:solidFill>
                <a:srgbClr val="0000FF"/>
              </a:solidFill>
              <a:latin typeface="Calibri Light" pitchFamily="34" charset="0"/>
              <a:cs typeface="Calibri Light" pitchFamily="34" charset="0"/>
            </a:endParaRPr>
          </a:p>
          <a:p>
            <a:pPr marL="228600" lvl="0" indent="-228600" algn="l">
              <a:buSzPct val="150000"/>
              <a:buChar char="•"/>
              <a:defRPr sz="1800"/>
            </a:pPr>
            <a:r>
              <a:rPr sz="20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The </a:t>
            </a:r>
            <a:r>
              <a:rPr sz="20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GI term is positive, not negative from the linear model (Hirata &amp; </a:t>
            </a:r>
            <a:r>
              <a:rPr sz="2000" dirty="0" err="1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Seljak</a:t>
            </a:r>
            <a:r>
              <a:rPr sz="20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 2004</a:t>
            </a:r>
            <a:r>
              <a:rPr sz="20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)</a:t>
            </a:r>
            <a:endParaRPr sz="2000" dirty="0">
              <a:solidFill>
                <a:srgbClr val="0000FF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The GI terms: dependence on galaxy morphology</a:t>
            </a:r>
          </a:p>
        </p:txBody>
      </p:sp>
      <p:pic>
        <p:nvPicPr>
          <p:cNvPr id="3" name="Picture 3" descr="C:\Users\Chengliang\Desktop\KK\thesis\figures\chap-statistics\paper1_f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4" y="1250176"/>
            <a:ext cx="6686471" cy="3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1415" y="1484784"/>
            <a:ext cx="1575056" cy="2097524"/>
            <a:chOff x="35496" y="2176988"/>
            <a:chExt cx="1575056" cy="2097524"/>
          </a:xfrm>
        </p:grpSpPr>
        <p:sp>
          <p:nvSpPr>
            <p:cNvPr id="5" name="TextBox 4"/>
            <p:cNvSpPr txBox="1"/>
            <p:nvPr/>
          </p:nvSpPr>
          <p:spPr>
            <a:xfrm>
              <a:off x="35496" y="2176988"/>
              <a:ext cx="1305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Pure Spirals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082" y="3905180"/>
              <a:ext cx="1574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Pure </a:t>
              </a:r>
              <a:r>
                <a:rPr lang="en-US" altLang="zh-CN" b="1" dirty="0" err="1" smtClean="0">
                  <a:solidFill>
                    <a:srgbClr val="FF0000"/>
                  </a:solidFill>
                </a:rPr>
                <a:t>Ellipticals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66158" y="836712"/>
            <a:ext cx="1013355" cy="4113748"/>
            <a:chOff x="4866158" y="1196752"/>
            <a:chExt cx="1013355" cy="4113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866159" y="1196752"/>
                  <a:ext cx="10133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𝐆𝐈</m:t>
                            </m:r>
                          </m:sub>
                        </m:sSub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altLang="zh-CN" b="1" i="1" dirty="0">
                    <a:solidFill>
                      <a:srgbClr val="0000FF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159" y="1196752"/>
                  <a:ext cx="101335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866158" y="4941168"/>
                  <a:ext cx="10133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𝐆𝐈</m:t>
                            </m:r>
                          </m:sub>
                        </m:sSub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altLang="zh-CN" b="1" i="1" dirty="0">
                    <a:solidFill>
                      <a:srgbClr val="FF000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158" y="4941168"/>
                  <a:ext cx="101335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hape 155"/>
          <p:cNvSpPr/>
          <p:nvPr/>
        </p:nvSpPr>
        <p:spPr>
          <a:xfrm>
            <a:off x="1" y="5301208"/>
            <a:ext cx="91440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just">
              <a:defRPr sz="1800"/>
            </a:pPr>
            <a:r>
              <a:rPr sz="24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We argue the existed WL theory (intrinsic IA model) </a:t>
            </a:r>
            <a:r>
              <a:rPr sz="2400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should consider the GI contribution from early-type and late-type galaxies separately </a:t>
            </a:r>
            <a:r>
              <a:rPr sz="24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(</a:t>
            </a:r>
            <a:r>
              <a:rPr sz="24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actually, most observed galaxies are spirals) </a:t>
            </a:r>
          </a:p>
        </p:txBody>
      </p:sp>
    </p:spTree>
    <p:extLst>
      <p:ext uri="{BB962C8B-B14F-4D97-AF65-F5344CB8AC3E}">
        <p14:creationId xmlns:p14="http://schemas.microsoft.com/office/powerpoint/2010/main" val="32724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939588" y="1196752"/>
            <a:ext cx="2687847" cy="1261603"/>
            <a:chOff x="939588" y="1196752"/>
            <a:chExt cx="2687847" cy="1261603"/>
          </a:xfrm>
        </p:grpSpPr>
        <p:grpSp>
          <p:nvGrpSpPr>
            <p:cNvPr id="3" name="组合 2"/>
            <p:cNvGrpSpPr/>
            <p:nvPr/>
          </p:nvGrpSpPr>
          <p:grpSpPr>
            <a:xfrm>
              <a:off x="939588" y="1196752"/>
              <a:ext cx="2687847" cy="1261603"/>
              <a:chOff x="971600" y="5266558"/>
              <a:chExt cx="3454912" cy="1621643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212"/>
              <a:stretch/>
            </p:blipFill>
            <p:spPr bwMode="auto">
              <a:xfrm>
                <a:off x="971600" y="5266558"/>
                <a:ext cx="3454912" cy="1187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 Box 18"/>
              <p:cNvSpPr txBox="1">
                <a:spLocks noChangeArrowheads="1"/>
              </p:cNvSpPr>
              <p:nvPr/>
            </p:nvSpPr>
            <p:spPr bwMode="auto">
              <a:xfrm>
                <a:off x="2216000" y="6580424"/>
                <a:ext cx="183415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en-US" altLang="zh-CN" sz="1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Hirata &amp; </a:t>
                </a:r>
                <a:r>
                  <a:rPr lang="en-US" altLang="zh-CN" sz="14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Seljak</a:t>
                </a:r>
                <a:r>
                  <a:rPr lang="en-US" altLang="zh-CN" sz="1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(2004)</a:t>
                </a:r>
                <a:endParaRPr lang="en-US" altLang="zh-CN" sz="1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168884" y="148478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426226" y="1196752"/>
            <a:ext cx="1728192" cy="9241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Galaxy II and GI model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692" y="836711"/>
            <a:ext cx="9120953" cy="5688633"/>
            <a:chOff x="8692" y="836711"/>
            <a:chExt cx="9120953" cy="5688633"/>
          </a:xfrm>
        </p:grpSpPr>
        <p:pic>
          <p:nvPicPr>
            <p:cNvPr id="6" name="屏幕快照 2017-11-13 下午6.38.2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64822" y="836711"/>
              <a:ext cx="4564823" cy="1714593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7" name="组合 6"/>
            <p:cNvGrpSpPr/>
            <p:nvPr/>
          </p:nvGrpSpPr>
          <p:grpSpPr>
            <a:xfrm>
              <a:off x="5220072" y="2670801"/>
              <a:ext cx="3528392" cy="1721960"/>
              <a:chOff x="6027321" y="5342148"/>
              <a:chExt cx="3041431" cy="1484309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321" y="5342148"/>
                <a:ext cx="2793151" cy="1189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7641141" y="6587687"/>
                <a:ext cx="1427611" cy="238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en-US" altLang="zh-CN" sz="1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N. </a:t>
                </a:r>
                <a:r>
                  <a:rPr lang="en-US" altLang="zh-CN" sz="1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Chisari</a:t>
                </a:r>
                <a:r>
                  <a:rPr lang="en-US" altLang="zh-CN" sz="1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et al. (2015)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46" b="5922"/>
            <a:stretch/>
          </p:blipFill>
          <p:spPr bwMode="auto">
            <a:xfrm>
              <a:off x="8692" y="4559971"/>
              <a:ext cx="9111101" cy="1965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346106" y="1268760"/>
            <a:ext cx="3906851" cy="700335"/>
            <a:chOff x="346106" y="1268760"/>
            <a:chExt cx="3906851" cy="700335"/>
          </a:xfrm>
        </p:grpSpPr>
        <p:grpSp>
          <p:nvGrpSpPr>
            <p:cNvPr id="16" name="组合 15"/>
            <p:cNvGrpSpPr/>
            <p:nvPr/>
          </p:nvGrpSpPr>
          <p:grpSpPr>
            <a:xfrm>
              <a:off x="346106" y="1268760"/>
              <a:ext cx="368156" cy="700335"/>
              <a:chOff x="394550" y="1268760"/>
              <a:chExt cx="368156" cy="700335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94550" y="1268760"/>
                <a:ext cx="361026" cy="700335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8504" y="1424065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zh-CN" alt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884801" y="1268760"/>
              <a:ext cx="368156" cy="700335"/>
              <a:chOff x="394550" y="1268760"/>
              <a:chExt cx="368156" cy="70033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94550" y="1268760"/>
                <a:ext cx="361026" cy="700335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8504" y="1424065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zh-CN" alt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9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ngliang\Desktop\新建文件夹\20180901威海工作会议\figs\fig2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90" y="908720"/>
            <a:ext cx="3989861" cy="37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ngliang\Desktop\新建文件夹\20180901威海工作会议\figs\tab1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09" y="4818268"/>
            <a:ext cx="5616624" cy="19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08"/>
            <a:ext cx="8229600" cy="782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dirty="0" smtClean="0">
                <a:latin typeface="Calibri" pitchFamily="34" charset="0"/>
              </a:rPr>
              <a:t>Redshift Distribution in DES Y1 (2018)</a:t>
            </a:r>
          </a:p>
        </p:txBody>
      </p:sp>
    </p:spTree>
    <p:extLst>
      <p:ext uri="{BB962C8B-B14F-4D97-AF65-F5344CB8AC3E}">
        <p14:creationId xmlns:p14="http://schemas.microsoft.com/office/powerpoint/2010/main" val="31352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" y="764654"/>
            <a:ext cx="7977551" cy="504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77" y="4209198"/>
            <a:ext cx="3240360" cy="261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08"/>
            <a:ext cx="8229600" cy="782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dirty="0" smtClean="0">
                <a:latin typeface="Calibri" pitchFamily="34" charset="0"/>
              </a:rPr>
              <a:t>Results in tomographic test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041529" y="2564904"/>
            <a:ext cx="2138983" cy="756103"/>
            <a:chOff x="7690767" y="3504657"/>
            <a:chExt cx="2138983" cy="756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90767" y="3504657"/>
                  <a:ext cx="2138983" cy="388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dof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altLang="zh-CN" b="0" dirty="0" smtClean="0">
                      <a:solidFill>
                        <a:srgbClr val="0000FF"/>
                      </a:solidFill>
                    </a:rPr>
                    <a:t>348 (1.347)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767" y="3504657"/>
                  <a:ext cx="2138983" cy="388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175" r="-2279" b="-253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963346" y="3891428"/>
                  <a:ext cx="17536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65</m:t>
                      </m:r>
                    </m:oMath>
                  </a14:m>
                  <a:r>
                    <a:rPr lang="en-US" altLang="zh-CN" dirty="0" smtClean="0">
                      <a:solidFill>
                        <a:srgbClr val="0000FF"/>
                      </a:solidFill>
                    </a:rPr>
                    <a:t>   (1.15)</a:t>
                  </a:r>
                  <a:endParaRPr lang="zh-CN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346" y="3891428"/>
                  <a:ext cx="175368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78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877272"/>
                <a:ext cx="2639697" cy="98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altLang="zh-CN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dirty="0" smtClean="0">
                    <a:solidFill>
                      <a:srgbClr val="0000FF"/>
                    </a:solidFill>
                  </a:rPr>
                  <a:t> </a:t>
                </a:r>
                <a:endParaRPr lang="en-US" altLang="zh-CN" dirty="0" smtClean="0">
                  <a:solidFill>
                    <a:srgbClr val="0000FF"/>
                  </a:solidFill>
                </a:endParaRPr>
              </a:p>
              <a:p>
                <a:r>
                  <a:rPr lang="en-US" altLang="zh-CN" dirty="0" smtClean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789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026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024</m:t>
                        </m:r>
                      </m:sup>
                    </m:sSubSup>
                  </m:oMath>
                </a14:m>
                <a:r>
                  <a:rPr lang="en-US" altLang="zh-CN" dirty="0" smtClean="0">
                    <a:solidFill>
                      <a:srgbClr val="0000FF"/>
                    </a:solidFill>
                  </a:rPr>
                  <a:t> for DES Y1</a:t>
                </a:r>
              </a:p>
              <a:p>
                <a:r>
                  <a:rPr lang="en-US" altLang="zh-CN" dirty="0" smtClean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/>
                      </a:rPr>
                      <m:t>79</m:t>
                    </m:r>
                  </m:oMath>
                </a14:m>
                <a:r>
                  <a:rPr lang="zh-CN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for mock data</a:t>
                </a:r>
                <a:r>
                  <a:rPr lang="zh-CN" altLang="en-US" dirty="0" smtClean="0">
                    <a:solidFill>
                      <a:srgbClr val="0000FF"/>
                    </a:solidFill>
                  </a:rPr>
                  <a:t> 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77272"/>
                <a:ext cx="2639697" cy="988925"/>
              </a:xfrm>
              <a:prstGeom prst="rect">
                <a:avLst/>
              </a:prstGeom>
              <a:blipFill rotWithShape="1">
                <a:blip r:embed="rId6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1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Summary</a:t>
            </a:r>
          </a:p>
        </p:txBody>
      </p:sp>
      <p:sp>
        <p:nvSpPr>
          <p:cNvPr id="3" name="Shape 168"/>
          <p:cNvSpPr/>
          <p:nvPr/>
        </p:nvSpPr>
        <p:spPr>
          <a:xfrm>
            <a:off x="135000" y="918012"/>
            <a:ext cx="8901496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lvl="0" indent="-228600" algn="l">
              <a:buClr>
                <a:srgbClr val="FF3FDD"/>
              </a:buClr>
              <a:buSzPct val="150000"/>
              <a:buChar char="•"/>
              <a:defRPr sz="1800"/>
            </a:pPr>
            <a:r>
              <a:rPr sz="24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We have constructed a mock galaxy catalog (lensed images) , using ray tracing simulation with realistic galaxy formation</a:t>
            </a:r>
          </a:p>
          <a:p>
            <a:pPr lvl="0" algn="l">
              <a:defRPr sz="1800"/>
            </a:pPr>
            <a:endParaRPr sz="2400" dirty="0">
              <a:solidFill>
                <a:srgbClr val="4B34FB"/>
              </a:solidFill>
              <a:latin typeface="Calibri Light" pitchFamily="34" charset="0"/>
              <a:cs typeface="Calibri Light" pitchFamily="34" charset="0"/>
            </a:endParaRPr>
          </a:p>
          <a:p>
            <a:pPr marL="228600" lvl="0" indent="-228600" algn="l">
              <a:buClr>
                <a:srgbClr val="FF3FDD"/>
              </a:buClr>
              <a:buSzPct val="150000"/>
              <a:buChar char="•"/>
              <a:defRPr sz="1800"/>
            </a:pPr>
            <a:r>
              <a:rPr sz="2400" dirty="0">
                <a:latin typeface="Calibri Light" pitchFamily="34" charset="0"/>
                <a:cs typeface="Calibri Light" pitchFamily="34" charset="0"/>
              </a:rPr>
              <a:t>Our cosmic shear correlations </a:t>
            </a:r>
            <a:r>
              <a:rPr lang="en-US" sz="2400" dirty="0" smtClean="0">
                <a:latin typeface="Calibri Light" pitchFamily="34" charset="0"/>
                <a:cs typeface="Calibri Light" pitchFamily="34" charset="0"/>
              </a:rPr>
              <a:t>agree</a:t>
            </a:r>
            <a:r>
              <a:rPr sz="2400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sz="2400" dirty="0" smtClean="0">
                <a:latin typeface="Calibri Light" pitchFamily="34" charset="0"/>
                <a:cs typeface="Calibri Light" pitchFamily="34" charset="0"/>
              </a:rPr>
              <a:t>well with </a:t>
            </a:r>
            <a:r>
              <a:rPr sz="2400" dirty="0" err="1" smtClean="0">
                <a:latin typeface="Calibri Light" pitchFamily="34" charset="0"/>
                <a:cs typeface="Calibri Light" pitchFamily="34" charset="0"/>
              </a:rPr>
              <a:t>KiDS</a:t>
            </a:r>
            <a:endParaRPr lang="en-US" sz="2400" dirty="0" smtClean="0">
              <a:latin typeface="Calibri Light" pitchFamily="34" charset="0"/>
              <a:cs typeface="Calibri Light" pitchFamily="34" charset="0"/>
            </a:endParaRPr>
          </a:p>
          <a:p>
            <a:pPr marL="228600" lvl="0" indent="-228600" algn="l">
              <a:buClr>
                <a:srgbClr val="FF3FDD"/>
              </a:buClr>
              <a:buSzPct val="150000"/>
              <a:buChar char="•"/>
              <a:defRPr sz="1800"/>
            </a:pPr>
            <a:endParaRPr sz="2400" dirty="0">
              <a:latin typeface="Calibri Light" pitchFamily="34" charset="0"/>
              <a:cs typeface="Calibri Light" pitchFamily="34" charset="0"/>
            </a:endParaRPr>
          </a:p>
          <a:p>
            <a:pPr marL="228600" lvl="0" indent="-228600" algn="l">
              <a:buClr>
                <a:srgbClr val="FF3FDD"/>
              </a:buClr>
              <a:buSzPct val="150000"/>
              <a:buChar char="•"/>
              <a:defRPr sz="1800"/>
            </a:pPr>
            <a:r>
              <a:rPr sz="2400" dirty="0">
                <a:latin typeface="Calibri Light" pitchFamily="34" charset="0"/>
                <a:cs typeface="Calibri Light" pitchFamily="34" charset="0"/>
              </a:rPr>
              <a:t>We favor a random distribution for satellite orientation around central galaxy</a:t>
            </a:r>
          </a:p>
          <a:p>
            <a:pPr lvl="0" algn="l">
              <a:defRPr sz="1800"/>
            </a:pPr>
            <a:endParaRPr sz="2400" dirty="0">
              <a:latin typeface="Calibri Light" pitchFamily="34" charset="0"/>
              <a:cs typeface="Calibri Light" pitchFamily="34" charset="0"/>
            </a:endParaRPr>
          </a:p>
          <a:p>
            <a:pPr marL="228600" lvl="0" indent="-228600" algn="l">
              <a:buClr>
                <a:srgbClr val="FF3FDD"/>
              </a:buClr>
              <a:buSzPct val="150000"/>
              <a:buChar char="•"/>
              <a:defRPr sz="1800"/>
            </a:pPr>
            <a:r>
              <a:rPr sz="24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We found a significant Positive GI signal, from spiral galaxies, contrary to usual expectation from linear model for elliptical galaxy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6620" y="6228601"/>
            <a:ext cx="454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cs typeface="Calibri Light" pitchFamily="34" charset="0"/>
              </a:rPr>
              <a:t>Thanks for your attention!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723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1928"/>
            <a:ext cx="8759636" cy="742776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Gravitational Lensing</a:t>
            </a:r>
            <a:endParaRPr lang="zh-CN" altLang="en-US" sz="40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79512" y="3645024"/>
            <a:ext cx="8856984" cy="3191612"/>
            <a:chOff x="179512" y="3645024"/>
            <a:chExt cx="8856984" cy="3191612"/>
          </a:xfrm>
        </p:grpSpPr>
        <p:pic>
          <p:nvPicPr>
            <p:cNvPr id="5122" name="Picture 2" descr="http://spiff.rit.edu/classes/phys443/lectures/cluster_2/lensing_regim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79512" y="3645024"/>
              <a:ext cx="2952327" cy="290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79512" y="6498082"/>
              <a:ext cx="2763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zh-CN" sz="1600" dirty="0"/>
                <a:t>Mellier, ARA&amp;A 37, 127 (1999) </a:t>
              </a:r>
              <a:endParaRPr lang="zh-CN" altLang="en-US" sz="1600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687340" y="4014725"/>
              <a:ext cx="3349156" cy="2483357"/>
              <a:chOff x="4427984" y="3573016"/>
              <a:chExt cx="5080589" cy="3767193"/>
            </a:xfrm>
          </p:grpSpPr>
          <p:pic>
            <p:nvPicPr>
              <p:cNvPr id="20" name="Picture 4" descr="C:\Users\Chengliang\Desktop\报告\ynu20171204\kpeak\figs\shan2017_2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435"/>
              <a:stretch/>
            </p:blipFill>
            <p:spPr bwMode="auto">
              <a:xfrm>
                <a:off x="4427984" y="3573016"/>
                <a:ext cx="5080589" cy="534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C:\Users\Chengliang\Desktop\报告\ynu20171204\kpeak\figs\shan2017_2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713"/>
              <a:stretch/>
            </p:blipFill>
            <p:spPr bwMode="auto">
              <a:xfrm>
                <a:off x="4427984" y="4026310"/>
                <a:ext cx="5080589" cy="3313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55"/>
            <a:stretch/>
          </p:blipFill>
          <p:spPr bwMode="auto">
            <a:xfrm>
              <a:off x="3131839" y="3798432"/>
              <a:ext cx="2509123" cy="260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757045" y="6498082"/>
              <a:ext cx="16070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err="1" smtClean="0"/>
                <a:t>Jullo</a:t>
              </a:r>
              <a:r>
                <a:rPr lang="en-US" altLang="zh-CN" sz="1600" dirty="0" smtClean="0"/>
                <a:t> et al. (2010)</a:t>
              </a:r>
              <a:endParaRPr lang="zh-CN" altLang="en-US" sz="1600" dirty="0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6342631" y="6498082"/>
              <a:ext cx="203857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600" dirty="0">
                  <a:latin typeface="+mn-lt"/>
                  <a:ea typeface="+mn-ea"/>
                </a:rPr>
                <a:t>H. Y. Shan et al. (2017)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980728"/>
            <a:ext cx="9144000" cy="2556594"/>
            <a:chOff x="0" y="886565"/>
            <a:chExt cx="9144000" cy="2556594"/>
          </a:xfrm>
        </p:grpSpPr>
        <p:sp>
          <p:nvSpPr>
            <p:cNvPr id="3" name="矩形 2"/>
            <p:cNvSpPr/>
            <p:nvPr/>
          </p:nvSpPr>
          <p:spPr>
            <a:xfrm>
              <a:off x="0" y="886566"/>
              <a:ext cx="9144000" cy="25565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3" descr="D:\chengliang\Gravitational_lens-ful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01" y="886566"/>
              <a:ext cx="3379902" cy="2556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weaklensing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52120" y="886565"/>
              <a:ext cx="3263735" cy="255659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6" name="矩形 5"/>
          <p:cNvSpPr/>
          <p:nvPr/>
        </p:nvSpPr>
        <p:spPr>
          <a:xfrm>
            <a:off x="2123728" y="31771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50000"/>
              <a:defRPr sz="1800"/>
            </a:pPr>
            <a:r>
              <a:rPr lang="en-US" altLang="zh-CN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Gill Sans"/>
              </a:rPr>
              <a:t>GL is </a:t>
            </a:r>
            <a:r>
              <a:rPr lang="en-US" altLang="zh-CN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Gill Sans"/>
              </a:rPr>
              <a:t>powerful in directly mapping </a:t>
            </a:r>
            <a:r>
              <a:rPr lang="en-US" altLang="zh-CN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Gill Sans"/>
              </a:rPr>
              <a:t>the </a:t>
            </a:r>
            <a:r>
              <a:rPr lang="en-US" altLang="zh-CN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Gill Sans"/>
              </a:rPr>
              <a:t>mass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189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181061" y="1185920"/>
            <a:ext cx="2587908" cy="1951598"/>
            <a:chOff x="6181061" y="1185920"/>
            <a:chExt cx="2587908" cy="1951598"/>
          </a:xfrm>
        </p:grpSpPr>
        <p:pic>
          <p:nvPicPr>
            <p:cNvPr id="10" name="weak_lensing_schematic.020(1)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81061" y="1193302"/>
              <a:ext cx="2587908" cy="1944216"/>
            </a:xfrm>
            <a:prstGeom prst="rect">
              <a:avLst/>
            </a:prstGeom>
            <a:ln w="12700">
              <a:miter lim="400000"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6761310" y="1185920"/>
                  <a:ext cx="1483098" cy="2988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1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 Light" pitchFamily="34" charset="0"/>
                                <a:sym typeface="Gill San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𝒐𝒃𝒔</m:t>
                                </m:r>
                              </m:sup>
                            </m:sSubSup>
                            <m:r>
                              <a:rPr lang="en-US" altLang="zh-CN" sz="11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 Light" pitchFamily="34" charset="0"/>
                                <a:sym typeface="Gill Sans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𝒐𝒃𝒔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1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 Light" pitchFamily="34" charset="0"/>
                            <a:sym typeface="Gill Sans"/>
                          </a:rPr>
                          <m:t>=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1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 Light" pitchFamily="34" charset="0"/>
                                <a:sym typeface="Gill San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 </m:t>
                                </m:r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1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11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1310" y="1185920"/>
                  <a:ext cx="1483098" cy="2988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Calibri Light" pitchFamily="34" charset="0"/>
                <a:cs typeface="Calibri Light" pitchFamily="34" charset="0"/>
              </a:rPr>
              <a:t>Tension in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baseline="-25000" dirty="0" smtClean="0">
                <a:latin typeface="Calibri Light" pitchFamily="34" charset="0"/>
                <a:cs typeface="Calibri Light" pitchFamily="34" charset="0"/>
              </a:rPr>
              <a:t>8</a:t>
            </a:r>
            <a:r>
              <a:rPr lang="en-US" altLang="zh-CN" sz="2800" dirty="0" smtClean="0">
                <a:latin typeface="Calibri Light" pitchFamily="34" charset="0"/>
                <a:cs typeface="Calibri Light" pitchFamily="34" charset="0"/>
              </a:rPr>
              <a:t> between recent weak lensing surveys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1510" y="3796740"/>
            <a:ext cx="5003857" cy="2408910"/>
            <a:chOff x="1619672" y="1441961"/>
            <a:chExt cx="6072037" cy="2923143"/>
          </a:xfrm>
        </p:grpSpPr>
        <p:pic>
          <p:nvPicPr>
            <p:cNvPr id="1026" name="Picture 2" descr="C:\Users\Chengliang\Desktop\新建文件夹\20180901威海工作会议\figs\compKiD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441961"/>
              <a:ext cx="5955632" cy="292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075907" y="1465039"/>
              <a:ext cx="2615802" cy="399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FF"/>
                  </a:solidFill>
                </a:rPr>
                <a:t>Hildebrandt, et al. (2017)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44633" y="2820444"/>
            <a:ext cx="3399367" cy="731354"/>
            <a:chOff x="5744633" y="2820444"/>
            <a:chExt cx="3399367" cy="731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752745" y="2820444"/>
                  <a:ext cx="1473974" cy="3170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buSzPct val="150000"/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altLang="zh-CN" sz="14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  <a:sym typeface="Gill Sans"/>
                              </a:rPr>
                            </m:ctrlPr>
                          </m:sSupPr>
                          <m:e>
                            <m:r>
                              <a:rPr lang="zh-CN" altLang="en-US" sz="14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  <a:sym typeface="Gill Sans"/>
                              </a:rPr>
                              <m:t>𝜸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zh-CN" altLang="en-US" sz="140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  <a:sym typeface="Gill Sans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sz="140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  <a:sym typeface="Gill Sans"/>
                              </a:rPr>
                              <m:t>bs</m:t>
                            </m:r>
                          </m:sup>
                        </m:sSup>
                        <m:r>
                          <a:rPr lang="en-US" altLang="zh-CN" sz="1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  <a:sym typeface="Gill Sans"/>
                          </a:rPr>
                          <m:t>=</m:t>
                        </m:r>
                        <m:r>
                          <a:rPr lang="en-US" altLang="zh-CN" sz="14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  <a:sym typeface="Gill Sans"/>
                          </a:rPr>
                          <m:t>𝜸</m:t>
                        </m:r>
                        <m:r>
                          <a:rPr lang="en-US" altLang="zh-CN" sz="140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  <a:sym typeface="Gill Sans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  <a:sym typeface="Gill Sans"/>
                              </a:rPr>
                            </m:ctrlPr>
                          </m:sSupPr>
                          <m:e>
                            <m:r>
                              <a:rPr lang="en-US" altLang="zh-CN" sz="1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  <a:sym typeface="Gill Sans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CN" sz="1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  <a:sym typeface="Gill Sans"/>
                              </a:rPr>
                              <m:t>𝑰</m:t>
                            </m:r>
                          </m:sup>
                        </m:sSup>
                      </m:oMath>
                    </m:oMathPara>
                  </a14:m>
                  <a:endParaRPr lang="en-US" altLang="zh-CN" sz="1400" b="1" baseline="-5999" dirty="0">
                    <a:solidFill>
                      <a:schemeClr val="bg1"/>
                    </a:solidFill>
                    <a:latin typeface="Times New Roman" pitchFamily="18" charset="0"/>
                    <a:ea typeface="Gill Sans"/>
                    <a:cs typeface="Times New Roman" pitchFamily="18" charset="0"/>
                    <a:sym typeface="Gill Sans"/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2745" y="2820444"/>
                  <a:ext cx="1473974" cy="3170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5744633" y="3196893"/>
                  <a:ext cx="3399367" cy="3549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400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Calibri Light" pitchFamily="34" charset="0"/>
                                <a:sym typeface="Gill San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1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1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obs</m:t>
                                </m:r>
                              </m:sup>
                            </m:sSubSup>
                            <m:r>
                              <a:rPr lang="en-US" altLang="zh-CN" sz="1400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Calibri Light" pitchFamily="34" charset="0"/>
                                <a:sym typeface="Gill Sans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1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1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obs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400" i="1" dirty="0">
                            <a:latin typeface="Cambria Math"/>
                            <a:cs typeface="Calibri Light" pitchFamily="34" charset="0"/>
                            <a:sym typeface="Gill Sans"/>
                          </a:rPr>
                          <m:t>=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400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Calibri Light" pitchFamily="34" charset="0"/>
                                <a:sym typeface="Gill San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 </m:t>
                                </m:r>
                                <m:r>
                                  <a:rPr lang="en-US" altLang="zh-CN" sz="1400" b="1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400" i="1" dirty="0">
                            <a:latin typeface="Cambria Math"/>
                            <a:cs typeface="Calibri Light" pitchFamily="34" charset="0"/>
                            <a:sym typeface="Gill Sans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400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Calibri Light" pitchFamily="34" charset="0"/>
                                <a:sym typeface="Gill San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4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1400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I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4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 </m:t>
                                </m:r>
                                <m:r>
                                  <a:rPr lang="en-US" altLang="zh-CN" sz="1400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400" i="1" dirty="0">
                            <a:latin typeface="Cambria Math"/>
                            <a:cs typeface="Calibri Light" pitchFamily="34" charset="0"/>
                            <a:sym typeface="Gill Sans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400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Calibri Light" pitchFamily="34" charset="0"/>
                                <a:sym typeface="Gill San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1400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I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CN" sz="1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 </m:t>
                                </m:r>
                                <m:r>
                                  <a:rPr lang="en-US" altLang="zh-CN" sz="1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1400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 Light" pitchFamily="34" charset="0"/>
                                    <a:sym typeface="Gill Sans"/>
                                  </a:rPr>
                                  <m:t>I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633" y="3196893"/>
                  <a:ext cx="3399367" cy="35490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/>
          <p:cNvGrpSpPr/>
          <p:nvPr/>
        </p:nvGrpSpPr>
        <p:grpSpPr>
          <a:xfrm>
            <a:off x="107505" y="1165094"/>
            <a:ext cx="4941936" cy="2078751"/>
            <a:chOff x="1403648" y="3787897"/>
            <a:chExt cx="6336704" cy="2665439"/>
          </a:xfrm>
        </p:grpSpPr>
        <p:pic>
          <p:nvPicPr>
            <p:cNvPr id="13" name="Picture 3" descr="C:\Users\Chengliang\Desktop\新建文件夹\20180901威海工作会议\figs\surveyAre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787897"/>
              <a:ext cx="6336704" cy="2665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797516" y="3861009"/>
              <a:ext cx="2792301" cy="379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 smtClean="0">
                  <a:solidFill>
                    <a:srgbClr val="0000FF"/>
                  </a:solidFill>
                </a:rPr>
                <a:t>Chihway</a:t>
              </a:r>
              <a:r>
                <a:rPr lang="en-US" altLang="zh-CN" sz="1400" dirty="0" smtClean="0">
                  <a:solidFill>
                    <a:srgbClr val="0000FF"/>
                  </a:solidFill>
                </a:rPr>
                <a:t> Chang, et al. (2018)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9209" y="6387191"/>
            <a:ext cx="711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What cause the discrepancy between different WL surveys? 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77564" y="3717032"/>
            <a:ext cx="3024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altLang="zh-CN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We need better understanding of the effects of:</a:t>
            </a:r>
          </a:p>
          <a:p>
            <a:r>
              <a:rPr lang="en-US" altLang="zh-CN" dirty="0" smtClean="0">
                <a:latin typeface="Calibri Light" pitchFamily="34" charset="0"/>
                <a:cs typeface="Calibri Light" pitchFamily="34" charset="0"/>
              </a:rPr>
              <a:t>• </a:t>
            </a:r>
            <a:r>
              <a:rPr lang="en-US" altLang="zh-CN" sz="1400" dirty="0" smtClean="0">
                <a:latin typeface="Calibri Light" pitchFamily="34" charset="0"/>
                <a:cs typeface="Calibri Light" pitchFamily="34" charset="0"/>
              </a:rPr>
              <a:t>Systematic </a:t>
            </a:r>
            <a:r>
              <a:rPr lang="en-US" altLang="zh-CN" sz="1400" dirty="0">
                <a:latin typeface="Calibri Light" pitchFamily="34" charset="0"/>
                <a:cs typeface="Calibri Light" pitchFamily="34" charset="0"/>
              </a:rPr>
              <a:t>effects: IA, PSF,  shear measurement, etc.</a:t>
            </a:r>
          </a:p>
          <a:p>
            <a:r>
              <a:rPr lang="en-US" altLang="zh-CN" sz="1400" dirty="0">
                <a:latin typeface="Calibri Light" pitchFamily="34" charset="0"/>
                <a:cs typeface="Calibri Light" pitchFamily="34" charset="0"/>
              </a:rPr>
              <a:t>• </a:t>
            </a:r>
            <a:r>
              <a:rPr lang="en-US" altLang="zh-CN" sz="1400" dirty="0" smtClean="0">
                <a:latin typeface="Calibri Light" pitchFamily="34" charset="0"/>
                <a:cs typeface="Calibri Light" pitchFamily="34" charset="0"/>
              </a:rPr>
              <a:t>Sky </a:t>
            </a:r>
            <a:r>
              <a:rPr lang="en-US" altLang="zh-CN" sz="1400" dirty="0">
                <a:latin typeface="Calibri Light" pitchFamily="34" charset="0"/>
                <a:cs typeface="Calibri Light" pitchFamily="34" charset="0"/>
              </a:rPr>
              <a:t>coverage, magnitude limit, source redshift distribution, mask effect, etc.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63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Realistic Simulation of WL</a:t>
            </a:r>
          </a:p>
        </p:txBody>
      </p:sp>
      <p:sp>
        <p:nvSpPr>
          <p:cNvPr id="3" name="Shape 56"/>
          <p:cNvSpPr/>
          <p:nvPr/>
        </p:nvSpPr>
        <p:spPr>
          <a:xfrm>
            <a:off x="105943" y="598110"/>
            <a:ext cx="886399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dirty="0">
                <a:latin typeface="Calibri Light" pitchFamily="34" charset="0"/>
                <a:cs typeface="Calibri Light" pitchFamily="34" charset="0"/>
              </a:rPr>
              <a:t>To understand different effects, we need the </a:t>
            </a:r>
            <a:r>
              <a:rPr sz="2400" dirty="0" smtClean="0">
                <a:latin typeface="Calibri Light" pitchFamily="34" charset="0"/>
                <a:cs typeface="Calibri Light" pitchFamily="34" charset="0"/>
              </a:rPr>
              <a:t>simulation</a:t>
            </a:r>
            <a:r>
              <a:rPr sz="2400" dirty="0">
                <a:latin typeface="Calibri Light" pitchFamily="34" charset="0"/>
                <a:cs typeface="Calibri Light" pitchFamily="34" charset="0"/>
              </a:rPr>
              <a:t>: producing mock galaxy catalogues with lensed images: </a:t>
            </a:r>
            <a:r>
              <a:rPr sz="24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including galaxy intrinsic shape and lensing effect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89926" y="4357542"/>
            <a:ext cx="8021567" cy="2478412"/>
            <a:chOff x="189926" y="4357542"/>
            <a:chExt cx="8021567" cy="2478412"/>
          </a:xfrm>
        </p:grpSpPr>
        <p:sp>
          <p:nvSpPr>
            <p:cNvPr id="7" name="Shape 60"/>
            <p:cNvSpPr/>
            <p:nvPr/>
          </p:nvSpPr>
          <p:spPr>
            <a:xfrm>
              <a:off x="189926" y="5189454"/>
              <a:ext cx="793649" cy="345303"/>
            </a:xfrm>
            <a:prstGeom prst="rightArrow">
              <a:avLst>
                <a:gd name="adj1" fmla="val 32000"/>
                <a:gd name="adj2" fmla="val 87321"/>
              </a:avLst>
            </a:prstGeom>
            <a:blipFill>
              <a:blip r:embed="rId2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796136" y="4357542"/>
              <a:ext cx="2415357" cy="2478412"/>
              <a:chOff x="5796136" y="4357542"/>
              <a:chExt cx="2415357" cy="2478412"/>
            </a:xfrm>
          </p:grpSpPr>
          <p:pic>
            <p:nvPicPr>
              <p:cNvPr id="15" name="CFHTLS_Deep_Crop_Coelum_Banner2.jp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796136" y="4357542"/>
                <a:ext cx="2415357" cy="209705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" name="Shape 70"/>
              <p:cNvSpPr/>
              <p:nvPr/>
            </p:nvSpPr>
            <p:spPr>
              <a:xfrm>
                <a:off x="6099143" y="6425585"/>
                <a:ext cx="1809341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EF42FA"/>
                    </a:solidFill>
                  </a:defRPr>
                </a:lvl1pPr>
              </a:lstStyle>
              <a:p>
                <a:pPr>
                  <a:defRPr sz="1800"/>
                </a:pPr>
                <a:r>
                  <a:rPr sz="2000" dirty="0">
                    <a:solidFill>
                      <a:srgbClr val="0070C0"/>
                    </a:solidFill>
                    <a:latin typeface="Calibri Light" pitchFamily="34" charset="0"/>
                    <a:cs typeface="Calibri Light" pitchFamily="34" charset="0"/>
                  </a:rPr>
                  <a:t>Real observation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570098" y="4941168"/>
              <a:ext cx="1958842" cy="842417"/>
              <a:chOff x="3570098" y="4941168"/>
              <a:chExt cx="1958842" cy="842417"/>
            </a:xfrm>
          </p:grpSpPr>
          <p:sp>
            <p:nvSpPr>
              <p:cNvPr id="17" name="Shape 71"/>
              <p:cNvSpPr/>
              <p:nvPr/>
            </p:nvSpPr>
            <p:spPr>
              <a:xfrm>
                <a:off x="3570098" y="5193411"/>
                <a:ext cx="1958842" cy="341346"/>
              </a:xfrm>
              <a:prstGeom prst="leftRightArrow">
                <a:avLst>
                  <a:gd name="adj1" fmla="val 32000"/>
                  <a:gd name="adj2" fmla="val 66667"/>
                </a:avLst>
              </a:prstGeom>
              <a:solidFill>
                <a:srgbClr val="EC5D57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3767"/>
                    </a:solidFill>
                  </a:defRPr>
                </a:pPr>
                <a:endParaRPr/>
              </a:p>
            </p:txBody>
          </p:sp>
          <p:sp>
            <p:nvSpPr>
              <p:cNvPr id="18" name="Shape 72"/>
              <p:cNvSpPr/>
              <p:nvPr/>
            </p:nvSpPr>
            <p:spPr>
              <a:xfrm>
                <a:off x="3872563" y="5373216"/>
                <a:ext cx="1308756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lvl="0">
                  <a:defRPr sz="1800"/>
                </a:pPr>
                <a:r>
                  <a:rPr sz="2000" dirty="0">
                    <a:latin typeface="Calibri Light" pitchFamily="34" charset="0"/>
                    <a:cs typeface="Calibri Light" pitchFamily="34" charset="0"/>
                  </a:rPr>
                  <a:t>comparison</a:t>
                </a:r>
              </a:p>
            </p:txBody>
          </p:sp>
          <p:sp>
            <p:nvSpPr>
              <p:cNvPr id="19" name="Shape 73"/>
              <p:cNvSpPr/>
              <p:nvPr/>
            </p:nvSpPr>
            <p:spPr>
              <a:xfrm>
                <a:off x="3825068" y="4941168"/>
                <a:ext cx="1435393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41F2"/>
                    </a:solidFill>
                  </a:defRPr>
                </a:lvl1pPr>
              </a:lstStyle>
              <a:p>
                <a:pPr>
                  <a:defRPr sz="1800"/>
                </a:pPr>
                <a:r>
                  <a:rPr sz="2000" dirty="0">
                    <a:solidFill>
                      <a:srgbClr val="0070C0"/>
                    </a:solidFill>
                    <a:latin typeface="Calibri Light" pitchFamily="34" charset="0"/>
                    <a:cs typeface="Calibri Light" pitchFamily="34" charset="0"/>
                  </a:rPr>
                  <a:t>cosmic shear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072555" y="4365104"/>
              <a:ext cx="2497543" cy="2470850"/>
              <a:chOff x="1072555" y="4365104"/>
              <a:chExt cx="2497543" cy="2470850"/>
            </a:xfrm>
          </p:grpSpPr>
          <p:sp>
            <p:nvSpPr>
              <p:cNvPr id="9" name="Shape 62"/>
              <p:cNvSpPr/>
              <p:nvPr/>
            </p:nvSpPr>
            <p:spPr>
              <a:xfrm>
                <a:off x="1072555" y="6425585"/>
                <a:ext cx="2497543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lvl="0" algn="l">
                  <a:defRPr sz="1800"/>
                </a:pPr>
                <a:r>
                  <a:rPr sz="2000" dirty="0">
                    <a:solidFill>
                      <a:srgbClr val="0000FF"/>
                    </a:solidFill>
                    <a:latin typeface="Calibri Light" pitchFamily="34" charset="0"/>
                    <a:cs typeface="Calibri Light" pitchFamily="34" charset="0"/>
                  </a:rPr>
                  <a:t>Simulated galaxy </a:t>
                </a:r>
                <a:r>
                  <a:rPr sz="2000" dirty="0" smtClean="0">
                    <a:solidFill>
                      <a:srgbClr val="0000FF"/>
                    </a:solidFill>
                    <a:latin typeface="Calibri Light" pitchFamily="34" charset="0"/>
                    <a:cs typeface="Calibri Light" pitchFamily="34" charset="0"/>
                  </a:rPr>
                  <a:t>image</a:t>
                </a:r>
                <a:endParaRPr sz="2000" dirty="0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1259632" y="4365104"/>
                <a:ext cx="2088232" cy="2096688"/>
                <a:chOff x="1259632" y="4365104"/>
                <a:chExt cx="2088232" cy="2096688"/>
              </a:xfrm>
            </p:grpSpPr>
            <p:pic>
              <p:nvPicPr>
                <p:cNvPr id="8" name="lsst-mock.pdf"/>
                <p:cNvPicPr/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294791" y="4365104"/>
                  <a:ext cx="2053073" cy="2089492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4" name="矩形 23"/>
                <p:cNvSpPr/>
                <p:nvPr/>
              </p:nvSpPr>
              <p:spPr>
                <a:xfrm>
                  <a:off x="1259632" y="6154015"/>
                  <a:ext cx="159845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 sz="1800"/>
                  </a:pPr>
                  <a:r>
                    <a:rPr lang="en-US" altLang="zh-CN" sz="1400" dirty="0">
                      <a:solidFill>
                        <a:srgbClr val="FFFF00"/>
                      </a:solidFill>
                      <a:cs typeface="Calibri Light" pitchFamily="34" charset="0"/>
                    </a:rPr>
                    <a:t>(credit: LSST group)</a:t>
                  </a:r>
                </a:p>
              </p:txBody>
            </p:sp>
          </p:grpSp>
        </p:grpSp>
      </p:grpSp>
      <p:grpSp>
        <p:nvGrpSpPr>
          <p:cNvPr id="33" name="组合 32"/>
          <p:cNvGrpSpPr/>
          <p:nvPr/>
        </p:nvGrpSpPr>
        <p:grpSpPr>
          <a:xfrm>
            <a:off x="189926" y="1916832"/>
            <a:ext cx="8563444" cy="2365321"/>
            <a:chOff x="189926" y="1916832"/>
            <a:chExt cx="8563444" cy="2365321"/>
          </a:xfrm>
        </p:grpSpPr>
        <p:grpSp>
          <p:nvGrpSpPr>
            <p:cNvPr id="23" name="组合 22"/>
            <p:cNvGrpSpPr/>
            <p:nvPr/>
          </p:nvGrpSpPr>
          <p:grpSpPr>
            <a:xfrm>
              <a:off x="189926" y="1916832"/>
              <a:ext cx="8563444" cy="2365321"/>
              <a:chOff x="189926" y="2009516"/>
              <a:chExt cx="8563444" cy="2365321"/>
            </a:xfrm>
          </p:grpSpPr>
          <p:sp>
            <p:nvSpPr>
              <p:cNvPr id="10" name="Shape 63"/>
              <p:cNvSpPr/>
              <p:nvPr/>
            </p:nvSpPr>
            <p:spPr>
              <a:xfrm>
                <a:off x="2987824" y="2316673"/>
                <a:ext cx="524182" cy="11182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6600">
                    <a:solidFill>
                      <a:srgbClr val="4534FC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6600" dirty="0" smtClean="0">
                    <a:solidFill>
                      <a:srgbClr val="4534FC"/>
                    </a:solidFill>
                  </a:rPr>
                  <a:t>+</a:t>
                </a:r>
                <a:endParaRPr sz="6600" dirty="0">
                  <a:solidFill>
                    <a:srgbClr val="4534FC"/>
                  </a:solidFill>
                </a:endParaRPr>
              </a:p>
            </p:txBody>
          </p:sp>
          <p:sp>
            <p:nvSpPr>
              <p:cNvPr id="11" name="Shape 64"/>
              <p:cNvSpPr/>
              <p:nvPr/>
            </p:nvSpPr>
            <p:spPr>
              <a:xfrm>
                <a:off x="5704687" y="2324099"/>
                <a:ext cx="667513" cy="11049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6600">
                    <a:solidFill>
                      <a:srgbClr val="1F35FC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6600" dirty="0">
                    <a:solidFill>
                      <a:srgbClr val="1F35FC"/>
                    </a:solidFill>
                  </a:rPr>
                  <a:t>+</a:t>
                </a: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189926" y="2009516"/>
                <a:ext cx="2653282" cy="2365321"/>
                <a:chOff x="189926" y="2009516"/>
                <a:chExt cx="2653282" cy="2365321"/>
              </a:xfrm>
            </p:grpSpPr>
            <p:pic>
              <p:nvPicPr>
                <p:cNvPr id="4" name="C4_slice.jpg"/>
                <p:cNvPicPr/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89926" y="2009516"/>
                  <a:ext cx="2653282" cy="1923539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12" name="Shape 65"/>
                <p:cNvSpPr/>
                <p:nvPr/>
              </p:nvSpPr>
              <p:spPr>
                <a:xfrm>
                  <a:off x="713910" y="3964468"/>
                  <a:ext cx="1605311" cy="41036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000" dirty="0">
                      <a:latin typeface="Calibri Light" pitchFamily="34" charset="0"/>
                      <a:cs typeface="Calibri Light" pitchFamily="34" charset="0"/>
                    </a:rPr>
                    <a:t>DM simulation</a:t>
                  </a: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401612" y="2060728"/>
                <a:ext cx="2361609" cy="2314108"/>
                <a:chOff x="3401612" y="2060728"/>
                <a:chExt cx="2361609" cy="2314108"/>
              </a:xfrm>
            </p:grpSpPr>
            <p:pic>
              <p:nvPicPr>
                <p:cNvPr id="5" name="Slice_galaxy_color2.jpg"/>
                <p:cNvPicPr/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3635896" y="2060728"/>
                  <a:ext cx="1893044" cy="187232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13" name="Shape 67"/>
                <p:cNvSpPr/>
                <p:nvPr/>
              </p:nvSpPr>
              <p:spPr>
                <a:xfrm>
                  <a:off x="3401612" y="3964467"/>
                  <a:ext cx="2361609" cy="41036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>
                  <a:lvl1pPr>
                    <a:defRPr sz="2800"/>
                  </a:lvl1pPr>
                </a:lstStyle>
                <a:p>
                  <a:pPr>
                    <a:defRPr sz="1800"/>
                  </a:pPr>
                  <a:r>
                    <a:rPr sz="2000" dirty="0">
                      <a:latin typeface="Calibri Light" pitchFamily="34" charset="0"/>
                      <a:cs typeface="Calibri Light" pitchFamily="34" charset="0"/>
                    </a:rPr>
                    <a:t>Semi-analytical model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6353354" y="2060729"/>
                <a:ext cx="2400016" cy="2314108"/>
                <a:chOff x="6353354" y="2060729"/>
                <a:chExt cx="2400016" cy="2314108"/>
              </a:xfrm>
            </p:grpSpPr>
            <p:pic>
              <p:nvPicPr>
                <p:cNvPr id="6" name="weaklensing.jpg"/>
                <p:cNvPicPr/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6358260" y="2060729"/>
                  <a:ext cx="2390204" cy="1872327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14" name="Shape 68"/>
                <p:cNvSpPr/>
                <p:nvPr/>
              </p:nvSpPr>
              <p:spPr>
                <a:xfrm>
                  <a:off x="6353354" y="3964468"/>
                  <a:ext cx="2400016" cy="41036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2000" dirty="0" smtClean="0">
                      <a:latin typeface="Calibri Light" pitchFamily="34" charset="0"/>
                      <a:cs typeface="Calibri Light" pitchFamily="34" charset="0"/>
                    </a:rPr>
                    <a:t>Ray</a:t>
                  </a:r>
                  <a:r>
                    <a:rPr lang="en-US" altLang="zh-CN" sz="2000" dirty="0" smtClean="0">
                      <a:latin typeface="Calibri Light" pitchFamily="34" charset="0"/>
                      <a:cs typeface="Calibri Light" pitchFamily="34" charset="0"/>
                    </a:rPr>
                    <a:t>-</a:t>
                  </a:r>
                  <a:r>
                    <a:rPr sz="2000" dirty="0" smtClean="0">
                      <a:latin typeface="Calibri Light" pitchFamily="34" charset="0"/>
                      <a:cs typeface="Calibri Light" pitchFamily="34" charset="0"/>
                    </a:rPr>
                    <a:t>tracing</a:t>
                  </a:r>
                  <a:r>
                    <a:rPr lang="en-US" sz="2000" dirty="0" smtClean="0">
                      <a:latin typeface="Calibri Light" pitchFamily="34" charset="0"/>
                      <a:cs typeface="Calibri Light" pitchFamily="34" charset="0"/>
                    </a:rPr>
                    <a:t> </a:t>
                  </a:r>
                  <a:r>
                    <a:rPr lang="en-US" altLang="zh-CN" sz="2000" dirty="0" smtClean="0">
                      <a:latin typeface="Calibri Light" pitchFamily="34" charset="0"/>
                      <a:cs typeface="Calibri Light" pitchFamily="34" charset="0"/>
                    </a:rPr>
                    <a:t>Simulation</a:t>
                  </a:r>
                  <a:endParaRPr sz="2000" dirty="0">
                    <a:latin typeface="Calibri Light" pitchFamily="34" charset="0"/>
                    <a:cs typeface="Calibri Light" pitchFamily="34" charset="0"/>
                  </a:endParaRPr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222793" y="1968044"/>
              <a:ext cx="772071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Step 1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67202" y="1990837"/>
              <a:ext cx="772071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Step 2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38252" y="2000129"/>
              <a:ext cx="772071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Step 3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How to produce mock galaxy image catalogue</a:t>
            </a:r>
          </a:p>
        </p:txBody>
      </p:sp>
      <p:pic>
        <p:nvPicPr>
          <p:cNvPr id="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8224" y="2443466"/>
            <a:ext cx="2426097" cy="1795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4_slic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034" y="692696"/>
            <a:ext cx="2394478" cy="1735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屏幕快照 2018-04-19 下午2.20.5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68144" y="4221088"/>
            <a:ext cx="3274383" cy="264282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07505" y="764704"/>
            <a:ext cx="5472607" cy="576064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sz="1800"/>
            </a:pPr>
            <a:r>
              <a:rPr lang="en-US" altLang="zh-CN" sz="2400" dirty="0">
                <a:solidFill>
                  <a:srgbClr val="0000FF"/>
                </a:solidFill>
                <a:cs typeface="Calibri Light" pitchFamily="34" charset="0"/>
              </a:rPr>
              <a:t>Step 1, </a:t>
            </a:r>
            <a:r>
              <a:rPr lang="en-US" altLang="zh-CN" sz="24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N-body simulation: ELUCID </a:t>
            </a:r>
          </a:p>
          <a:p>
            <a:pPr marL="0" lvl="0" indent="0">
              <a:spcBef>
                <a:spcPts val="0"/>
              </a:spcBef>
              <a:buNone/>
              <a:defRPr sz="1800"/>
            </a:pPr>
            <a:r>
              <a:rPr lang="en-US" altLang="zh-CN" sz="24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(local universe reconstructed) </a:t>
            </a:r>
            <a:endParaRPr lang="en-US" altLang="zh-CN" sz="2400" dirty="0" smtClean="0">
              <a:solidFill>
                <a:srgbClr val="0000FF"/>
              </a:solidFill>
              <a:latin typeface="Calibri Light" pitchFamily="34" charset="0"/>
              <a:cs typeface="Calibri Light" pitchFamily="34" charset="0"/>
            </a:endParaRPr>
          </a:p>
          <a:p>
            <a:r>
              <a:rPr lang="en-US" altLang="zh-CN" sz="1800" dirty="0" err="1" smtClean="0">
                <a:latin typeface="Calibri Light" pitchFamily="34" charset="0"/>
                <a:cs typeface="Calibri Light" pitchFamily="34" charset="0"/>
              </a:rPr>
              <a:t>L</a:t>
            </a:r>
            <a:r>
              <a:rPr lang="en-US" altLang="zh-CN" sz="1800" baseline="-5999" dirty="0" err="1" smtClean="0">
                <a:latin typeface="Calibri Light" pitchFamily="34" charset="0"/>
                <a:ea typeface="Gill Sans"/>
                <a:cs typeface="Calibri Light" pitchFamily="34" charset="0"/>
              </a:rPr>
              <a:t>box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=500Mpc/h,  </a:t>
            </a:r>
            <a:r>
              <a:rPr lang="en-US" altLang="zh-CN" sz="1800" dirty="0" err="1" smtClean="0">
                <a:latin typeface="Calibri Light" pitchFamily="34" charset="0"/>
                <a:cs typeface="Calibri Light" pitchFamily="34" charset="0"/>
              </a:rPr>
              <a:t>N</a:t>
            </a:r>
            <a:r>
              <a:rPr lang="en-US" altLang="zh-CN" sz="1800" baseline="-5999" dirty="0" err="1" smtClean="0">
                <a:latin typeface="Calibri Light" pitchFamily="34" charset="0"/>
                <a:ea typeface="Gill Sans"/>
                <a:cs typeface="Calibri Light" pitchFamily="34" charset="0"/>
              </a:rPr>
              <a:t>p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=3072</a:t>
            </a:r>
            <a:r>
              <a:rPr lang="en-US" altLang="zh-CN" sz="1800" baseline="31999" dirty="0" smtClean="0">
                <a:latin typeface="Calibri Light" pitchFamily="34" charset="0"/>
                <a:cs typeface="Calibri Light" pitchFamily="34" charset="0"/>
              </a:rPr>
              <a:t>3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, </a:t>
            </a:r>
            <a:r>
              <a:rPr lang="en-US" altLang="zh-CN" sz="1800" dirty="0" err="1" smtClean="0">
                <a:latin typeface="Calibri Light" pitchFamily="34" charset="0"/>
                <a:cs typeface="Calibri Light" pitchFamily="34" charset="0"/>
              </a:rPr>
              <a:t>m</a:t>
            </a:r>
            <a:r>
              <a:rPr lang="en-US" altLang="zh-CN" sz="1800" baseline="-5999" dirty="0" err="1" smtClean="0">
                <a:latin typeface="Calibri Light" pitchFamily="34" charset="0"/>
                <a:ea typeface="Gill Sans"/>
                <a:cs typeface="Calibri Light" pitchFamily="34" charset="0"/>
              </a:rPr>
              <a:t>p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=3.4*10</a:t>
            </a:r>
            <a:r>
              <a:rPr lang="en-US" altLang="zh-CN" sz="1800" baseline="31999" dirty="0" smtClean="0">
                <a:latin typeface="Calibri Light" pitchFamily="34" charset="0"/>
                <a:cs typeface="Calibri Light" pitchFamily="34" charset="0"/>
              </a:rPr>
              <a:t>8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M</a:t>
            </a:r>
            <a:r>
              <a:rPr lang="en-US" altLang="zh-CN" sz="1800" baseline="-5999" dirty="0">
                <a:latin typeface="Calibri Light" pitchFamily="34" charset="0"/>
                <a:ea typeface="Gill Sans"/>
                <a:cs typeface="Calibri Light" pitchFamily="34" charset="0"/>
              </a:rPr>
              <a:t>⊙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 , </a:t>
            </a:r>
            <a:r>
              <a:rPr lang="en-US" altLang="zh-CN" sz="1800" dirty="0" smtClean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  <a:t>2 times of the resolution of Millennium Simulation,</a:t>
            </a:r>
            <a:br>
              <a:rPr lang="en-US" altLang="zh-CN" sz="1800" dirty="0" smtClean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en-US" altLang="zh-CN" sz="1800" dirty="0" smtClean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en-US" altLang="zh-CN" sz="1800" dirty="0" smtClean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WMAP9 cosmology: </a:t>
            </a:r>
            <a:r>
              <a:rPr lang="en-US" altLang="zh-CN" sz="1800" dirty="0" err="1" smtClean="0">
                <a:latin typeface="Calibri Light" pitchFamily="34" charset="0"/>
                <a:cs typeface="Calibri Light" pitchFamily="34" charset="0"/>
              </a:rPr>
              <a:t>Ω</a:t>
            </a:r>
            <a:r>
              <a:rPr lang="en-US" altLang="zh-CN" sz="1800" baseline="-5999" dirty="0" err="1">
                <a:latin typeface="Calibri Light" pitchFamily="34" charset="0"/>
                <a:ea typeface="Gill Sans"/>
                <a:cs typeface="Calibri Light" pitchFamily="34" charset="0"/>
              </a:rPr>
              <a:t>m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=0.28, </a:t>
            </a:r>
            <a:r>
              <a:rPr lang="zh-CN" altLang="en-US" sz="1800" dirty="0" smtClean="0">
                <a:latin typeface="Calibri Light" pitchFamily="34" charset="0"/>
                <a:cs typeface="Calibri Light" pitchFamily="34" charset="0"/>
              </a:rPr>
              <a:t>𝛔</a:t>
            </a:r>
            <a:r>
              <a:rPr lang="en-US" altLang="zh-CN" sz="1800" baseline="-5999" dirty="0" smtClean="0">
                <a:latin typeface="Calibri Light" pitchFamily="34" charset="0"/>
                <a:ea typeface="Gill Sans"/>
                <a:cs typeface="Calibri Light" pitchFamily="34" charset="0"/>
              </a:rPr>
              <a:t>8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=0.82</a:t>
            </a:r>
            <a:b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</a:br>
            <a:r>
              <a:rPr lang="en-US" altLang="zh-CN" sz="1800" dirty="0" smtClean="0">
                <a:latin typeface="Calibri Light" pitchFamily="34" charset="0"/>
                <a:cs typeface="Calibri Light" pitchFamily="34" charset="0"/>
                <a:sym typeface="Wingdings" pitchFamily="2" charset="2"/>
              </a:rPr>
              <a:t>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altLang="zh-CN" sz="18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S</a:t>
            </a:r>
            <a:r>
              <a:rPr lang="en-US" altLang="zh-CN" sz="1800" baseline="-5999" dirty="0">
                <a:solidFill>
                  <a:srgbClr val="0000FF"/>
                </a:solidFill>
                <a:latin typeface="Calibri Light" pitchFamily="34" charset="0"/>
                <a:ea typeface="Gill Sans"/>
                <a:cs typeface="Calibri Light" pitchFamily="34" charset="0"/>
              </a:rPr>
              <a:t>8</a:t>
            </a:r>
            <a:r>
              <a:rPr lang="en-US" altLang="zh-CN" sz="18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=</a:t>
            </a:r>
            <a:r>
              <a:rPr lang="zh-CN" altLang="en-US" sz="18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𝛔</a:t>
            </a:r>
            <a:r>
              <a:rPr lang="en-US" altLang="zh-CN" sz="1800" baseline="-5999" dirty="0">
                <a:solidFill>
                  <a:srgbClr val="0000FF"/>
                </a:solidFill>
                <a:latin typeface="Calibri Light" pitchFamily="34" charset="0"/>
                <a:ea typeface="Gill Sans"/>
                <a:cs typeface="Calibri Light" pitchFamily="34" charset="0"/>
              </a:rPr>
              <a:t>8</a:t>
            </a:r>
            <a:r>
              <a:rPr lang="en-US" altLang="zh-CN" sz="18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(</a:t>
            </a:r>
            <a:r>
              <a:rPr lang="en-US" altLang="zh-CN" sz="1800" dirty="0" err="1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Ω</a:t>
            </a:r>
            <a:r>
              <a:rPr lang="en-US" altLang="zh-CN" sz="1800" baseline="-5999" dirty="0" err="1">
                <a:solidFill>
                  <a:srgbClr val="0000FF"/>
                </a:solidFill>
                <a:latin typeface="Calibri Light" pitchFamily="34" charset="0"/>
                <a:ea typeface="Gill Sans"/>
                <a:cs typeface="Calibri Light" pitchFamily="34" charset="0"/>
              </a:rPr>
              <a:t>m</a:t>
            </a:r>
            <a:r>
              <a:rPr lang="en-US" altLang="zh-CN" sz="18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/0.3)</a:t>
            </a:r>
            <a:r>
              <a:rPr lang="en-US" altLang="zh-CN" sz="1800" baseline="31999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0.5</a:t>
            </a:r>
            <a:r>
              <a:rPr lang="en-US" altLang="zh-CN" sz="18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 ≃0.79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</a:br>
            <a:endParaRPr lang="en-US" altLang="zh-CN" sz="1800" dirty="0" smtClean="0">
              <a:solidFill>
                <a:srgbClr val="FF0000"/>
              </a:solidFill>
              <a:latin typeface="Calibri Light" pitchFamily="34" charset="0"/>
              <a:cs typeface="Calibri Light" pitchFamily="34" charset="0"/>
            </a:endParaRPr>
          </a:p>
          <a:p>
            <a:r>
              <a:rPr lang="en-US" altLang="zh-CN" sz="1800" dirty="0" err="1">
                <a:latin typeface="Calibri Light" pitchFamily="34" charset="0"/>
                <a:cs typeface="Calibri Light" pitchFamily="34" charset="0"/>
              </a:rPr>
              <a:t>L</a:t>
            </a:r>
            <a:r>
              <a:rPr lang="en-US" altLang="zh-CN" sz="1800" baseline="-5999" dirty="0" err="1">
                <a:latin typeface="Calibri Light" pitchFamily="34" charset="0"/>
                <a:ea typeface="Gill Sans"/>
                <a:cs typeface="Calibri Light" pitchFamily="34" charset="0"/>
              </a:rPr>
              <a:t>box</a:t>
            </a:r>
            <a:r>
              <a:rPr lang="en-US" altLang="zh-CN" sz="1800" dirty="0">
                <a:latin typeface="Calibri Light" pitchFamily="34" charset="0"/>
                <a:cs typeface="Calibri Light" pitchFamily="34" charset="0"/>
              </a:rPr>
              <a:t>=1000Mpc/h,  </a:t>
            </a:r>
            <a:r>
              <a:rPr lang="en-US" altLang="zh-CN" sz="1800" dirty="0" err="1">
                <a:latin typeface="Calibri Light" pitchFamily="34" charset="0"/>
                <a:cs typeface="Calibri Light" pitchFamily="34" charset="0"/>
              </a:rPr>
              <a:t>N</a:t>
            </a:r>
            <a:r>
              <a:rPr lang="en-US" altLang="zh-CN" sz="1800" baseline="-5999" dirty="0" err="1">
                <a:latin typeface="Calibri Light" pitchFamily="34" charset="0"/>
                <a:ea typeface="Gill Sans"/>
                <a:cs typeface="Calibri Light" pitchFamily="34" charset="0"/>
              </a:rPr>
              <a:t>p</a:t>
            </a:r>
            <a:r>
              <a:rPr lang="en-US" altLang="zh-CN" sz="1800" dirty="0">
                <a:latin typeface="Calibri Light" pitchFamily="34" charset="0"/>
                <a:cs typeface="Calibri Light" pitchFamily="34" charset="0"/>
              </a:rPr>
              <a:t>=3072</a:t>
            </a:r>
            <a:r>
              <a:rPr lang="en-US" altLang="zh-CN" sz="1800" baseline="31999" dirty="0">
                <a:latin typeface="Calibri Light" pitchFamily="34" charset="0"/>
                <a:cs typeface="Calibri Light" pitchFamily="34" charset="0"/>
              </a:rPr>
              <a:t>3</a:t>
            </a:r>
            <a:r>
              <a:rPr lang="en-US" altLang="zh-CN" sz="1800" dirty="0">
                <a:latin typeface="Calibri Light" pitchFamily="34" charset="0"/>
                <a:cs typeface="Calibri Light" pitchFamily="34" charset="0"/>
              </a:rPr>
              <a:t>, for check of power spectrum on large </a:t>
            </a:r>
            <a:r>
              <a:rPr lang="en-US" altLang="zh-CN" sz="1800" dirty="0" smtClean="0">
                <a:latin typeface="Calibri Light" pitchFamily="34" charset="0"/>
                <a:cs typeface="Calibri Light" pitchFamily="34" charset="0"/>
              </a:rPr>
              <a:t>scales</a:t>
            </a:r>
            <a:endParaRPr lang="en-US" altLang="zh-CN" sz="1800" dirty="0" smtClean="0">
              <a:solidFill>
                <a:srgbClr val="FF0000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altLang="zh-CN" sz="2200" dirty="0" smtClean="0">
              <a:latin typeface="Calibri Light" pitchFamily="34" charset="0"/>
              <a:cs typeface="Calibri Light" pitchFamily="34" charset="0"/>
            </a:endParaRPr>
          </a:p>
          <a:p>
            <a:endParaRPr lang="en-US" altLang="zh-CN" sz="2200" dirty="0" smtClean="0">
              <a:latin typeface="Calibri Light" pitchFamily="34" charset="0"/>
              <a:cs typeface="Calibri Light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lang="en-US" altLang="zh-CN" sz="2400" dirty="0" smtClean="0">
                <a:solidFill>
                  <a:srgbClr val="0000FF"/>
                </a:solidFill>
                <a:cs typeface="Calibri Light" pitchFamily="34" charset="0"/>
              </a:rPr>
              <a:t>Step </a:t>
            </a:r>
            <a:r>
              <a:rPr lang="en-US" altLang="zh-CN" sz="2400" dirty="0">
                <a:solidFill>
                  <a:srgbClr val="0000FF"/>
                </a:solidFill>
                <a:cs typeface="Calibri Light" pitchFamily="34" charset="0"/>
              </a:rPr>
              <a:t>2, </a:t>
            </a:r>
            <a:r>
              <a:rPr lang="en-US" altLang="zh-CN" sz="2400" dirty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Semi-analytical model for galaxy formation: </a:t>
            </a:r>
            <a:r>
              <a:rPr lang="en-US" altLang="zh-CN" sz="2000" dirty="0" err="1">
                <a:latin typeface="Calibri Light" pitchFamily="34" charset="0"/>
                <a:cs typeface="Calibri Light" pitchFamily="34" charset="0"/>
              </a:rPr>
              <a:t>Luo</a:t>
            </a:r>
            <a:r>
              <a:rPr lang="en-US" altLang="zh-CN" sz="2000" dirty="0">
                <a:latin typeface="Calibri Light" pitchFamily="34" charset="0"/>
                <a:cs typeface="Calibri Light" pitchFamily="34" charset="0"/>
              </a:rPr>
              <a:t> Y, KX., Kauffmann G., Fu J, </a:t>
            </a:r>
            <a:r>
              <a:rPr lang="en-US" altLang="zh-CN" sz="2000" dirty="0" smtClean="0">
                <a:latin typeface="Calibri Light" pitchFamily="34" charset="0"/>
                <a:cs typeface="Calibri Light" pitchFamily="34" charset="0"/>
              </a:rPr>
              <a:t>2016 (based </a:t>
            </a:r>
            <a:r>
              <a:rPr lang="en-US" altLang="zh-CN" sz="2000" dirty="0">
                <a:latin typeface="Calibri Light" pitchFamily="34" charset="0"/>
                <a:cs typeface="Calibri Light" pitchFamily="34" charset="0"/>
              </a:rPr>
              <a:t>on the </a:t>
            </a:r>
            <a:r>
              <a:rPr lang="en-US" altLang="zh-CN" sz="2000" b="1" dirty="0">
                <a:cs typeface="Calibri Light" pitchFamily="34" charset="0"/>
              </a:rPr>
              <a:t>L-Galaxy</a:t>
            </a:r>
            <a:r>
              <a:rPr lang="en-US" altLang="zh-CN" sz="2000" dirty="0">
                <a:cs typeface="Calibri Light" pitchFamily="34" charset="0"/>
              </a:rPr>
              <a:t> </a:t>
            </a:r>
            <a:r>
              <a:rPr lang="en-US" altLang="zh-CN" sz="2000" dirty="0">
                <a:latin typeface="Calibri Light" pitchFamily="34" charset="0"/>
                <a:cs typeface="Calibri Light" pitchFamily="34" charset="0"/>
              </a:rPr>
              <a:t>Munich model)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How to define galaxy intrinsic shape?</a:t>
            </a:r>
            <a:b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</a:br>
            <a:r>
              <a:rPr lang="en-US" altLang="zh-CN" sz="24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(we follow </a:t>
            </a:r>
            <a:r>
              <a:rPr lang="en-US" altLang="zh-CN" sz="2400" dirty="0" err="1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Joachimi</a:t>
            </a:r>
            <a:r>
              <a:rPr lang="en-US" altLang="zh-CN" sz="24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 et al. 2013)</a:t>
            </a:r>
          </a:p>
        </p:txBody>
      </p:sp>
      <p:sp>
        <p:nvSpPr>
          <p:cNvPr id="4" name="Shape 82"/>
          <p:cNvSpPr/>
          <p:nvPr/>
        </p:nvSpPr>
        <p:spPr>
          <a:xfrm>
            <a:off x="115610" y="908720"/>
            <a:ext cx="22902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292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2400" dirty="0" smtClean="0">
                <a:solidFill>
                  <a:srgbClr val="FF292D"/>
                </a:solidFill>
                <a:latin typeface="Calibri Light" pitchFamily="34" charset="0"/>
                <a:cs typeface="Calibri Light" pitchFamily="34" charset="0"/>
              </a:rPr>
              <a:t>■ </a:t>
            </a:r>
            <a:r>
              <a:rPr sz="2400" dirty="0" smtClean="0">
                <a:solidFill>
                  <a:srgbClr val="FF292D"/>
                </a:solidFill>
                <a:latin typeface="Calibri Light" pitchFamily="34" charset="0"/>
                <a:cs typeface="Calibri Light" pitchFamily="34" charset="0"/>
              </a:rPr>
              <a:t>Central </a:t>
            </a:r>
            <a:r>
              <a:rPr sz="2400" dirty="0">
                <a:solidFill>
                  <a:srgbClr val="FF292D"/>
                </a:solidFill>
                <a:latin typeface="Calibri Light" pitchFamily="34" charset="0"/>
                <a:cs typeface="Calibri Light" pitchFamily="34" charset="0"/>
              </a:rPr>
              <a:t>galaxies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81787" y="1340712"/>
            <a:ext cx="4390213" cy="2736360"/>
            <a:chOff x="467544" y="1392395"/>
            <a:chExt cx="4390213" cy="2736360"/>
          </a:xfrm>
        </p:grpSpPr>
        <p:grpSp>
          <p:nvGrpSpPr>
            <p:cNvPr id="21" name="组合 20"/>
            <p:cNvGrpSpPr/>
            <p:nvPr/>
          </p:nvGrpSpPr>
          <p:grpSpPr>
            <a:xfrm>
              <a:off x="467544" y="1393328"/>
              <a:ext cx="2388411" cy="2735427"/>
              <a:chOff x="467544" y="1557669"/>
              <a:chExt cx="2388411" cy="273542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67544" y="1557669"/>
                <a:ext cx="2388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lvl="0" indent="-228600">
                  <a:buSzPct val="100000"/>
                  <a:buChar char="•"/>
                  <a:defRPr sz="1800"/>
                </a:pPr>
                <a:r>
                  <a:rPr lang="en-US" altLang="zh-CN" dirty="0" smtClean="0">
                    <a:solidFill>
                      <a:srgbClr val="050000"/>
                    </a:solidFill>
                  </a:rPr>
                  <a:t>Elliptical (Early-type) </a:t>
                </a:r>
                <a:endParaRPr lang="en-US" altLang="zh-CN" dirty="0">
                  <a:solidFill>
                    <a:srgbClr val="050000"/>
                  </a:solidFill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710407" y="1937274"/>
                <a:ext cx="2145548" cy="2355822"/>
                <a:chOff x="710407" y="1937274"/>
                <a:chExt cx="2145548" cy="2355822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602" r="54443" b="12096"/>
                <a:stretch/>
              </p:blipFill>
              <p:spPr bwMode="auto">
                <a:xfrm>
                  <a:off x="710407" y="1937274"/>
                  <a:ext cx="2145548" cy="1988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10" descr="2017-06-23 14-10-30 的屏幕截图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7752" y="3887731"/>
                  <a:ext cx="1109992" cy="405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矩形 7"/>
                <p:cNvSpPr/>
                <p:nvPr/>
              </p:nvSpPr>
              <p:spPr>
                <a:xfrm>
                  <a:off x="1466412" y="2010474"/>
                  <a:ext cx="121507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rgbClr val="0000FF"/>
                      </a:solidFill>
                    </a:rPr>
                    <a:t>inertial tensor</a:t>
                  </a:r>
                  <a:endParaRPr lang="zh-CN" altLang="en-US" sz="14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2843808" y="1392395"/>
              <a:ext cx="2013949" cy="2728757"/>
              <a:chOff x="3206123" y="1556736"/>
              <a:chExt cx="2013949" cy="272875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206123" y="1556736"/>
                <a:ext cx="201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lvl="0" indent="-228600">
                  <a:buSzPct val="100000"/>
                  <a:buChar char="•"/>
                  <a:defRPr sz="1800"/>
                </a:pPr>
                <a:r>
                  <a:rPr lang="en-US" altLang="zh-CN" dirty="0" smtClean="0">
                    <a:solidFill>
                      <a:srgbClr val="050000"/>
                    </a:solidFill>
                  </a:rPr>
                  <a:t>Spiral (Late-type)</a:t>
                </a:r>
                <a:endParaRPr lang="en-US" altLang="zh-CN" dirty="0">
                  <a:solidFill>
                    <a:srgbClr val="050000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3500361" y="1919904"/>
                <a:ext cx="1503687" cy="2365589"/>
                <a:chOff x="3500361" y="1919904"/>
                <a:chExt cx="1503687" cy="2365589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756" t="17413" r="7349" b="12341"/>
                <a:stretch/>
              </p:blipFill>
              <p:spPr bwMode="auto">
                <a:xfrm>
                  <a:off x="3500361" y="1919904"/>
                  <a:ext cx="1503687" cy="2047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8840" y="3887731"/>
                  <a:ext cx="1146727" cy="3977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矩形 16"/>
                <p:cNvSpPr/>
                <p:nvPr/>
              </p:nvSpPr>
              <p:spPr>
                <a:xfrm>
                  <a:off x="4389843" y="1969500"/>
                  <a:ext cx="48603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rgbClr val="0000FF"/>
                      </a:solidFill>
                    </a:rPr>
                    <a:t>spin</a:t>
                  </a:r>
                  <a:endParaRPr lang="zh-CN" altLang="en-US" sz="14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24" name="矩形 23"/>
          <p:cNvSpPr/>
          <p:nvPr/>
        </p:nvSpPr>
        <p:spPr>
          <a:xfrm>
            <a:off x="23277" y="4149080"/>
            <a:ext cx="2571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altLang="zh-CN" sz="2400" dirty="0">
                <a:solidFill>
                  <a:srgbClr val="FF292D"/>
                </a:solidFill>
                <a:latin typeface="Calibri Light" pitchFamily="34" charset="0"/>
                <a:cs typeface="Calibri Light" pitchFamily="34" charset="0"/>
              </a:rPr>
              <a:t>■ </a:t>
            </a:r>
            <a:r>
              <a:rPr lang="en-US" altLang="zh-CN" sz="2400" dirty="0" smtClean="0">
                <a:solidFill>
                  <a:srgbClr val="FF292D"/>
                </a:solidFill>
                <a:latin typeface="Calibri Light" pitchFamily="34" charset="0"/>
                <a:cs typeface="Calibri Light" pitchFamily="34" charset="0"/>
              </a:rPr>
              <a:t>Satellite galaxies</a:t>
            </a:r>
            <a:endParaRPr lang="en-US" altLang="zh-CN" sz="2400" dirty="0">
              <a:solidFill>
                <a:srgbClr val="FF292D"/>
              </a:solidFill>
              <a:latin typeface="Calibri Light" pitchFamily="34" charset="0"/>
              <a:cs typeface="Calibri Light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42880" y="1412999"/>
            <a:ext cx="3693801" cy="5268764"/>
            <a:chOff x="5342880" y="1412999"/>
            <a:chExt cx="3693801" cy="5268764"/>
          </a:xfrm>
        </p:grpSpPr>
        <p:grpSp>
          <p:nvGrpSpPr>
            <p:cNvPr id="26" name="组合 25"/>
            <p:cNvGrpSpPr/>
            <p:nvPr/>
          </p:nvGrpSpPr>
          <p:grpSpPr>
            <a:xfrm>
              <a:off x="5571365" y="1711841"/>
              <a:ext cx="3465316" cy="4969922"/>
              <a:chOff x="5547292" y="1758746"/>
              <a:chExt cx="3465316" cy="4969922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0255" y="2035745"/>
                <a:ext cx="1498773" cy="1369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组合 27"/>
              <p:cNvGrpSpPr/>
              <p:nvPr/>
            </p:nvGrpSpPr>
            <p:grpSpPr>
              <a:xfrm>
                <a:off x="5547292" y="1758746"/>
                <a:ext cx="3465316" cy="4969922"/>
                <a:chOff x="5188753" y="934685"/>
                <a:chExt cx="3919751" cy="5621668"/>
              </a:xfrm>
            </p:grpSpPr>
            <p:pic>
              <p:nvPicPr>
                <p:cNvPr id="2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60"/>
                <a:stretch/>
              </p:blipFill>
              <p:spPr bwMode="auto">
                <a:xfrm>
                  <a:off x="5188753" y="2958480"/>
                  <a:ext cx="3919751" cy="35978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5280097" y="934685"/>
                  <a:ext cx="3525258" cy="313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 smtClean="0">
                      <a:latin typeface="Times New Roman" pitchFamily="18" charset="0"/>
                      <a:cs typeface="Times New Roman" pitchFamily="18" charset="0"/>
                    </a:rPr>
                    <a:t>(Hung-Jin Huang, R. </a:t>
                  </a:r>
                  <a:r>
                    <a:rPr lang="en-US" altLang="zh-CN" sz="1200" dirty="0" err="1" smtClean="0">
                      <a:latin typeface="Times New Roman" pitchFamily="18" charset="0"/>
                      <a:cs typeface="Times New Roman" pitchFamily="18" charset="0"/>
                    </a:rPr>
                    <a:t>Mandelbaum</a:t>
                  </a:r>
                  <a:r>
                    <a:rPr lang="en-US" altLang="zh-CN" sz="1200" dirty="0" smtClean="0">
                      <a:latin typeface="Times New Roman" pitchFamily="18" charset="0"/>
                      <a:cs typeface="Times New Roman" pitchFamily="18" charset="0"/>
                    </a:rPr>
                    <a:t> et al. 2018)</a:t>
                  </a:r>
                  <a:endParaRPr lang="zh-CN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1" name="内容占位符 2"/>
            <p:cNvSpPr txBox="1">
              <a:spLocks/>
            </p:cNvSpPr>
            <p:nvPr/>
          </p:nvSpPr>
          <p:spPr>
            <a:xfrm>
              <a:off x="5342880" y="1412999"/>
              <a:ext cx="3621608" cy="359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■ Random model</a:t>
              </a:r>
              <a:endParaRPr lang="en-US" altLang="zh-CN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1921" y="4593003"/>
            <a:ext cx="3621608" cy="1737035"/>
            <a:chOff x="467544" y="3825044"/>
            <a:chExt cx="3621608" cy="1737035"/>
          </a:xfrm>
        </p:grpSpPr>
        <p:grpSp>
          <p:nvGrpSpPr>
            <p:cNvPr id="33" name="组合 32"/>
            <p:cNvGrpSpPr/>
            <p:nvPr/>
          </p:nvGrpSpPr>
          <p:grpSpPr>
            <a:xfrm>
              <a:off x="467544" y="3825044"/>
              <a:ext cx="3621608" cy="1737035"/>
              <a:chOff x="467544" y="3825044"/>
              <a:chExt cx="3621608" cy="1737035"/>
            </a:xfrm>
          </p:grpSpPr>
          <p:sp>
            <p:nvSpPr>
              <p:cNvPr id="35" name="内容占位符 2"/>
              <p:cNvSpPr txBox="1">
                <a:spLocks/>
              </p:cNvSpPr>
              <p:nvPr/>
            </p:nvSpPr>
            <p:spPr>
              <a:xfrm>
                <a:off x="467544" y="3825044"/>
                <a:ext cx="3621608" cy="1737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■ </a:t>
                </a:r>
                <a:r>
                  <a:rPr lang="en-US" altLang="zh-CN" sz="16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Joachimi</a:t>
                </a:r>
                <a: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et al. 2013 model </a:t>
                </a:r>
                <a:r>
                  <a:rPr lang="en-US" altLang="zh-CN" sz="1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(J13)</a:t>
                </a:r>
                <a: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altLang="zh-CN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665630" y="4211796"/>
                <a:ext cx="2712180" cy="1233428"/>
                <a:chOff x="665630" y="4211796"/>
                <a:chExt cx="2712180" cy="1233428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665630" y="4211796"/>
                  <a:ext cx="2454502" cy="1233428"/>
                  <a:chOff x="665630" y="4211796"/>
                  <a:chExt cx="2454502" cy="1233428"/>
                </a:xfrm>
              </p:grpSpPr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1520457" y="4905872"/>
                    <a:ext cx="1180424" cy="539352"/>
                    <a:chOff x="1126098" y="4390901"/>
                    <a:chExt cx="1180424" cy="539352"/>
                  </a:xfrm>
                </p:grpSpPr>
                <p:sp>
                  <p:nvSpPr>
                    <p:cNvPr id="49" name="椭圆 48"/>
                    <p:cNvSpPr/>
                    <p:nvPr/>
                  </p:nvSpPr>
                  <p:spPr>
                    <a:xfrm rot="20524738">
                      <a:off x="1126098" y="4390901"/>
                      <a:ext cx="1180424" cy="48639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1243346" y="4560921"/>
                      <a:ext cx="3513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41" name="直接连接符 40"/>
                  <p:cNvCxnSpPr/>
                  <p:nvPr/>
                </p:nvCxnSpPr>
                <p:spPr>
                  <a:xfrm flipH="1" flipV="1">
                    <a:off x="1196132" y="4626843"/>
                    <a:ext cx="914537" cy="522226"/>
                  </a:xfrm>
                  <a:prstGeom prst="line">
                    <a:avLst/>
                  </a:prstGeom>
                  <a:ln w="28575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 flipH="1">
                    <a:off x="2110671" y="4513732"/>
                    <a:ext cx="774249" cy="635337"/>
                  </a:xfrm>
                  <a:prstGeom prst="line">
                    <a:avLst/>
                  </a:prstGeom>
                  <a:ln w="28575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椭圆 42"/>
                  <p:cNvSpPr/>
                  <p:nvPr/>
                </p:nvSpPr>
                <p:spPr>
                  <a:xfrm rot="1800000">
                    <a:off x="665630" y="4364220"/>
                    <a:ext cx="492214" cy="20584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4" name="直接箭头连接符 43"/>
                  <p:cNvCxnSpPr/>
                  <p:nvPr/>
                </p:nvCxnSpPr>
                <p:spPr>
                  <a:xfrm>
                    <a:off x="1121994" y="4584969"/>
                    <a:ext cx="356787" cy="20590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67647" y="4279162"/>
                    <a:ext cx="3818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altLang="zh-CN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e</a:t>
                    </a:r>
                    <a:endParaRPr lang="zh-CN" altLang="en-US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 rot="1681087">
                    <a:off x="2717009" y="4305789"/>
                    <a:ext cx="292086" cy="433438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622018" y="421179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altLang="zh-CN" sz="1100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endParaRPr lang="zh-CN" altLang="en-US" sz="1100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48" name="直接箭头连接符 47"/>
                  <p:cNvCxnSpPr/>
                  <p:nvPr/>
                </p:nvCxnSpPr>
                <p:spPr>
                  <a:xfrm>
                    <a:off x="2877416" y="4523863"/>
                    <a:ext cx="242716" cy="25768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矩形 37"/>
                    <p:cNvSpPr/>
                    <p:nvPr/>
                  </p:nvSpPr>
                  <p:spPr>
                    <a:xfrm>
                      <a:off x="1178794" y="4381838"/>
                      <a:ext cx="47474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矩形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8794" y="4381838"/>
                      <a:ext cx="474745" cy="36933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矩形 38"/>
                    <p:cNvSpPr/>
                    <p:nvPr/>
                  </p:nvSpPr>
                  <p:spPr>
                    <a:xfrm>
                      <a:off x="3010402" y="4448401"/>
                      <a:ext cx="36740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oMath>
                        </m:oMathPara>
                      </a14:m>
                      <a:endParaRPr lang="en-US" altLang="zh-CN" b="1" dirty="0" smtClean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矩形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0402" y="4448401"/>
                      <a:ext cx="367408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4" name="弧形 33"/>
            <p:cNvSpPr/>
            <p:nvPr/>
          </p:nvSpPr>
          <p:spPr>
            <a:xfrm rot="2242356">
              <a:off x="2880809" y="4490834"/>
              <a:ext cx="181732" cy="279893"/>
            </a:xfrm>
            <a:prstGeom prst="arc">
              <a:avLst>
                <a:gd name="adj1" fmla="val 12501101"/>
                <a:gd name="adj2" fmla="val 9350226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3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925252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Galaxy intrinsic alignment: </a:t>
            </a:r>
            <a:r>
              <a:rPr lang="en-US" altLang="zh-CN" sz="3200" dirty="0" smtClean="0">
                <a:solidFill>
                  <a:srgbClr val="0000FF"/>
                </a:solidFill>
                <a:latin typeface="Calibri Light" pitchFamily="34" charset="0"/>
                <a:cs typeface="Calibri Light" pitchFamily="34" charset="0"/>
              </a:rPr>
              <a:t>dependence on morphology</a:t>
            </a:r>
          </a:p>
        </p:txBody>
      </p:sp>
      <p:pic>
        <p:nvPicPr>
          <p:cNvPr id="3" name="Picture 2" descr="C:\Users\Chengliang\Desktop\KK\thesis\figures\chap-statistics\paper1_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95" y="1387376"/>
            <a:ext cx="345681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0000FF"/>
                </a:solidFill>
              </a:rPr>
              <a:t>These correlations are consistent with that in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Joachimi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al. (2013)</a:t>
            </a:r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47664" y="886142"/>
            <a:ext cx="6624736" cy="282687"/>
            <a:chOff x="1547664" y="886142"/>
            <a:chExt cx="6624736" cy="282687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886142"/>
              <a:ext cx="4320480" cy="282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Shape 98"/>
            <p:cNvSpPr/>
            <p:nvPr/>
          </p:nvSpPr>
          <p:spPr>
            <a:xfrm>
              <a:off x="5936326" y="904374"/>
              <a:ext cx="2236074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>
                <a:defRPr sz="1800"/>
              </a:pPr>
              <a:r>
                <a:rPr lang="zh-CN" altLang="en-US" sz="1600" dirty="0" smtClean="0"/>
                <a:t>（</a:t>
              </a:r>
              <a:r>
                <a:rPr sz="1600" dirty="0" smtClean="0"/>
                <a:t>Wei+, 2018</a:t>
              </a:r>
              <a:r>
                <a:rPr lang="en-US" sz="1600" dirty="0" smtClean="0"/>
                <a:t>, </a:t>
              </a:r>
              <a:r>
                <a:rPr sz="1600" dirty="0" err="1" smtClean="0"/>
                <a:t>ApJ</a:t>
              </a:r>
              <a:r>
                <a:rPr sz="1600" dirty="0"/>
                <a:t>, 853, </a:t>
              </a:r>
              <a:r>
                <a:rPr sz="1600" dirty="0" smtClean="0"/>
                <a:t>25</a:t>
              </a:r>
              <a:r>
                <a:rPr lang="zh-CN" altLang="en-US" sz="1600" dirty="0" smtClean="0"/>
                <a:t>）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4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  <a:t>Step 3: </a:t>
            </a:r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Spherical Ray-tracing (RT)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149" y="4290730"/>
                <a:ext cx="492148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2400" dirty="0" smtClean="0">
                    <a:solidFill>
                      <a:srgbClr val="523AFF"/>
                    </a:solidFill>
                    <a:cs typeface="Calibri Light" pitchFamily="34" charset="0"/>
                  </a:rPr>
                  <a:t>The </a:t>
                </a:r>
                <a:r>
                  <a:rPr lang="en-US" altLang="zh-CN" sz="2400" dirty="0">
                    <a:solidFill>
                      <a:srgbClr val="523AFF"/>
                    </a:solidFill>
                    <a:cs typeface="Calibri Light" pitchFamily="34" charset="0"/>
                  </a:rPr>
                  <a:t>Flat-sky </a:t>
                </a:r>
                <a:r>
                  <a:rPr lang="en-US" altLang="zh-CN" sz="2400" dirty="0" smtClean="0">
                    <a:solidFill>
                      <a:srgbClr val="523AFF"/>
                    </a:solidFill>
                    <a:cs typeface="Calibri Light" pitchFamily="34" charset="0"/>
                  </a:rPr>
                  <a:t>Approx.</a:t>
                </a: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dirty="0" smtClean="0">
                    <a:solidFill>
                      <a:srgbClr val="000000"/>
                    </a:solidFill>
                    <a:latin typeface="宋体"/>
                    <a:ea typeface="宋体"/>
                    <a:cs typeface="Calibri Light" pitchFamily="34" charset="0"/>
                  </a:rPr>
                  <a:t>●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Calibri Light" pitchFamily="34" charset="0"/>
                    <a:cs typeface="Calibri Light" pitchFamily="34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 Light" pitchFamily="34" charset="0"/>
                    <a:cs typeface="Calibri Light" pitchFamily="34" charset="0"/>
                  </a:rPr>
                  <a:t>good enough </a:t>
                </a:r>
                <a:r>
                  <a:rPr lang="en-US" altLang="zh-CN" dirty="0">
                    <a:latin typeface="Calibri Light" pitchFamily="34" charset="0"/>
                    <a:cs typeface="Calibri Light" pitchFamily="34" charset="0"/>
                  </a:rPr>
                  <a:t>for current lensing </a:t>
                </a:r>
                <a:r>
                  <a:rPr lang="en-US" altLang="zh-CN" dirty="0" smtClean="0">
                    <a:latin typeface="Calibri Light" pitchFamily="34" charset="0"/>
                    <a:cs typeface="Calibri Light" pitchFamily="34" charset="0"/>
                  </a:rPr>
                  <a:t>surveys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Calibri Light" pitchFamily="34" charset="0"/>
                    <a:cs typeface="Calibri Light" pitchFamily="34" charset="0"/>
                  </a:rPr>
                  <a:t>(</a:t>
                </a:r>
                <a:r>
                  <a:rPr lang="en-US" altLang="zh-CN" dirty="0" err="1" smtClean="0">
                    <a:solidFill>
                      <a:srgbClr val="0000FF"/>
                    </a:solidFill>
                    <a:latin typeface="Calibri Light" pitchFamily="34" charset="0"/>
                    <a:cs typeface="Calibri Light" pitchFamily="34" charset="0"/>
                  </a:rPr>
                  <a:t>Kilbinger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Calibri Light" pitchFamily="34" charset="0"/>
                    <a:cs typeface="Calibri Light" pitchFamily="34" charset="0"/>
                  </a:rPr>
                  <a:t>+, 2017)</a:t>
                </a:r>
              </a:p>
              <a:p>
                <a:pPr algn="just">
                  <a:defRPr sz="1800">
                    <a:solidFill>
                      <a:srgbClr val="000000"/>
                    </a:solidFill>
                  </a:defRPr>
                </a:pPr>
                <a:endParaRPr lang="en-US" altLang="zh-CN" sz="1000" dirty="0" smtClean="0">
                  <a:solidFill>
                    <a:srgbClr val="523AFF"/>
                  </a:solidFill>
                  <a:latin typeface="Calibri Light" pitchFamily="34" charset="0"/>
                  <a:cs typeface="Calibri Light" pitchFamily="34" charset="0"/>
                </a:endParaRPr>
              </a:p>
              <a:p>
                <a:pPr algn="just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dirty="0" smtClean="0">
                    <a:solidFill>
                      <a:srgbClr val="000000"/>
                    </a:solidFill>
                    <a:latin typeface="宋体"/>
                    <a:ea typeface="宋体"/>
                    <a:cs typeface="Calibri Light" pitchFamily="34" charset="0"/>
                  </a:rPr>
                  <a:t>●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Calibri Light" pitchFamily="34" charset="0"/>
                    <a:cs typeface="Calibri Light" pitchFamily="34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 Light" pitchFamily="34" charset="0"/>
                    <a:cs typeface="Calibri Light" pitchFamily="34" charset="0"/>
                  </a:rPr>
                  <a:t>suppress power by &gt; 1% on scales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  <a:cs typeface="Calibri Light" pitchFamily="34" charset="0"/>
                      </a:rPr>
                      <m:t>ℓ&lt;40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Calibri Light" pitchFamily="34" charset="0"/>
                    <a:cs typeface="Calibri Light" pitchFamily="34" charset="0"/>
                  </a:rPr>
                  <a:t>, which would account </a:t>
                </a:r>
                <a:r>
                  <a:rPr lang="en-US" altLang="zh-CN" dirty="0">
                    <a:latin typeface="Calibri Light" pitchFamily="34" charset="0"/>
                    <a:cs typeface="Calibri Light" pitchFamily="34" charset="0"/>
                  </a:rPr>
                  <a:t>for at least 11% of the total budget for systematic effects for a </a:t>
                </a:r>
                <a:r>
                  <a:rPr lang="en-US" altLang="zh-CN" dirty="0" smtClean="0">
                    <a:latin typeface="Calibri Light" pitchFamily="34" charset="0"/>
                    <a:cs typeface="Calibri Light" pitchFamily="34" charset="0"/>
                  </a:rPr>
                  <a:t>power </a:t>
                </a:r>
                <a:r>
                  <a:rPr lang="en-US" altLang="zh-CN" dirty="0">
                    <a:latin typeface="Calibri Light" pitchFamily="34" charset="0"/>
                    <a:cs typeface="Calibri Light" pitchFamily="34" charset="0"/>
                  </a:rPr>
                  <a:t>spectrum analysis of a Euclid or LSST-like </a:t>
                </a:r>
                <a:r>
                  <a:rPr lang="en-US" altLang="zh-CN" dirty="0" smtClean="0">
                    <a:latin typeface="Calibri Light" pitchFamily="34" charset="0"/>
                    <a:cs typeface="Calibri Light" pitchFamily="34" charset="0"/>
                  </a:rPr>
                  <a:t>experiment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Calibri Light" pitchFamily="34" charset="0"/>
                    <a:cs typeface="Calibri Light" pitchFamily="34" charset="0"/>
                  </a:rPr>
                  <a:t>(</a:t>
                </a:r>
                <a:r>
                  <a:rPr lang="en-US" altLang="zh-CN" dirty="0" err="1" smtClean="0">
                    <a:solidFill>
                      <a:srgbClr val="0000FF"/>
                    </a:solidFill>
                    <a:latin typeface="Calibri Light" pitchFamily="34" charset="0"/>
                    <a:cs typeface="Calibri Light" pitchFamily="34" charset="0"/>
                  </a:rPr>
                  <a:t>Kitching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Calibri Light" pitchFamily="34" charset="0"/>
                    <a:cs typeface="Calibri Light" pitchFamily="34" charset="0"/>
                  </a:rPr>
                  <a:t>+, 2016)</a:t>
                </a:r>
                <a:endParaRPr lang="en-US" altLang="zh-CN" dirty="0">
                  <a:solidFill>
                    <a:srgbClr val="0000FF"/>
                  </a:solidFill>
                  <a:latin typeface="Calibri Light" pitchFamily="34" charset="0"/>
                  <a:cs typeface="Calibri Light" pitchFamily="34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" y="4290730"/>
                <a:ext cx="492148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983" t="-1909" r="-991" b="-2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921479" y="598056"/>
            <a:ext cx="4222521" cy="4559136"/>
            <a:chOff x="4921479" y="598056"/>
            <a:chExt cx="4222521" cy="4559136"/>
          </a:xfrm>
        </p:grpSpPr>
        <p:sp>
          <p:nvSpPr>
            <p:cNvPr id="5" name="Shape 103"/>
            <p:cNvSpPr/>
            <p:nvPr/>
          </p:nvSpPr>
          <p:spPr>
            <a:xfrm>
              <a:off x="4921479" y="598056"/>
              <a:ext cx="4222521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rgbClr val="523AFF"/>
                  </a:solidFill>
                  <a:latin typeface="Calibri Light" pitchFamily="34" charset="0"/>
                  <a:ea typeface="宋体"/>
                  <a:cs typeface="Calibri Light" pitchFamily="34" charset="0"/>
                </a:rPr>
                <a:t>●</a:t>
              </a:r>
              <a:r>
                <a:rPr sz="2400" dirty="0">
                  <a:solidFill>
                    <a:srgbClr val="523AFF"/>
                  </a:solidFill>
                  <a:latin typeface="Calibri Light" pitchFamily="34" charset="0"/>
                  <a:ea typeface="宋体"/>
                  <a:cs typeface="Calibri Light" pitchFamily="34" charset="0"/>
                </a:rPr>
                <a:t>Spherical </a:t>
              </a:r>
              <a:r>
                <a:rPr sz="2400" dirty="0" smtClean="0">
                  <a:solidFill>
                    <a:srgbClr val="523AFF"/>
                  </a:solidFill>
                  <a:latin typeface="Calibri Light" pitchFamily="34" charset="0"/>
                  <a:ea typeface="宋体"/>
                  <a:cs typeface="Calibri Light" pitchFamily="34" charset="0"/>
                </a:rPr>
                <a:t>RT</a:t>
              </a:r>
              <a:endParaRPr dirty="0">
                <a:latin typeface="Calibri Light" pitchFamily="34" charset="0"/>
                <a:ea typeface="宋体"/>
                <a:cs typeface="Calibri Light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367732" y="1826088"/>
              <a:ext cx="3236716" cy="3331104"/>
              <a:chOff x="5367732" y="2042112"/>
              <a:chExt cx="3236716" cy="3331104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7732" y="2042112"/>
                <a:ext cx="3236716" cy="3015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934" y="5113102"/>
                <a:ext cx="2821958" cy="260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矩形 10"/>
            <p:cNvSpPr/>
            <p:nvPr/>
          </p:nvSpPr>
          <p:spPr>
            <a:xfrm>
              <a:off x="5196922" y="964037"/>
              <a:ext cx="28314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de-DE" altLang="zh-CN" sz="1400" dirty="0" smtClean="0">
                  <a:latin typeface="Calibri Light" pitchFamily="34" charset="0"/>
                  <a:cs typeface="Calibri Light" pitchFamily="34" charset="0"/>
                </a:rPr>
                <a:t>Das &amp; Bode(2008</a:t>
              </a:r>
              <a:r>
                <a:rPr lang="de-DE" altLang="zh-CN" sz="1400" dirty="0">
                  <a:latin typeface="Calibri Light" pitchFamily="34" charset="0"/>
                  <a:cs typeface="Calibri Light" pitchFamily="34" charset="0"/>
                </a:rPr>
                <a:t>), Fosalba+(2008), Teyssier+(2009), Becker (2013)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785" y="597538"/>
            <a:ext cx="4119175" cy="3384376"/>
            <a:chOff x="92785" y="597538"/>
            <a:chExt cx="4119175" cy="3384376"/>
          </a:xfrm>
        </p:grpSpPr>
        <p:sp>
          <p:nvSpPr>
            <p:cNvPr id="4" name="Shape 102"/>
            <p:cNvSpPr/>
            <p:nvPr/>
          </p:nvSpPr>
          <p:spPr>
            <a:xfrm>
              <a:off x="123492" y="597538"/>
              <a:ext cx="331520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rgbClr val="523A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 smtClean="0">
                  <a:solidFill>
                    <a:srgbClr val="523AFF"/>
                  </a:solidFill>
                  <a:latin typeface="Calibri Light" pitchFamily="34" charset="0"/>
                  <a:ea typeface="宋体"/>
                  <a:cs typeface="Calibri Light" pitchFamily="34" charset="0"/>
                </a:rPr>
                <a:t>●</a:t>
              </a:r>
              <a:r>
                <a:rPr lang="en-US" sz="2400" dirty="0" smtClean="0">
                  <a:solidFill>
                    <a:srgbClr val="523AFF"/>
                  </a:solidFill>
                  <a:latin typeface="Calibri Light" pitchFamily="34" charset="0"/>
                  <a:cs typeface="Calibri Light" pitchFamily="34" charset="0"/>
                </a:rPr>
                <a:t>Multiple-lens</a:t>
              </a:r>
              <a:r>
                <a:rPr lang="en-US" sz="2400" dirty="0" smtClean="0">
                  <a:latin typeface="Calibri Light" pitchFamily="34" charset="0"/>
                  <a:cs typeface="Calibri Light" pitchFamily="34" charset="0"/>
                </a:rPr>
                <a:t>-</a:t>
              </a:r>
              <a:r>
                <a:rPr lang="en-US" sz="2400" dirty="0" smtClean="0">
                  <a:solidFill>
                    <a:srgbClr val="523AFF"/>
                  </a:solidFill>
                  <a:latin typeface="Calibri Light" pitchFamily="34" charset="0"/>
                  <a:cs typeface="Calibri Light" pitchFamily="34" charset="0"/>
                </a:rPr>
                <a:t>p</a:t>
              </a:r>
              <a:r>
                <a:rPr sz="2400" dirty="0" smtClean="0">
                  <a:solidFill>
                    <a:srgbClr val="523AFF"/>
                  </a:solidFill>
                  <a:latin typeface="Calibri Light" pitchFamily="34" charset="0"/>
                  <a:cs typeface="Calibri Light" pitchFamily="34" charset="0"/>
                </a:rPr>
                <a:t>lane </a:t>
              </a:r>
              <a:r>
                <a:rPr sz="2400" dirty="0">
                  <a:solidFill>
                    <a:srgbClr val="523AFF"/>
                  </a:solidFill>
                  <a:latin typeface="Calibri Light" pitchFamily="34" charset="0"/>
                  <a:cs typeface="Calibri Light" pitchFamily="34" charset="0"/>
                </a:rPr>
                <a:t>RT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08164" y="959319"/>
              <a:ext cx="32997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de-DE" altLang="zh-CN" sz="1400" dirty="0" smtClean="0">
                  <a:latin typeface="Calibri Light" pitchFamily="34" charset="0"/>
                  <a:cs typeface="Calibri Light" pitchFamily="34" charset="0"/>
                </a:rPr>
                <a:t>Jain+(2000), White &amp; Vale (2004), Hilbert+(2009), etc.</a:t>
              </a:r>
              <a:endParaRPr lang="de-DE" altLang="zh-CN" sz="1400" dirty="0">
                <a:latin typeface="Calibri Light" pitchFamily="34" charset="0"/>
                <a:cs typeface="Calibri Light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2785" y="1677658"/>
              <a:ext cx="4119175" cy="2304256"/>
              <a:chOff x="92785" y="2204864"/>
              <a:chExt cx="4119175" cy="2304256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85" y="4037148"/>
                <a:ext cx="4101267" cy="4719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92786" y="2204864"/>
                <a:ext cx="4119174" cy="1897108"/>
                <a:chOff x="92786" y="2204864"/>
                <a:chExt cx="4119174" cy="1897108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786" y="2204864"/>
                  <a:ext cx="4119174" cy="1589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2537389" y="3794195"/>
                  <a:ext cx="164987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lang="de-DE" altLang="zh-CN" sz="1400" dirty="0" smtClean="0">
                      <a:latin typeface="Calibri Light" pitchFamily="34" charset="0"/>
                      <a:cs typeface="Calibri Light" pitchFamily="34" charset="0"/>
                    </a:rPr>
                    <a:t>S. Hilbert et al.(2009)</a:t>
                  </a:r>
                  <a:endParaRPr lang="de-DE" altLang="zh-CN" sz="1400" dirty="0">
                    <a:latin typeface="Calibri Light" pitchFamily="34" charset="0"/>
                    <a:cs typeface="Calibri Light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17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Calibri Light" pitchFamily="34" charset="0"/>
                <a:cs typeface="Calibri Light" pitchFamily="34" charset="0"/>
              </a:rPr>
              <a:t>How accurate is our ray-tracing?</a:t>
            </a:r>
          </a:p>
        </p:txBody>
      </p:sp>
      <p:pic>
        <p:nvPicPr>
          <p:cNvPr id="3" name="Picture 3" descr="C:\Users\Chengliang\Desktop\KK\thesis\figures\chap-simulation\powerSpectr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1" r="745"/>
          <a:stretch/>
        </p:blipFill>
        <p:spPr bwMode="auto">
          <a:xfrm>
            <a:off x="2154283" y="592178"/>
            <a:ext cx="4505949" cy="456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10"/>
          <p:cNvSpPr/>
          <p:nvPr/>
        </p:nvSpPr>
        <p:spPr>
          <a:xfrm>
            <a:off x="212721" y="5034855"/>
            <a:ext cx="88569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>
                <a:solidFill>
                  <a:srgbClr val="5739F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23AFF"/>
                </a:solidFill>
                <a:latin typeface="Calibri Light" pitchFamily="34" charset="0"/>
                <a:cs typeface="Calibri Light" pitchFamily="34" charset="0"/>
              </a:rPr>
              <a:t>The power spectrum of E/B model, also show comparison with </a:t>
            </a:r>
            <a:r>
              <a:rPr sz="2000" dirty="0" smtClean="0">
                <a:solidFill>
                  <a:srgbClr val="523AFF"/>
                </a:solidFill>
                <a:latin typeface="Calibri Light" pitchFamily="34" charset="0"/>
                <a:cs typeface="Calibri Light" pitchFamily="34" charset="0"/>
              </a:rPr>
              <a:t>theoretical</a:t>
            </a:r>
            <a:r>
              <a:rPr lang="en-US" sz="2000" dirty="0" smtClean="0">
                <a:solidFill>
                  <a:srgbClr val="523AFF"/>
                </a:solidFill>
                <a:latin typeface="Calibri Light" pitchFamily="34" charset="0"/>
                <a:cs typeface="Calibri Light" pitchFamily="34" charset="0"/>
              </a:rPr>
              <a:t> prediction</a:t>
            </a:r>
            <a:r>
              <a:rPr lang="en-US" sz="2000" dirty="0">
                <a:solidFill>
                  <a:srgbClr val="523AFF"/>
                </a:solidFill>
                <a:latin typeface="Calibri Light" pitchFamily="34" charset="0"/>
                <a:cs typeface="Calibri Light" pitchFamily="34" charset="0"/>
              </a:rPr>
              <a:t>.</a:t>
            </a:r>
            <a:endParaRPr sz="2000" dirty="0">
              <a:solidFill>
                <a:srgbClr val="523AFF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" name="Shape 109"/>
          <p:cNvSpPr/>
          <p:nvPr/>
        </p:nvSpPr>
        <p:spPr>
          <a:xfrm>
            <a:off x="212720" y="5341178"/>
            <a:ext cx="8895783" cy="147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900" dirty="0">
                <a:solidFill>
                  <a:srgbClr val="3834FE"/>
                </a:solidFill>
                <a:cs typeface="Calibri Light" pitchFamily="34" charset="0"/>
              </a:rPr>
              <a:t>Our RT is accurate</a:t>
            </a:r>
          </a:p>
          <a:p>
            <a:pPr marL="342900" lvl="0" indent="-228600" algn="l">
              <a:buClr>
                <a:srgbClr val="F442FD"/>
              </a:buClr>
              <a:buSzPct val="150000"/>
              <a:buChar char="•"/>
              <a:defRPr sz="1800"/>
            </a:pPr>
            <a:r>
              <a:rPr sz="2000" dirty="0">
                <a:latin typeface="Calibri Light" pitchFamily="34" charset="0"/>
                <a:cs typeface="Calibri Light" pitchFamily="34" charset="0"/>
              </a:rPr>
              <a:t>The simulated power spectrum from RT agree with both Born approximation and </a:t>
            </a:r>
            <a:r>
              <a:rPr sz="2000" dirty="0" err="1">
                <a:latin typeface="Calibri Light" pitchFamily="34" charset="0"/>
                <a:cs typeface="Calibri Light" pitchFamily="34" charset="0"/>
              </a:rPr>
              <a:t>Halofit</a:t>
            </a:r>
            <a:r>
              <a:rPr sz="2000" dirty="0">
                <a:latin typeface="Calibri Light" pitchFamily="34" charset="0"/>
                <a:cs typeface="Calibri Light" pitchFamily="34" charset="0"/>
              </a:rPr>
              <a:t> theoretical prediction, up to very small scales</a:t>
            </a:r>
          </a:p>
          <a:p>
            <a:pPr marL="342900" lvl="0" indent="-228600" algn="l">
              <a:buClr>
                <a:srgbClr val="F442FD"/>
              </a:buClr>
              <a:buSzPct val="150000"/>
              <a:buChar char="•"/>
              <a:defRPr sz="1800"/>
            </a:pPr>
            <a:r>
              <a:rPr sz="2000" dirty="0">
                <a:latin typeface="Calibri Light" pitchFamily="34" charset="0"/>
                <a:cs typeface="Calibri Light" pitchFamily="34" charset="0"/>
              </a:rPr>
              <a:t>The B-mode is strongly suppressed (numerical effect is very small)</a:t>
            </a:r>
          </a:p>
        </p:txBody>
      </p:sp>
    </p:spTree>
    <p:extLst>
      <p:ext uri="{BB962C8B-B14F-4D97-AF65-F5344CB8AC3E}">
        <p14:creationId xmlns:p14="http://schemas.microsoft.com/office/powerpoint/2010/main" val="22377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1065</Words>
  <Application>Microsoft Office PowerPoint</Application>
  <PresentationFormat>全屏显示(4:3)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Exploring Galaxy Intrinsic Alignment  with Full-sky Weak Lensing Simulation</vt:lpstr>
      <vt:lpstr>Gravitational Lensing</vt:lpstr>
      <vt:lpstr>Tension in S8 between recent weak lensing surveys</vt:lpstr>
      <vt:lpstr>Realistic Simulation of WL</vt:lpstr>
      <vt:lpstr>How to produce mock galaxy image catalogue</vt:lpstr>
      <vt:lpstr>How to define galaxy intrinsic shape? (we follow Joachimi et al. 2013)</vt:lpstr>
      <vt:lpstr>Galaxy intrinsic alignment: dependence on morphology</vt:lpstr>
      <vt:lpstr>Step 3: Spherical Ray-tracing (RT) Simulation</vt:lpstr>
      <vt:lpstr>How accurate is our ray-tracing?</vt:lpstr>
      <vt:lpstr>Full-Sky Convergence/Shear Field Map </vt:lpstr>
      <vt:lpstr>PowerPoint 演示文稿</vt:lpstr>
      <vt:lpstr>Model predictions VS Observations</vt:lpstr>
      <vt:lpstr>Model predictions VS Observations constraints on satellite alignment model</vt:lpstr>
      <vt:lpstr>Contribution of II and GI terms</vt:lpstr>
      <vt:lpstr>The GI terms: dependence on galaxy morphology</vt:lpstr>
      <vt:lpstr>Galaxy II and GI model</vt:lpstr>
      <vt:lpstr>Redshift Distribution in DES Y1 (2018)</vt:lpstr>
      <vt:lpstr>Results in tomographic test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Galaxy Intrinsic Alignment  by Full-sky Weak Lensing Simulation</dc:title>
  <dc:creator>Chengliang Wei</dc:creator>
  <cp:lastModifiedBy>Chengliang</cp:lastModifiedBy>
  <cp:revision>74</cp:revision>
  <dcterms:created xsi:type="dcterms:W3CDTF">2018-12-03T11:09:10Z</dcterms:created>
  <dcterms:modified xsi:type="dcterms:W3CDTF">2018-12-19T08:02:03Z</dcterms:modified>
</cp:coreProperties>
</file>