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676" r:id="rId5"/>
    <p:sldId id="1011" r:id="rId6"/>
    <p:sldId id="1081" r:id="rId7"/>
    <p:sldId id="1082" r:id="rId8"/>
    <p:sldId id="1083" r:id="rId9"/>
    <p:sldId id="1084" r:id="rId10"/>
    <p:sldId id="1085" r:id="rId11"/>
    <p:sldId id="1086" r:id="rId12"/>
    <p:sldId id="1087" r:id="rId13"/>
    <p:sldId id="1088" r:id="rId14"/>
    <p:sldId id="1089" r:id="rId15"/>
    <p:sldId id="1013" r:id="rId16"/>
    <p:sldId id="1014" r:id="rId17"/>
    <p:sldId id="1021" r:id="rId18"/>
    <p:sldId id="1022" r:id="rId19"/>
    <p:sldId id="1026" r:id="rId20"/>
    <p:sldId id="1027" r:id="rId21"/>
    <p:sldId id="1032" r:id="rId22"/>
    <p:sldId id="1034" r:id="rId23"/>
    <p:sldId id="1035" r:id="rId24"/>
    <p:sldId id="1036" r:id="rId25"/>
    <p:sldId id="1047" r:id="rId26"/>
    <p:sldId id="1048" r:id="rId27"/>
    <p:sldId id="1057" r:id="rId28"/>
    <p:sldId id="1058" r:id="rId29"/>
    <p:sldId id="1059" r:id="rId30"/>
    <p:sldId id="1060" r:id="rId31"/>
    <p:sldId id="1061" r:id="rId32"/>
    <p:sldId id="1062" r:id="rId33"/>
    <p:sldId id="1063" r:id="rId34"/>
    <p:sldId id="1046" r:id="rId35"/>
    <p:sldId id="983" r:id="rId36"/>
    <p:sldId id="987" r:id="rId37"/>
    <p:sldId id="986" r:id="rId38"/>
    <p:sldId id="988" r:id="rId39"/>
    <p:sldId id="1076" r:id="rId40"/>
    <p:sldId id="1077" r:id="rId41"/>
    <p:sldId id="1078" r:id="rId42"/>
    <p:sldId id="1079" r:id="rId43"/>
    <p:sldId id="1080" r:id="rId44"/>
    <p:sldId id="1050" r:id="rId45"/>
    <p:sldId id="1051" r:id="rId46"/>
    <p:sldId id="1122" r:id="rId47"/>
    <p:sldId id="947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CC"/>
    <a:srgbClr val="FC1D0C"/>
    <a:srgbClr val="0E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67" autoAdjust="0"/>
    <p:restoredTop sz="86438" autoAdjust="0"/>
  </p:normalViewPr>
  <p:slideViewPr>
    <p:cSldViewPr snapToGrid="0" snapToObjects="1">
      <p:cViewPr>
        <p:scale>
          <a:sx n="71" d="100"/>
          <a:sy n="71" d="100"/>
        </p:scale>
        <p:origin x="-132" y="-120"/>
      </p:cViewPr>
      <p:guideLst>
        <p:guide orient="horz" pos="2159"/>
        <p:guide pos="2979"/>
      </p:guideLst>
    </p:cSldViewPr>
  </p:slideViewPr>
  <p:outlineViewPr>
    <p:cViewPr>
      <p:scale>
        <a:sx n="33" d="100"/>
        <a:sy n="33" d="100"/>
      </p:scale>
      <p:origin x="252" y="500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6B58-34AB-46CC-8FA6-4F1ADD24166B}" type="datetimeFigureOut">
              <a:rPr lang="en-US"/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ADC4-5ABA-4281-A683-3EB391A206C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7501-1885-4A5C-99B8-DB9C75637A63}" type="datetimeFigureOut">
              <a:rPr lang="en-US"/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BF9B-A394-4C8B-93B7-1D28766BD6C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91FC-DE99-489C-822F-8B5774E3FA26}" type="datetimeFigureOut">
              <a:rPr lang="en-US"/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797B-7169-405F-B2B2-665DA9D1B9DD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D6ADE-C6D3-4755-8DB5-805F44E8991C}" type="datetimeFigureOut">
              <a:rPr lang="en-US"/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1B36C-DA68-49CD-84BC-89DCB0AE861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3A8A6-FFB7-466C-AEBE-9F233B2A15FE}" type="datetimeFigureOut">
              <a:rPr lang="en-US"/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8B42-2A04-4DD0-95AA-3146DB0F5EA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1C0B1-3A2B-493C-B50D-D9B412B50691}" type="datetimeFigureOut">
              <a:rPr lang="en-US"/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2CFE1-07A0-40A1-B6FA-84A488E1FC2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6E7C-52C3-4963-94D4-546C76526BD1}" type="datetimeFigureOut">
              <a:rPr lang="en-US"/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CF912-376A-4C4E-84EB-3D50E15C18C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FA3E2-81C3-490A-B61A-F4CB7321AEFD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9177-D9E5-4728-BE19-93201F85BE51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D2785-5901-48C1-8E52-9C4349E6D924}" type="datetimeFigureOut">
              <a:rPr lang="en-US"/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DA1C-C9FE-4AE6-B4C2-31C31DF46E3F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FE5B-1F55-428B-B499-21CAE3331E58}" type="datetimeFigureOut">
              <a:rPr lang="en-US"/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5D3A7-9E9B-4CCB-AACD-B1ECED6341E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5D451-6982-46BA-8805-D6C2A37D6AAD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1724-A5A3-472F-BE7D-79CDAD5F402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21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/>
              <a:buNone/>
              <a:defRPr/>
            </a:pPr>
            <a:endParaRPr lang="en-US" sz="3200">
              <a:latin typeface="+mn-lt"/>
              <a:ea typeface="+mn-ea"/>
            </a:endParaRPr>
          </a:p>
        </p:txBody>
      </p:sp>
      <p:sp>
        <p:nvSpPr>
          <p:cNvPr id="6" name="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B6E9-B6D4-4BD9-87CE-D6B23EEE40D3}" type="datetimeFigureOut">
              <a:rPr lang="en-US"/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628B-2165-48A8-8D34-5A494A4DFDC5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B5D9ED-9C35-4CEB-B3BE-29BF109C125A}" type="datetimeFigureOut">
              <a:rPr lang="en-US"/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C7838E43-622E-42F3-BECF-443927352E4F}" type="slidenum">
              <a:rPr lang="en-US"/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anose="020B0502020104020203" pitchFamily="34" charset="0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6855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355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7305" indent="-182880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microsoft.com/office/2007/relationships/hdphoto" Target="../media/hdphoto1.wdp"/><Relationship Id="rId1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5066030" y="6488430"/>
            <a:ext cx="390080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Meeting at ISSI,</a:t>
            </a:r>
            <a:r>
              <a:rPr lang="zh-CN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Bern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 18, 2018</a:t>
            </a:r>
            <a:endParaRPr lang="zh-CN" alt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04165" y="4431665"/>
            <a:ext cx="8662670" cy="17837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 Zhang (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张骏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spcBef>
                <a:spcPct val="50000"/>
              </a:spcBef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(Shanghai Jiao Tong University)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914400">
              <a:spcBef>
                <a:spcPct val="50000"/>
              </a:spcBef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Collaborators: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spcBef>
                <a:spcPct val="50000"/>
              </a:spcBef>
            </a:pP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Fuyu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Dong, Hekun Li,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Yingke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Li,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Xiangchong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Li,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Tianhuan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Lu,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Wentao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Luo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Xiaohu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Yang,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Pengjie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Zhang, Yipeng Jing (SJTU);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Dezi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Liu,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Zuhui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Fan (PKU);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Liping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Fu (SHNU); </a:t>
            </a:r>
            <a:r>
              <a:rPr lang="en-US" altLang="zh-CN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Guoliang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Li (PMO); Eiichiro Komatsu (MPA); Nobuhiko Katayama (IPMU).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Abell_1689_HST_full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-804545"/>
            <a:ext cx="9152890" cy="4273550"/>
          </a:xfrm>
          <a:prstGeom prst="rect">
            <a:avLst/>
          </a:prstGeom>
          <a:effectLst/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38150" y="3818255"/>
            <a:ext cx="8394700" cy="398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zh-CN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Fourier_Quad，a </a:t>
            </a:r>
            <a:r>
              <a:rPr lang="en-US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</a:t>
            </a:r>
            <a:r>
              <a:rPr lang="en-US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easurement </a:t>
            </a:r>
            <a:r>
              <a:rPr lang="en-US" altLang="zh-CN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ethod in Fourier Space</a:t>
            </a:r>
            <a:endParaRPr lang="en-US" altLang="zh-CN" sz="2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捕获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8065" y="1394460"/>
            <a:ext cx="1842770" cy="1836420"/>
          </a:xfrm>
          <a:prstGeom prst="rect">
            <a:avLst/>
          </a:prstGeom>
        </p:spPr>
      </p:pic>
      <p:pic>
        <p:nvPicPr>
          <p:cNvPr id="8" name="图片 7" descr="捕获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1394460"/>
            <a:ext cx="1856105" cy="1849120"/>
          </a:xfrm>
          <a:prstGeom prst="rect">
            <a:avLst/>
          </a:prstGeom>
        </p:spPr>
      </p:pic>
      <p:pic>
        <p:nvPicPr>
          <p:cNvPr id="13" name="图片 12" descr="fangf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566" y="1637665"/>
            <a:ext cx="2743499" cy="685874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3362325" y="2263214"/>
            <a:ext cx="2419350" cy="638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27405" y="3687445"/>
            <a:ext cx="7489190" cy="2270760"/>
            <a:chOff x="1388" y="5597"/>
            <a:chExt cx="11794" cy="3576"/>
          </a:xfrm>
        </p:grpSpPr>
        <p:pic>
          <p:nvPicPr>
            <p:cNvPr id="37890" name="Picture 4" descr="form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17" y="8042"/>
              <a:ext cx="2923" cy="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2" name="Picture 6" descr="form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61" y="6086"/>
              <a:ext cx="6015" cy="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1" name="Picture 5" descr="form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55" y="5977"/>
              <a:ext cx="5318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圆角矩形 2"/>
            <p:cNvSpPr/>
            <p:nvPr/>
          </p:nvSpPr>
          <p:spPr>
            <a:xfrm>
              <a:off x="1388" y="5597"/>
              <a:ext cx="11794" cy="357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6"/>
          <p:cNvSpPr txBox="1"/>
          <p:nvPr/>
        </p:nvSpPr>
        <p:spPr>
          <a:xfrm>
            <a:off x="5679440" y="6304280"/>
            <a:ext cx="3304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</a:rPr>
              <a:t>JZ, </a:t>
            </a:r>
            <a:r>
              <a:rPr lang="en-US" altLang="zh-CN" b="1" dirty="0" err="1" smtClean="0">
                <a:latin typeface="Times New Roman" panose="02020603050405020304" pitchFamily="18" charset="0"/>
              </a:rPr>
              <a:t>Luo</a:t>
            </a:r>
            <a:r>
              <a:rPr lang="en-US" altLang="zh-CN" b="1" dirty="0" smtClean="0">
                <a:latin typeface="Times New Roman" panose="02020603050405020304" pitchFamily="18" charset="0"/>
              </a:rPr>
              <a:t>, </a:t>
            </a:r>
            <a:r>
              <a:rPr lang="en-US" altLang="zh-CN" b="1" dirty="0" err="1" smtClean="0">
                <a:latin typeface="Times New Roman" panose="02020603050405020304" pitchFamily="18" charset="0"/>
              </a:rPr>
              <a:t>Foucaud</a:t>
            </a:r>
            <a:r>
              <a:rPr lang="en-US" altLang="zh-CN" b="1" dirty="0" smtClean="0">
                <a:latin typeface="Times New Roman" panose="02020603050405020304" pitchFamily="18" charset="0"/>
              </a:rPr>
              <a:t>, 2015</a:t>
            </a:r>
            <a:endParaRPr lang="zh-CN" altLang="en-US" b="1" dirty="0">
              <a:latin typeface="Times New Roman" panose="02020603050405020304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736340" y="3080385"/>
            <a:ext cx="4706620" cy="1423670"/>
            <a:chOff x="835" y="4720"/>
            <a:chExt cx="7412" cy="2242"/>
          </a:xfrm>
        </p:grpSpPr>
        <p:sp>
          <p:nvSpPr>
            <p:cNvPr id="23" name="文本框 22"/>
            <p:cNvSpPr txBox="1"/>
            <p:nvPr/>
          </p:nvSpPr>
          <p:spPr>
            <a:xfrm>
              <a:off x="1005" y="4957"/>
              <a:ext cx="289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From Source Img</a:t>
              </a:r>
              <a:endParaRPr lang="en-US" altLang="zh-CN" sz="1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835" y="4720"/>
              <a:ext cx="7412" cy="2242"/>
              <a:chOff x="5882" y="4860"/>
              <a:chExt cx="7412" cy="2242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9781" y="6187"/>
                <a:ext cx="1174" cy="915"/>
              </a:xfrm>
              <a:prstGeom prst="ellipse">
                <a:avLst/>
              </a:prstGeom>
              <a:noFill/>
              <a:ln w="38100" cmpd="sng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7931" y="6187"/>
                <a:ext cx="1174" cy="915"/>
              </a:xfrm>
              <a:prstGeom prst="ellipse">
                <a:avLst/>
              </a:prstGeom>
              <a:noFill/>
              <a:ln w="38100" cmpd="sng">
                <a:solidFill>
                  <a:srgbClr val="FC1D0C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云形标注 27"/>
              <p:cNvSpPr/>
              <p:nvPr/>
            </p:nvSpPr>
            <p:spPr>
              <a:xfrm>
                <a:off x="10296" y="5088"/>
                <a:ext cx="2998" cy="1099"/>
              </a:xfrm>
              <a:prstGeom prst="cloudCallout">
                <a:avLst>
                  <a:gd name="adj1" fmla="val -27318"/>
                  <a:gd name="adj2" fmla="val 64012"/>
                </a:avLst>
              </a:prstGeom>
              <a:noFill/>
              <a:ln w="41275">
                <a:solidFill>
                  <a:srgbClr val="0EA7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云形标注 28"/>
              <p:cNvSpPr/>
              <p:nvPr/>
            </p:nvSpPr>
            <p:spPr>
              <a:xfrm>
                <a:off x="5882" y="4860"/>
                <a:ext cx="3008" cy="1099"/>
              </a:xfrm>
              <a:prstGeom prst="cloudCallout">
                <a:avLst>
                  <a:gd name="adj1" fmla="val 35095"/>
                  <a:gd name="adj2" fmla="val 63921"/>
                </a:avLst>
              </a:prstGeom>
              <a:noFill/>
              <a:ln w="41275">
                <a:solidFill>
                  <a:srgbClr val="FC1D0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0652" y="5285"/>
                <a:ext cx="2443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>
                    <a:solidFill>
                      <a:srgbClr val="0EA7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From Bkg Img</a:t>
                </a:r>
                <a:endParaRPr lang="en-US" altLang="zh-CN" sz="1600" b="1">
                  <a:solidFill>
                    <a:srgbClr val="0EA7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" name="圆角矩形 32"/>
          <p:cNvSpPr/>
          <p:nvPr/>
        </p:nvSpPr>
        <p:spPr>
          <a:xfrm>
            <a:off x="4852670" y="5166995"/>
            <a:ext cx="2304415" cy="658495"/>
          </a:xfrm>
          <a:prstGeom prst="roundRect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C1D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188" y="836613"/>
            <a:ext cx="7920037" cy="1587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057" name="Rectangle 1"/>
          <p:cNvSpPr>
            <a:spLocks noGrp="1" noChangeArrowheads="1"/>
          </p:cNvSpPr>
          <p:nvPr/>
        </p:nvSpPr>
        <p:spPr>
          <a:xfrm>
            <a:off x="0" y="-12700"/>
            <a:ext cx="8983980" cy="10655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Fourier_Quad Method</a:t>
            </a:r>
            <a:endParaRPr kumimoji="0" lang="zh-CN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result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25900" y="2576513"/>
            <a:ext cx="4957763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05" y="1914843"/>
            <a:ext cx="37782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1105218"/>
            <a:ext cx="29781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3957955" y="2368550"/>
            <a:ext cx="5093970" cy="3538220"/>
          </a:xfrm>
          <a:prstGeom prst="roundRect">
            <a:avLst/>
          </a:prstGeom>
          <a:solidFill>
            <a:srgbClr val="FFFF00">
              <a:alpha val="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57" name="Rectangle 1"/>
          <p:cNvSpPr>
            <a:spLocks noGrp="1" noChangeArrowheads="1"/>
          </p:cNvSpPr>
          <p:nvPr/>
        </p:nvSpPr>
        <p:spPr>
          <a:xfrm>
            <a:off x="0" y="-12700"/>
            <a:ext cx="8210550" cy="10652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Test Results</a:t>
            </a:r>
            <a:endParaRPr kumimoji="0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188" y="836613"/>
            <a:ext cx="7920037" cy="1587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53610" y="6154420"/>
            <a:ext cx="37236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JZ,Luo,Foucaud,JCAP,01,024(2015)</a:t>
            </a:r>
            <a:endParaRPr lang="en-US" altLang="en-US" b="1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7"/>
          <p:cNvSpPr txBox="1"/>
          <p:nvPr/>
        </p:nvSpPr>
        <p:spPr>
          <a:xfrm>
            <a:off x="550545" y="960120"/>
            <a:ext cx="8041640" cy="3207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Z</a:t>
            </a:r>
            <a:r>
              <a:rPr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, MNRAS, 383, 113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(2008) </a:t>
            </a: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Correct for the PSF effect model-independently;</a:t>
            </a:r>
            <a:endParaRPr lang="en-US" altLang="zh-CN" sz="1800" b="1" smtClean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2. </a:t>
            </a:r>
            <a:r>
              <a:rPr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Z</a:t>
            </a:r>
            <a:r>
              <a:rPr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, MNRAS, 403, 673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(2010) </a:t>
            </a: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Remove the background noise contamination;</a:t>
            </a:r>
            <a:endParaRPr lang="en-US" altLang="zh-CN" sz="1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JZ, JCAP, 11, 041 (2011) </a:t>
            </a: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Clarify the impact of pixel size and high order terms;</a:t>
            </a:r>
            <a:endParaRPr lang="en-US" altLang="zh-CN" sz="1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4. JZ, Komatsu,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MNRAS, 414, 1047 (2011) </a:t>
            </a:r>
            <a:endParaRPr lang="en-US" sz="1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A general discussion about the form of shear estimator;</a:t>
            </a:r>
            <a:endParaRPr lang="en-US" altLang="zh-CN" sz="1800" b="1" smtClean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JZ, Luo, Foucaud, JCAP, 01, 024 (2015) </a:t>
            </a:r>
            <a:endParaRPr lang="en-US" sz="1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Correct for the Poisson noise contamination;</a:t>
            </a:r>
            <a:endParaRPr lang="en-US" altLang="zh-CN" sz="1800" b="1" smtClean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6. </a:t>
            </a:r>
            <a:r>
              <a:rPr 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JZ, Zhang, Luo, ApJ, 834, 8 (2017) </a:t>
            </a:r>
            <a:endParaRPr lang="en-US" sz="1800" b="1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just" defTabSz="9144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Optimize the way of doing shear statistics to approach the Cramer-Rao bound.</a:t>
            </a:r>
            <a:endParaRPr lang="en-US" altLang="zh-CN" sz="1800" b="1" smtClean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8600" y="4438650"/>
            <a:ext cx="8682673" cy="1777377"/>
            <a:chOff x="360" y="7560"/>
            <a:chExt cx="13673" cy="2798"/>
          </a:xfrm>
        </p:grpSpPr>
        <p:pic>
          <p:nvPicPr>
            <p:cNvPr id="10" name="Picture 3" descr="Screen shot 2011-11-07 at 9.33.06 A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0" y="7560"/>
              <a:ext cx="2168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4" descr="Screen shot 2011-11-07 at 9.33.14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0" y="7560"/>
              <a:ext cx="2160" cy="21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5" descr="Screen shot 2011-11-07 at 9.33.29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" y="7560"/>
              <a:ext cx="2160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9" descr="Screen shot 2011-11-07 at 9.33.4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" y="7560"/>
              <a:ext cx="2160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0" descr="Screen shot 2011-11-07 at 9.33.55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0" y="7560"/>
              <a:ext cx="2153" cy="2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ight Arrow 11"/>
            <p:cNvSpPr/>
            <p:nvPr/>
          </p:nvSpPr>
          <p:spPr>
            <a:xfrm>
              <a:off x="2640" y="8160"/>
              <a:ext cx="480" cy="600"/>
            </a:xfrm>
            <a:prstGeom prst="rightArrow">
              <a:avLst>
                <a:gd name="adj1" fmla="val 50000"/>
                <a:gd name="adj2" fmla="val 54777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16" name="Right Arrow 12"/>
            <p:cNvSpPr/>
            <p:nvPr/>
          </p:nvSpPr>
          <p:spPr>
            <a:xfrm>
              <a:off x="552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2046" y="9730"/>
              <a:ext cx="186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Lensing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6" y="9730"/>
              <a:ext cx="179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PSF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73" y="9720"/>
              <a:ext cx="156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Noise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10" y="9730"/>
              <a:ext cx="240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Pixelation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Right Arrow 12"/>
            <p:cNvSpPr/>
            <p:nvPr/>
          </p:nvSpPr>
          <p:spPr>
            <a:xfrm>
              <a:off x="840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2" name="Right Arrow 12"/>
            <p:cNvSpPr/>
            <p:nvPr/>
          </p:nvSpPr>
          <p:spPr>
            <a:xfrm>
              <a:off x="1128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305810" y="6139180"/>
            <a:ext cx="7346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latin typeface="Tahoma" panose="020B0604030504040204" pitchFamily="34" charset="0"/>
              </a:rPr>
              <a:t>√</a:t>
            </a:r>
            <a:endParaRPr lang="zh-CN" altLang="en-US" sz="3600" b="1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27545" y="6139180"/>
            <a:ext cx="57594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latin typeface="Tahoma" panose="020B0604030504040204" pitchFamily="34" charset="0"/>
              </a:rPr>
              <a:t>√</a:t>
            </a:r>
            <a:endParaRPr lang="zh-CN" altLang="en-US" sz="3600" b="1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84775" y="6139180"/>
            <a:ext cx="602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latin typeface="Tahoma" panose="020B0604030504040204" pitchFamily="34" charset="0"/>
              </a:rPr>
              <a:t>√</a:t>
            </a:r>
            <a:endParaRPr lang="zh-CN" altLang="en-US" sz="3600" b="1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188" y="836613"/>
            <a:ext cx="7920037" cy="1587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057" name="Rectangle 1"/>
          <p:cNvSpPr>
            <a:spLocks noGrp="1" noChangeArrowheads="1"/>
          </p:cNvSpPr>
          <p:nvPr/>
        </p:nvSpPr>
        <p:spPr>
          <a:xfrm>
            <a:off x="0" y="-12700"/>
            <a:ext cx="8983980" cy="106553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History of Fourier_Quad</a:t>
            </a:r>
            <a:endParaRPr kumimoji="0" lang="zh-CN" altLang="en-US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form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52750" y="1639888"/>
            <a:ext cx="530701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for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0" y="4010025"/>
            <a:ext cx="4397375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400050" y="2152650"/>
            <a:ext cx="235267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800000"/>
                </a:solidFill>
              </a:rPr>
              <a:t>Conventional Form:</a:t>
            </a:r>
            <a:endParaRPr lang="en-US" altLang="zh-CN" b="1">
              <a:solidFill>
                <a:srgbClr val="800000"/>
              </a:solidFill>
            </a:endParaRP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457200" y="4476750"/>
            <a:ext cx="229552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800000"/>
                </a:solidFill>
              </a:rPr>
              <a:t>New Form:</a:t>
            </a:r>
            <a:endParaRPr lang="en-US" altLang="zh-CN" b="1">
              <a:solidFill>
                <a:srgbClr val="800000"/>
              </a:solidFill>
            </a:endParaRPr>
          </a:p>
        </p:txBody>
      </p:sp>
      <p:sp>
        <p:nvSpPr>
          <p:cNvPr id="54278" name="AutoShape 7"/>
          <p:cNvSpPr>
            <a:spLocks noChangeArrowheads="1"/>
          </p:cNvSpPr>
          <p:nvPr/>
        </p:nvSpPr>
        <p:spPr bwMode="auto">
          <a:xfrm>
            <a:off x="2952750" y="1630363"/>
            <a:ext cx="647700" cy="360362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79" name="Oval 9"/>
          <p:cNvSpPr>
            <a:spLocks noChangeArrowheads="1"/>
          </p:cNvSpPr>
          <p:nvPr/>
        </p:nvSpPr>
        <p:spPr bwMode="auto">
          <a:xfrm>
            <a:off x="3619500" y="1620838"/>
            <a:ext cx="361950" cy="360362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3981450" y="1614488"/>
            <a:ext cx="20002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b="1">
                <a:solidFill>
                  <a:srgbClr val="0000CC"/>
                </a:solidFill>
              </a:rPr>
              <a:t>Nonnegative</a:t>
            </a:r>
            <a:endParaRPr lang="en-US" altLang="zh-CN" b="1">
              <a:solidFill>
                <a:srgbClr val="0000CC"/>
              </a:solidFill>
            </a:endParaRP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1628775" y="1639888"/>
            <a:ext cx="137160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b="1">
                <a:solidFill>
                  <a:srgbClr val="FC1D0C"/>
                </a:solidFill>
              </a:rPr>
              <a:t>Order One</a:t>
            </a:r>
            <a:endParaRPr lang="en-US" altLang="zh-CN" b="1">
              <a:solidFill>
                <a:srgbClr val="FC1D0C"/>
              </a:solidFill>
            </a:endParaRPr>
          </a:p>
        </p:txBody>
      </p:sp>
      <p:sp>
        <p:nvSpPr>
          <p:cNvPr id="54282" name="AutoShape 14"/>
          <p:cNvSpPr>
            <a:spLocks noChangeArrowheads="1"/>
          </p:cNvSpPr>
          <p:nvPr/>
        </p:nvSpPr>
        <p:spPr bwMode="auto">
          <a:xfrm>
            <a:off x="2971800" y="4038600"/>
            <a:ext cx="1171575" cy="3603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00FF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283" name="Text Box 15"/>
          <p:cNvSpPr txBox="1">
            <a:spLocks noChangeArrowheads="1"/>
          </p:cNvSpPr>
          <p:nvPr/>
        </p:nvSpPr>
        <p:spPr bwMode="auto">
          <a:xfrm>
            <a:off x="4143375" y="4010025"/>
            <a:ext cx="260032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0000CC"/>
                </a:solidFill>
              </a:rPr>
              <a:t>~ 0</a:t>
            </a:r>
            <a:r>
              <a:rPr lang="en-US" altLang="zh-CN" b="1">
                <a:solidFill>
                  <a:srgbClr val="0000CC"/>
                </a:solidFill>
                <a:cs typeface="Arial" panose="020B0604020202020204" pitchFamily="34" charset="0"/>
              </a:rPr>
              <a:t>± for faint sources</a:t>
            </a:r>
            <a:endParaRPr lang="en-US" altLang="zh-CN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Regarding the Shear Statistics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035550" y="6322060"/>
            <a:ext cx="3765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b="1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JZ,Komatsu,</a:t>
            </a:r>
            <a:r>
              <a:rPr lang="en-US" b="1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MNRAS,414,1047(2011)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9" grpId="0" animBg="1"/>
      <p:bldP spid="54280" grpId="0"/>
      <p:bldP spid="54283" grpId="0"/>
      <p:bldP spid="54282" grpId="0" animBg="1"/>
      <p:bldP spid="542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Approaching the Cramer-Rao Bound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9110" y="1668780"/>
            <a:ext cx="2488565" cy="1304290"/>
            <a:chOff x="805" y="2820"/>
            <a:chExt cx="3919" cy="2054"/>
          </a:xfrm>
        </p:grpSpPr>
        <p:pic>
          <p:nvPicPr>
            <p:cNvPr id="2" name="图片 1" descr="捕获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05" y="2820"/>
              <a:ext cx="3240" cy="1080"/>
            </a:xfrm>
            <a:prstGeom prst="rect">
              <a:avLst/>
            </a:prstGeom>
          </p:spPr>
        </p:pic>
        <p:pic>
          <p:nvPicPr>
            <p:cNvPr id="3" name="图片 2" descr="捕获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" y="3780"/>
              <a:ext cx="3901" cy="1095"/>
            </a:xfrm>
            <a:prstGeom prst="rect">
              <a:avLst/>
            </a:prstGeom>
          </p:spPr>
        </p:pic>
      </p:grpSp>
      <p:pic>
        <p:nvPicPr>
          <p:cNvPr id="9" name="图片 8" descr="捕获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1516380"/>
            <a:ext cx="2696210" cy="1676400"/>
          </a:xfrm>
          <a:prstGeom prst="rect">
            <a:avLst/>
          </a:prstGeom>
        </p:spPr>
      </p:pic>
      <p:pic>
        <p:nvPicPr>
          <p:cNvPr id="13" name="图片 12" descr="捕获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165" y="1830705"/>
            <a:ext cx="3096260" cy="990600"/>
          </a:xfrm>
          <a:prstGeom prst="rect">
            <a:avLst/>
          </a:prstGeom>
        </p:spPr>
      </p:pic>
      <p:pic>
        <p:nvPicPr>
          <p:cNvPr id="14" name="图片 13" descr="捕获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5" y="4766945"/>
            <a:ext cx="8078470" cy="1028700"/>
          </a:xfrm>
          <a:prstGeom prst="rect">
            <a:avLst/>
          </a:prstGeom>
        </p:spPr>
      </p:pic>
      <p:pic>
        <p:nvPicPr>
          <p:cNvPr id="15" name="图片 14" descr="捕获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85" y="3338195"/>
            <a:ext cx="8190230" cy="124777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/>
        </p:nvSpPr>
        <p:spPr>
          <a:xfrm>
            <a:off x="389255" y="1299210"/>
            <a:ext cx="2480310" cy="36957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 fontScale="8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C-R BOUND</a:t>
            </a:r>
            <a:r>
              <a:rPr lang="en-US" altLang="zh-CN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67050" y="1299210"/>
            <a:ext cx="153860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000CC"/>
                </a:solidFill>
                <a:latin typeface="Times New Roman" panose="02020603050405020304" pitchFamily="18" charset="0"/>
              </a:rPr>
              <a:t>Examples</a:t>
            </a:r>
            <a:endParaRPr lang="en-US" altLang="zh-CN" sz="16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89255" y="1299210"/>
            <a:ext cx="2598420" cy="1778000"/>
          </a:xfrm>
          <a:prstGeom prst="roundRect">
            <a:avLst/>
          </a:prstGeom>
          <a:solidFill>
            <a:schemeClr val="accent1">
              <a:alpha val="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88620" y="3338830"/>
            <a:ext cx="8345805" cy="2547620"/>
          </a:xfrm>
          <a:prstGeom prst="roundRect">
            <a:avLst/>
          </a:prstGeom>
          <a:solidFill>
            <a:srgbClr val="FFFF00">
              <a:alpha val="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067050" y="1235710"/>
            <a:ext cx="5667375" cy="2038985"/>
          </a:xfrm>
          <a:prstGeom prst="roundRect">
            <a:avLst/>
          </a:prstGeom>
          <a:solidFill>
            <a:srgbClr val="FFFF00">
              <a:alpha val="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315585" y="6280785"/>
            <a:ext cx="34188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JZ,Zhang,Luo,ApJ,834,8(2017)</a:t>
            </a:r>
            <a:endParaRPr lang="en-US" altLang="en-US" b="1" smtClean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Approaching the Cramer-Rao Bound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315585" y="6280785"/>
            <a:ext cx="34188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JZ,Zhang,Luo,ApJ,834,8(2017)</a:t>
            </a:r>
            <a:endParaRPr lang="en-US" altLang="en-US" b="1" smtClean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" name="图片 3" descr="捕获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479550"/>
            <a:ext cx="3874770" cy="2981325"/>
          </a:xfrm>
          <a:prstGeom prst="rect">
            <a:avLst/>
          </a:prstGeom>
        </p:spPr>
      </p:pic>
      <p:pic>
        <p:nvPicPr>
          <p:cNvPr id="5" name="图片 4" descr="捕获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90" y="4609465"/>
            <a:ext cx="3632835" cy="1181735"/>
          </a:xfrm>
          <a:prstGeom prst="rect">
            <a:avLst/>
          </a:prstGeom>
        </p:spPr>
      </p:pic>
      <p:pic>
        <p:nvPicPr>
          <p:cNvPr id="6" name="图片 5" descr="捕获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30" y="3383915"/>
            <a:ext cx="3313430" cy="2813685"/>
          </a:xfrm>
          <a:prstGeom prst="rect">
            <a:avLst/>
          </a:prstGeom>
        </p:spPr>
      </p:pic>
      <p:pic>
        <p:nvPicPr>
          <p:cNvPr id="7" name="图片 6" descr="捕获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080" y="1165225"/>
            <a:ext cx="3224530" cy="2218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5100" y="8461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1435100" y="2601913"/>
            <a:ext cx="7499350" cy="2703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Fourier_Quad</a:t>
            </a: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method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 on the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CFHTLenS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data</a:t>
            </a:r>
            <a:r>
              <a:rPr lang="en-US" altLang="zh-CN" dirty="0" smtClean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endParaRPr lang="en-US" altLang="zh-CN" dirty="0" smtClean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Summary</a:t>
            </a:r>
            <a:endParaRPr lang="en-US" altLang="zh-CN" dirty="0" smtClean="0">
              <a:solidFill>
                <a:schemeClr val="bg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93810" y="1398494"/>
            <a:ext cx="3093869" cy="74371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</a:rPr>
              <a:t>CFHTLenS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5" name="图片 4" descr="CFHT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3203" y="2924168"/>
            <a:ext cx="3244476" cy="1625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0275" y="4884163"/>
            <a:ext cx="297740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</a:rPr>
              <a:t> http://www.cfhtlens.org</a:t>
            </a:r>
            <a:endParaRPr lang="en-US" altLang="zh-CN" dirty="0" smtClean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smtClean="0">
                <a:latin typeface="Times New Roman" panose="02020603050405020304" pitchFamily="18" charset="0"/>
              </a:rPr>
              <a:t> Erben et al (2012)  </a:t>
            </a:r>
            <a:endParaRPr lang="da-DK" dirty="0" smtClean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 smtClean="0">
                <a:latin typeface="Times New Roman" panose="02020603050405020304" pitchFamily="18" charset="0"/>
              </a:rPr>
              <a:t> Heymans et al (2012)</a:t>
            </a:r>
            <a:endParaRPr lang="da-DK" dirty="0" smtClean="0"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</a:rPr>
              <a:t> Miller et al (2012)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Application on the CFHTLenS data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1165860"/>
            <a:ext cx="5404485" cy="54775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1190" y="1094740"/>
            <a:ext cx="8041005" cy="3146425"/>
            <a:chOff x="978" y="4844"/>
            <a:chExt cx="12663" cy="4955"/>
          </a:xfrm>
        </p:grpSpPr>
        <p:pic>
          <p:nvPicPr>
            <p:cNvPr id="6" name="Picture 3" descr="C:\Users\thinkpad\Desktop\pics_for_IPMU\after_flatting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979" y="4977"/>
              <a:ext cx="3743" cy="3854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5412" y="9171"/>
              <a:ext cx="337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Source catalog</a:t>
              </a:r>
              <a:endPara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99" y="9171"/>
              <a:ext cx="308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Shear Catalog</a:t>
              </a:r>
              <a:endPara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 descr="cluster_lensing_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5" y="4844"/>
              <a:ext cx="4556" cy="4327"/>
            </a:xfrm>
            <a:prstGeom prst="rect">
              <a:avLst/>
            </a:prstGeom>
          </p:spPr>
        </p:pic>
        <p:sp>
          <p:nvSpPr>
            <p:cNvPr id="14" name="右箭头 13"/>
            <p:cNvSpPr/>
            <p:nvPr/>
          </p:nvSpPr>
          <p:spPr>
            <a:xfrm>
              <a:off x="4764" y="6384"/>
              <a:ext cx="394" cy="1041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右箭头 1"/>
            <p:cNvSpPr/>
            <p:nvPr/>
          </p:nvSpPr>
          <p:spPr>
            <a:xfrm>
              <a:off x="9085" y="6386"/>
              <a:ext cx="394" cy="1041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9"/>
            <p:cNvSpPr txBox="1"/>
            <p:nvPr/>
          </p:nvSpPr>
          <p:spPr>
            <a:xfrm>
              <a:off x="978" y="9171"/>
              <a:ext cx="35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Single Exposure</a:t>
              </a:r>
              <a:endPara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4" descr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3" y="4979"/>
              <a:ext cx="3774" cy="385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515620" y="4560570"/>
            <a:ext cx="8146415" cy="2192020"/>
            <a:chOff x="812" y="9838"/>
            <a:chExt cx="12829" cy="3452"/>
          </a:xfrm>
        </p:grpSpPr>
        <p:sp>
          <p:nvSpPr>
            <p:cNvPr id="14337" name="Text Box 5"/>
            <p:cNvSpPr txBox="1"/>
            <p:nvPr/>
          </p:nvSpPr>
          <p:spPr>
            <a:xfrm>
              <a:off x="874" y="9875"/>
              <a:ext cx="12662" cy="34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indent="0" algn="just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b="1" dirty="0">
                  <a:solidFill>
                    <a:schemeClr val="accent2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 </a:t>
              </a:r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We have developed an accurate shear measurement pipeline. Starting with almost raw CCD images (after flat-fielding correction), our code does background removal, masking, astrometric calibration, cosmic ray identification, source selection, PSF reconstruction, shear measurement, etc.. The overall speed is around 0.02 CPU</a:t>
              </a:r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•</a:t>
              </a:r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sec/galaxy, which is about 100</a:t>
              </a:r>
              <a:r>
                <a:rPr lang="en-US" altLang="zh-CN" b="1" dirty="0">
                  <a:solidFill>
                    <a:srgbClr val="C00000"/>
                  </a:solidFill>
                  <a:uFillTx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 times faster than typical model-fitting methods.</a:t>
              </a:r>
              <a:endParaRPr lang="zh-CN" altLang="en-US" b="1" dirty="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endParaRPr>
            </a:p>
            <a:p>
              <a:pPr indent="0">
                <a:spcBef>
                  <a:spcPct val="50000"/>
                </a:spcBef>
                <a:buFont typeface="Wingdings" panose="05000000000000000000" pitchFamily="2" charset="2"/>
                <a:buNone/>
              </a:pPr>
              <a:endParaRPr lang="zh-CN" altLang="en-US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812" y="9838"/>
              <a:ext cx="12829" cy="2891"/>
            </a:xfrm>
            <a:prstGeom prst="roundRect">
              <a:avLst/>
            </a:prstGeom>
            <a:no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Application on the CFHTLenS data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0" y="-12700"/>
            <a:ext cx="8210550" cy="106521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Problems in Background Removal</a:t>
            </a:r>
            <a:endParaRPr kumimoji="0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6275" y="1052830"/>
            <a:ext cx="2322830" cy="5048250"/>
          </a:xfrm>
          <a:prstGeom prst="rect">
            <a:avLst/>
          </a:prstGeom>
        </p:spPr>
      </p:pic>
      <p:pic>
        <p:nvPicPr>
          <p:cNvPr id="5" name="图片 4" descr="OFB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052830"/>
            <a:ext cx="2325370" cy="5090160"/>
          </a:xfrm>
          <a:prstGeom prst="rect">
            <a:avLst/>
          </a:prstGeom>
        </p:spPr>
      </p:pic>
      <p:pic>
        <p:nvPicPr>
          <p:cNvPr id="6" name="图片 5" descr="bg_rm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60" y="975360"/>
            <a:ext cx="2339975" cy="51263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35045" y="6217920"/>
            <a:ext cx="1942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</a:rPr>
              <a:t>Original Image</a:t>
            </a:r>
            <a:endParaRPr lang="en-US" altLang="zh-CN" b="1">
              <a:solidFill>
                <a:srgbClr val="0000C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5490" y="6214110"/>
            <a:ext cx="2191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</a:rPr>
              <a:t>THELI Processed</a:t>
            </a:r>
            <a:endParaRPr lang="en-US" altLang="zh-CN" b="1">
              <a:solidFill>
                <a:srgbClr val="0000CC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35700" y="6203950"/>
            <a:ext cx="1974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</a:rPr>
              <a:t>We Processed</a:t>
            </a:r>
            <a:endParaRPr lang="en-US" altLang="zh-CN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5100" y="8461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1435100" y="2601913"/>
            <a:ext cx="7499350" cy="2703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Fourier_Quad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method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 on the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CFHTLenS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data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Summary 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0" y="-12700"/>
            <a:ext cx="8210550" cy="106521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Deblending</a:t>
            </a:r>
            <a:endParaRPr kumimoji="0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捕获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0" y="992505"/>
            <a:ext cx="5996940" cy="5412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0800000">
            <a:off x="1148080" y="1052830"/>
            <a:ext cx="490220" cy="2225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source stamps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0800000">
            <a:off x="1148080" y="4231005"/>
            <a:ext cx="490220" cy="14725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deblended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926205" y="1736725"/>
            <a:ext cx="4644390" cy="4384675"/>
            <a:chOff x="5869" y="2832"/>
            <a:chExt cx="7314" cy="6905"/>
          </a:xfrm>
        </p:grpSpPr>
        <p:sp>
          <p:nvSpPr>
            <p:cNvPr id="2" name="Rectangle 4"/>
            <p:cNvSpPr/>
            <p:nvPr/>
          </p:nvSpPr>
          <p:spPr>
            <a:xfrm>
              <a:off x="6330" y="2832"/>
              <a:ext cx="395" cy="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Rectangle 5"/>
            <p:cNvSpPr/>
            <p:nvPr/>
          </p:nvSpPr>
          <p:spPr>
            <a:xfrm>
              <a:off x="6310" y="7809"/>
              <a:ext cx="395" cy="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11" name="Picture 3"/>
            <p:cNvPicPr preferRelativeResize="0"/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" y="2833"/>
              <a:ext cx="2882" cy="2827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2" name="Picture 4"/>
            <p:cNvPicPr preferRelativeResize="0"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" y="6422"/>
              <a:ext cx="2881" cy="2737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3" name="Picture 5"/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" y="2832"/>
              <a:ext cx="2858" cy="2828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4" name="Picture 6"/>
            <p:cNvPicPr preferRelativeResize="0"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" y="6422"/>
              <a:ext cx="2858" cy="2730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sp>
          <p:nvSpPr>
            <p:cNvPr id="15" name="TextBox 8"/>
            <p:cNvSpPr txBox="1"/>
            <p:nvPr/>
          </p:nvSpPr>
          <p:spPr>
            <a:xfrm>
              <a:off x="5869" y="5758"/>
              <a:ext cx="459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Global Polynomial </a:t>
              </a:r>
              <a:r>
                <a:rPr lang="en-US" sz="1400" i="1" dirty="0" smtClean="0"/>
                <a:t>n</a:t>
              </a:r>
              <a:r>
                <a:rPr lang="en-US" sz="1400" dirty="0" smtClean="0"/>
                <a:t> = 10</a:t>
              </a:r>
              <a:endParaRPr lang="en-US" sz="1400" dirty="0"/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6309" y="9255"/>
              <a:ext cx="381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Chipwise Polynomial </a:t>
              </a:r>
              <a:r>
                <a:rPr lang="en-US" sz="1400" i="1" dirty="0" smtClean="0"/>
                <a:t>n</a:t>
              </a:r>
              <a:r>
                <a:rPr lang="en-US" sz="1400" dirty="0" smtClean="0"/>
                <a:t> = 1</a:t>
              </a:r>
              <a:endParaRPr lang="en-US" sz="1400" dirty="0"/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11170" y="5758"/>
              <a:ext cx="116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Kriging</a:t>
              </a:r>
              <a:endParaRPr lang="en-US" sz="1400" dirty="0" smtClean="0"/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11075" y="9255"/>
              <a:ext cx="135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Shepard</a:t>
              </a:r>
              <a:endParaRPr lang="en-US" sz="1400" dirty="0" smtClean="0"/>
            </a:p>
          </p:txBody>
        </p:sp>
      </p:grpSp>
      <p:pic>
        <p:nvPicPr>
          <p:cNvPr id="20" name="图片 19" descr="图片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15" y="3404235"/>
            <a:ext cx="3267075" cy="3343275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6278880" y="6474460"/>
            <a:ext cx="2646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Lu, et al. , 2017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AJ, 153, 197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0" y="-12700"/>
            <a:ext cx="8210550" cy="106521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PSF Reconstruction</a:t>
            </a:r>
            <a:r>
              <a:rPr lang="zh-C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Find Bright Stars</a:t>
            </a:r>
            <a:r>
              <a:rPr lang="zh-C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Build PSF</a:t>
            </a:r>
            <a:r>
              <a:rPr lang="zh-C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endParaRPr kumimoji="0" lang="zh-CN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61110" y="241935"/>
            <a:ext cx="1985010" cy="3453130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>
            <a:off x="1846580" y="3001645"/>
            <a:ext cx="814070" cy="3149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右箭头 18"/>
          <p:cNvSpPr/>
          <p:nvPr/>
        </p:nvSpPr>
        <p:spPr>
          <a:xfrm rot="10800000">
            <a:off x="4353560" y="763270"/>
            <a:ext cx="1393825" cy="678180"/>
          </a:xfrm>
          <a:prstGeom prst="bentArrow">
            <a:avLst>
              <a:gd name="adj1" fmla="val 46930"/>
              <a:gd name="adj2" fmla="val 40313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下箭头 22"/>
          <p:cNvSpPr/>
          <p:nvPr/>
        </p:nvSpPr>
        <p:spPr>
          <a:xfrm>
            <a:off x="6845935" y="763270"/>
            <a:ext cx="641350" cy="678180"/>
          </a:xfrm>
          <a:prstGeom prst="downArrow">
            <a:avLst>
              <a:gd name="adj1" fmla="val 49900"/>
              <a:gd name="adj2" fmla="val 499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0" y="-12700"/>
            <a:ext cx="8210550" cy="106521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Noise Reduction</a:t>
            </a:r>
            <a:endParaRPr kumimoji="0" lang="zh-CN" alt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捕获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025650" y="256540"/>
            <a:ext cx="5210810" cy="66205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3670" y="6243320"/>
            <a:ext cx="2054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Source Images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0010" y="6243320"/>
            <a:ext cx="1482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Their PS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42280" y="6243320"/>
            <a:ext cx="2574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   Noise-reduced PS</a:t>
            </a:r>
            <a:endParaRPr lang="en-US" altLang="zh-CN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 Accuracy of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Astrometry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" name="图片 5" descr="捕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2331720"/>
            <a:ext cx="2398395" cy="2383155"/>
          </a:xfrm>
          <a:prstGeom prst="rect">
            <a:avLst/>
          </a:prstGeom>
        </p:spPr>
      </p:pic>
      <p:pic>
        <p:nvPicPr>
          <p:cNvPr id="3" name="图片 2" descr="捕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705" y="1391920"/>
            <a:ext cx="4787265" cy="459676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3208655" y="3013710"/>
            <a:ext cx="455295" cy="1019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08655" y="2193290"/>
            <a:ext cx="27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655050" cy="1065530"/>
            <a:chOff x="0" y="-20"/>
            <a:chExt cx="13630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36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 Accuracy of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Astrometry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(with our code)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" name="图片 1" descr="astrometr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9590" y="1052830"/>
            <a:ext cx="5419725" cy="55079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捕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085" y="1523365"/>
            <a:ext cx="5678170" cy="1486535"/>
          </a:xfrm>
          <a:prstGeom prst="rect">
            <a:avLst/>
          </a:prstGeom>
        </p:spPr>
      </p:pic>
      <p:pic>
        <p:nvPicPr>
          <p:cNvPr id="6" name="图片 5" descr="捕获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5" y="3312160"/>
            <a:ext cx="6426835" cy="247078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-12700"/>
            <a:ext cx="8655050" cy="1065530"/>
            <a:chOff x="0" y="-20"/>
            <a:chExt cx="13630" cy="1678"/>
          </a:xfrm>
        </p:grpSpPr>
        <p:sp>
          <p:nvSpPr>
            <p:cNvPr id="4" name="Rectangle 1"/>
            <p:cNvSpPr>
              <a:spLocks noGrp="1" noChangeArrowheads="1"/>
            </p:cNvSpPr>
            <p:nvPr/>
          </p:nvSpPr>
          <p:spPr>
            <a:xfrm>
              <a:off x="0" y="-20"/>
              <a:ext cx="136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 Accuracy of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Astrometry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( a new idea )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捕获"/>
          <p:cNvPicPr>
            <a:picLocks noChangeAspect="1"/>
          </p:cNvPicPr>
          <p:nvPr/>
        </p:nvPicPr>
        <p:blipFill>
          <a:blip r:embed="rId1"/>
          <a:srcRect t="46689"/>
          <a:stretch>
            <a:fillRect/>
          </a:stretch>
        </p:blipFill>
        <p:spPr>
          <a:xfrm>
            <a:off x="1328420" y="1186180"/>
            <a:ext cx="5678170" cy="792480"/>
          </a:xfrm>
          <a:prstGeom prst="rect">
            <a:avLst/>
          </a:prstGeom>
        </p:spPr>
      </p:pic>
      <p:pic>
        <p:nvPicPr>
          <p:cNvPr id="2" name="图片 1" descr="捕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0" y="2171065"/>
            <a:ext cx="6618605" cy="40557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-12700"/>
            <a:ext cx="8655050" cy="1065530"/>
            <a:chOff x="0" y="-20"/>
            <a:chExt cx="13630" cy="1678"/>
          </a:xfrm>
        </p:grpSpPr>
        <p:sp>
          <p:nvSpPr>
            <p:cNvPr id="4" name="Rectangle 1"/>
            <p:cNvSpPr>
              <a:spLocks noGrp="1" noChangeArrowheads="1"/>
            </p:cNvSpPr>
            <p:nvPr/>
          </p:nvSpPr>
          <p:spPr>
            <a:xfrm>
              <a:off x="0" y="-20"/>
              <a:ext cx="136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 Accuracy of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Astrometry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( a new idea )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991600" cy="1065530"/>
            <a:chOff x="0" y="-20"/>
            <a:chExt cx="14160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16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（Pattern Matching）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3" name="图片 2" descr="re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0060" y="1047115"/>
            <a:ext cx="2364105" cy="5192395"/>
          </a:xfrm>
          <a:prstGeom prst="rect">
            <a:avLst/>
          </a:prstGeom>
        </p:spPr>
      </p:pic>
      <p:pic>
        <p:nvPicPr>
          <p:cNvPr id="4" name="图片 3" descr="us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490" y="1052830"/>
            <a:ext cx="2370455" cy="5186680"/>
          </a:xfrm>
          <a:prstGeom prst="rect">
            <a:avLst/>
          </a:prstGeom>
        </p:spPr>
      </p:pic>
      <p:pic>
        <p:nvPicPr>
          <p:cNvPr id="6" name="图片 5" descr="Gaia_spacecra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937895"/>
            <a:ext cx="1392555" cy="10883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03425" y="6239510"/>
            <a:ext cx="1834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(Gaia)</a:t>
            </a:r>
            <a:endParaRPr lang="en-US" altLang="zh-CN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8965" y="6233160"/>
            <a:ext cx="159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CCD</a:t>
            </a:r>
            <a:endParaRPr lang="en-US" altLang="zh-CN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895" y="963295"/>
            <a:ext cx="2583815" cy="5660390"/>
          </a:xfrm>
          <a:prstGeom prst="rect">
            <a:avLst/>
          </a:prstGeom>
        </p:spPr>
      </p:pic>
      <p:pic>
        <p:nvPicPr>
          <p:cNvPr id="5" name="图片 4" descr="捕获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30" y="963295"/>
            <a:ext cx="2590800" cy="56603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-12700"/>
            <a:ext cx="8991600" cy="1065530"/>
            <a:chOff x="0" y="-20"/>
            <a:chExt cx="14160" cy="1678"/>
          </a:xfrm>
        </p:grpSpPr>
        <p:sp>
          <p:nvSpPr>
            <p:cNvPr id="4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16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（Pattern Matching）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79240" y="6304280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578485" y="3168015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捕获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60" y="1217930"/>
            <a:ext cx="5974080" cy="4857115"/>
          </a:xfrm>
          <a:prstGeom prst="rect">
            <a:avLst/>
          </a:prstGeom>
        </p:spPr>
      </p:pic>
      <p:sp>
        <p:nvSpPr>
          <p:cNvPr id="2" name="上箭头 1"/>
          <p:cNvSpPr/>
          <p:nvPr/>
        </p:nvSpPr>
        <p:spPr>
          <a:xfrm>
            <a:off x="1335405" y="992505"/>
            <a:ext cx="262255" cy="56159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1077595" y="6075045"/>
            <a:ext cx="6937375" cy="286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-12700"/>
            <a:ext cx="8991600" cy="1065530"/>
            <a:chOff x="0" y="-20"/>
            <a:chExt cx="14160" cy="1678"/>
          </a:xfrm>
        </p:grpSpPr>
        <p:sp>
          <p:nvSpPr>
            <p:cNvPr id="5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16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（Pattern Matching）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5100" y="8461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1435100" y="2601913"/>
            <a:ext cx="7499350" cy="2703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Fourier_Quad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method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 on the </a:t>
            </a:r>
            <a:r>
              <a:rPr lang="en-US" altLang="zh-CN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CFHTLenS</a:t>
            </a: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data</a:t>
            </a:r>
            <a:endParaRPr lang="en-US" altLang="zh-CN" dirty="0" smtClean="0">
              <a:solidFill>
                <a:schemeClr val="bg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Summary</a:t>
            </a:r>
            <a:r>
              <a:rPr lang="en-US" altLang="zh-CN" dirty="0" smtClean="0">
                <a:solidFill>
                  <a:schemeClr val="bg2"/>
                </a:solidFill>
                <a:ea typeface="宋体" panose="02010600030101010101" pitchFamily="2" charset="-122"/>
              </a:rPr>
              <a:t> </a:t>
            </a:r>
            <a:endParaRPr lang="en-US" altLang="zh-CN" dirty="0" smtClean="0">
              <a:solidFill>
                <a:schemeClr val="bg2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51045" y="6291580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652145" y="3168015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捕获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60" y="1360170"/>
            <a:ext cx="6398260" cy="4714875"/>
          </a:xfrm>
          <a:prstGeom prst="rect">
            <a:avLst/>
          </a:prstGeom>
        </p:spPr>
      </p:pic>
      <p:sp>
        <p:nvSpPr>
          <p:cNvPr id="3" name="上箭头 2"/>
          <p:cNvSpPr/>
          <p:nvPr/>
        </p:nvSpPr>
        <p:spPr>
          <a:xfrm>
            <a:off x="1335405" y="992505"/>
            <a:ext cx="262255" cy="56159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1077595" y="6075045"/>
            <a:ext cx="7352030" cy="286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0" y="-12700"/>
            <a:ext cx="8991600" cy="1065530"/>
            <a:chOff x="0" y="-20"/>
            <a:chExt cx="14160" cy="1678"/>
          </a:xfrm>
        </p:grpSpPr>
        <p:sp>
          <p:nvSpPr>
            <p:cNvPr id="6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16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（Pattern Matching）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457065" y="6282055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16200000">
            <a:off x="652145" y="3168015"/>
            <a:ext cx="99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zh-CN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捕获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60" y="1377950"/>
            <a:ext cx="6468110" cy="4686935"/>
          </a:xfrm>
          <a:prstGeom prst="rect">
            <a:avLst/>
          </a:prstGeom>
        </p:spPr>
      </p:pic>
      <p:sp>
        <p:nvSpPr>
          <p:cNvPr id="2" name="上箭头 1"/>
          <p:cNvSpPr/>
          <p:nvPr/>
        </p:nvSpPr>
        <p:spPr>
          <a:xfrm>
            <a:off x="1335405" y="992505"/>
            <a:ext cx="262255" cy="56159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1102360" y="6064885"/>
            <a:ext cx="7244080" cy="286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0" y="-12700"/>
            <a:ext cx="8991600" cy="1065530"/>
            <a:chOff x="0" y="-20"/>
            <a:chExt cx="14160" cy="1678"/>
          </a:xfrm>
        </p:grpSpPr>
        <p:sp>
          <p:nvSpPr>
            <p:cNvPr id="6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16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（Pattern Matching）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Accuracy of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Astrometry (with our code)</a:t>
              </a:r>
              <a:endParaRPr kumimoji="0"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" name="图片 5" descr="3r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1412875"/>
            <a:ext cx="4147820" cy="4178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6940" y="5678170"/>
            <a:ext cx="2996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3rd order polynomial fit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9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155" y="1443355"/>
            <a:ext cx="4116705" cy="41389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34635" y="5678170"/>
            <a:ext cx="2946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9th order polynomial fit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About PSF Interpolation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62255" y="1544320"/>
            <a:ext cx="8562975" cy="4500880"/>
            <a:chOff x="413" y="2432"/>
            <a:chExt cx="13485" cy="7088"/>
          </a:xfrm>
        </p:grpSpPr>
        <p:sp>
          <p:nvSpPr>
            <p:cNvPr id="2" name="Rectangle 4"/>
            <p:cNvSpPr/>
            <p:nvPr/>
          </p:nvSpPr>
          <p:spPr>
            <a:xfrm>
              <a:off x="6055" y="2432"/>
              <a:ext cx="392" cy="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Rectangle 5"/>
            <p:cNvSpPr/>
            <p:nvPr/>
          </p:nvSpPr>
          <p:spPr>
            <a:xfrm>
              <a:off x="6035" y="7552"/>
              <a:ext cx="392" cy="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pic>
          <p:nvPicPr>
            <p:cNvPr id="10" name="Picture 6" descr="Screen Clipping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" y="3960"/>
              <a:ext cx="808" cy="3444"/>
            </a:xfrm>
            <a:prstGeom prst="rect">
              <a:avLst/>
            </a:prstGeom>
          </p:spPr>
        </p:pic>
        <p:pic>
          <p:nvPicPr>
            <p:cNvPr id="11" name="Picture 3"/>
            <p:cNvPicPr preferRelativeResize="0"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" y="2433"/>
              <a:ext cx="2860" cy="2909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2" name="Picture 4"/>
            <p:cNvPicPr preferRelativeResize="0"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" y="6126"/>
              <a:ext cx="2859" cy="2816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3" name="Picture 5"/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" y="2432"/>
              <a:ext cx="2836" cy="2910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pic>
          <p:nvPicPr>
            <p:cNvPr id="14" name="Picture 6"/>
            <p:cNvPicPr preferRelativeResize="0"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" y="6126"/>
              <a:ext cx="2836" cy="2809"/>
            </a:xfrm>
            <a:prstGeom prst="rect">
              <a:avLst/>
            </a:prstGeom>
            <a:ln w="12700">
              <a:solidFill>
                <a:srgbClr val="000105"/>
              </a:solidFill>
            </a:ln>
          </p:spPr>
        </p:pic>
        <p:sp>
          <p:nvSpPr>
            <p:cNvPr id="15" name="TextBox 8"/>
            <p:cNvSpPr txBox="1"/>
            <p:nvPr/>
          </p:nvSpPr>
          <p:spPr>
            <a:xfrm>
              <a:off x="5597" y="5442"/>
              <a:ext cx="4563" cy="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Global Polynomial </a:t>
              </a:r>
              <a:r>
                <a:rPr lang="en-US" sz="1400" i="1" dirty="0" smtClean="0"/>
                <a:t>n</a:t>
              </a:r>
              <a:r>
                <a:rPr lang="en-US" sz="1400" dirty="0" smtClean="0"/>
                <a:t> = 10</a:t>
              </a:r>
              <a:endParaRPr lang="en-US" sz="1400" dirty="0"/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6034" y="9040"/>
              <a:ext cx="3785" cy="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 smtClean="0"/>
                <a:t>Chipwise Polynomial </a:t>
              </a:r>
              <a:r>
                <a:rPr lang="en-US" sz="1400" i="1" dirty="0" smtClean="0"/>
                <a:t>n</a:t>
              </a:r>
              <a:r>
                <a:rPr lang="en-US" sz="1400" dirty="0" smtClean="0"/>
                <a:t> = 1</a:t>
              </a:r>
              <a:endParaRPr lang="en-US" sz="1400" dirty="0"/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10858" y="5442"/>
              <a:ext cx="1160" cy="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sz="1400" dirty="0" smtClean="0"/>
                <a:t>Kriging</a:t>
              </a:r>
              <a:endParaRPr lang="en-US" sz="1400" dirty="0" smtClean="0"/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10764" y="9040"/>
              <a:ext cx="1348" cy="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en-US" sz="1400" dirty="0" smtClean="0"/>
                <a:t>Shepard</a:t>
              </a:r>
              <a:endParaRPr lang="en-US" sz="1400" dirty="0" smtClean="0"/>
            </a:p>
          </p:txBody>
        </p:sp>
        <p:pic>
          <p:nvPicPr>
            <p:cNvPr id="20" name="图片 19" descr="图片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" y="2697"/>
              <a:ext cx="5834" cy="5969"/>
            </a:xfrm>
            <a:prstGeom prst="rect">
              <a:avLst/>
            </a:prstGeom>
          </p:spPr>
        </p:pic>
      </p:grpSp>
      <p:sp>
        <p:nvSpPr>
          <p:cNvPr id="22" name="TextBox 5"/>
          <p:cNvSpPr txBox="1"/>
          <p:nvPr/>
        </p:nvSpPr>
        <p:spPr>
          <a:xfrm>
            <a:off x="5185410" y="6342380"/>
            <a:ext cx="2646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Lu, et al. , 2017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AJ, 153, 197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About PSF Interpolation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3" name="图片 2" descr="pi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9665" y="989330"/>
            <a:ext cx="2581910" cy="2512060"/>
          </a:xfrm>
          <a:prstGeom prst="rect">
            <a:avLst/>
          </a:prstGeom>
        </p:spPr>
      </p:pic>
      <p:pic>
        <p:nvPicPr>
          <p:cNvPr id="5" name="图片 4" descr="捕获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1856105"/>
            <a:ext cx="3528060" cy="3383280"/>
          </a:xfrm>
          <a:prstGeom prst="rect">
            <a:avLst/>
          </a:prstGeom>
        </p:spPr>
      </p:pic>
      <p:pic>
        <p:nvPicPr>
          <p:cNvPr id="7" name="图片 6" descr="捕获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355" y="3660140"/>
            <a:ext cx="4495165" cy="285432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95910" y="6381750"/>
            <a:ext cx="2646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Lu, et al. , 2017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AJ, 153, 197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4" name="图片 3" descr="捕获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898525"/>
            <a:ext cx="8669655" cy="5805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53330" y="6551930"/>
            <a:ext cx="4063365" cy="3067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 algn="ctr" defTabSz="914400"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Heymans et al., 2012, MNRAS, 421, 381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About PSF Interpolation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捕获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845" y="944245"/>
            <a:ext cx="3549650" cy="3349625"/>
          </a:xfrm>
          <a:prstGeom prst="rect">
            <a:avLst/>
          </a:prstGeom>
        </p:spPr>
      </p:pic>
      <p:pic>
        <p:nvPicPr>
          <p:cNvPr id="4" name="图片 3" descr="捕获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4293870"/>
            <a:ext cx="3568065" cy="24136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About PSF Interpolation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3" name="图片 2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944245"/>
            <a:ext cx="3952240" cy="552831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105910" y="3007360"/>
            <a:ext cx="478790" cy="12865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5"/>
          <p:cNvSpPr txBox="1"/>
          <p:nvPr/>
        </p:nvSpPr>
        <p:spPr>
          <a:xfrm>
            <a:off x="6144260" y="6438900"/>
            <a:ext cx="26460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Lu, et al. , 2018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ApJ, 858, 122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292465" cy="1065530"/>
            <a:chOff x="0" y="-20"/>
            <a:chExt cx="13059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Test Shear Recovery with Field Distortion</a:t>
              </a:r>
              <a:endParaRPr kumimoji="0" lang="zh-CN" altLang="en-US" sz="3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 flipV="1">
              <a:off x="963" y="1304"/>
              <a:ext cx="12096" cy="14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7" name="图片 6" descr="ceiGigYSsU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295" y="2847975"/>
            <a:ext cx="2374900" cy="1591945"/>
          </a:xfrm>
          <a:prstGeom prst="rect">
            <a:avLst/>
          </a:prstGeom>
        </p:spPr>
      </p:pic>
      <p:pic>
        <p:nvPicPr>
          <p:cNvPr id="2" name="图片 1" descr="捕获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10" y="1052830"/>
            <a:ext cx="5075555" cy="518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9295" y="6319520"/>
            <a:ext cx="814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Right</a:t>
            </a:r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FD distribution on MegaCam, enlarged by 30 times.</a:t>
            </a:r>
            <a:endParaRPr lang="zh-CN" altLang="en-US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721360" y="-12700"/>
            <a:ext cx="7489190" cy="106553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Test Shear Recovery with Field Distortion</a:t>
            </a:r>
            <a:endParaRPr kumimoji="0"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捕获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25" y="1614170"/>
            <a:ext cx="4283075" cy="48501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10580" y="6462395"/>
            <a:ext cx="3151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JZ et al., </a:t>
            </a:r>
            <a:r>
              <a:rPr lang="zh-CN" altLang="en-US" b="1">
                <a:solidFill>
                  <a:schemeClr val="tx1"/>
                </a:solidFill>
              </a:rPr>
              <a:t>arXiv:1808.02593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5" name="图片 4" descr="捕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590" y="1624330"/>
            <a:ext cx="4186555" cy="48310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30630" y="1189990"/>
            <a:ext cx="3042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our own source catalog</a:t>
            </a:r>
            <a:endParaRPr lang="en-US" altLang="zh-CN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52695" y="1189990"/>
            <a:ext cx="3387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CFHTLenS source catalog</a:t>
            </a:r>
            <a:endParaRPr lang="en-US" altLang="zh-CN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721360" y="-12700"/>
            <a:ext cx="7489190" cy="106553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Brief Comparison with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Lensfit</a:t>
            </a:r>
            <a:endParaRPr kumimoji="0"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捕获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7545" y="1278255"/>
            <a:ext cx="5249545" cy="5001260"/>
          </a:xfrm>
          <a:prstGeom prst="rect">
            <a:avLst/>
          </a:prstGeom>
        </p:spPr>
      </p:pic>
      <p:pic>
        <p:nvPicPr>
          <p:cNvPr id="5" name="图片 4" descr="捕获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985" y="1278255"/>
            <a:ext cx="5031105" cy="50311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7650" name="Rectangle 1"/>
          <p:cNvSpPr>
            <a:spLocks noGrp="1"/>
          </p:cNvSpPr>
          <p:nvPr>
            <p:ph type="title"/>
          </p:nvPr>
        </p:nvSpPr>
        <p:spPr>
          <a:xfrm>
            <a:off x="0" y="-12700"/>
            <a:ext cx="8210550" cy="1065213"/>
          </a:xfrm>
        </p:spPr>
        <p:txBody>
          <a:bodyPr anchor="ctr">
            <a:normAutofit/>
          </a:bodyPr>
          <a:p>
            <a:pPr defTabSz="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Weak Lensing &amp; Cosmology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7651" name="Line 2"/>
          <p:cNvSpPr/>
          <p:nvPr/>
        </p:nvSpPr>
        <p:spPr>
          <a:xfrm>
            <a:off x="611188" y="836613"/>
            <a:ext cx="7920037" cy="1587"/>
          </a:xfrm>
          <a:prstGeom prst="line">
            <a:avLst/>
          </a:prstGeom>
          <a:ln w="28575" cap="sq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ahoma" panose="020B0604030504040204" pitchFamily="34" charset="0"/>
            </a:endParaRPr>
          </a:p>
        </p:txBody>
      </p:sp>
      <p:sp>
        <p:nvSpPr>
          <p:cNvPr id="27652" name="Text Box 6"/>
          <p:cNvSpPr txBox="1"/>
          <p:nvPr/>
        </p:nvSpPr>
        <p:spPr>
          <a:xfrm>
            <a:off x="612140" y="1052830"/>
            <a:ext cx="4968240" cy="2122805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  <a:buChar char="•"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Cosmic Growth Factor; 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•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The Cosmic Expansion History;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•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Properties of the Dark Stuff;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•"/>
            </a:pPr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Testing Gravity Theories;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7653" name="Text Box 3"/>
          <p:cNvSpPr txBox="1"/>
          <p:nvPr/>
        </p:nvSpPr>
        <p:spPr>
          <a:xfrm>
            <a:off x="6488113" y="6319838"/>
            <a:ext cx="1884362" cy="3349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16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Fu</a:t>
            </a:r>
            <a:r>
              <a:rPr lang="zh-CN" altLang="en-US" sz="16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et</a:t>
            </a:r>
            <a:r>
              <a:rPr lang="zh-CN" altLang="en-US" sz="16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zh-CN" sz="16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al. (2014)</a:t>
            </a:r>
            <a:endParaRPr lang="en-US" altLang="zh-CN" sz="1600" b="1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2765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063" y="3500438"/>
            <a:ext cx="32004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6" descr="DarkMatte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1125538"/>
            <a:ext cx="3076575" cy="236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6" name="Text Box 7"/>
          <p:cNvSpPr txBox="1"/>
          <p:nvPr/>
        </p:nvSpPr>
        <p:spPr>
          <a:xfrm>
            <a:off x="5947410" y="958850"/>
            <a:ext cx="278066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914400">
              <a:spcBef>
                <a:spcPct val="50000"/>
              </a:spcBef>
            </a:pP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Wittman et al. (2000)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7" name="图片 1" descr="捕获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0" y="3413125"/>
            <a:ext cx="4057015" cy="2994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8" name="文本框 2"/>
          <p:cNvSpPr txBox="1"/>
          <p:nvPr/>
        </p:nvSpPr>
        <p:spPr>
          <a:xfrm>
            <a:off x="1068070" y="6336030"/>
            <a:ext cx="43434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Alam et al. (2017), Zhang et al. (2007)</a:t>
            </a:r>
            <a:endParaRPr lang="en-US" altLang="zh-C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721360" y="-12700"/>
            <a:ext cx="7489190" cy="106553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Shear-Shear Tomography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 descr="捕获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963930"/>
            <a:ext cx="7456805" cy="5615940"/>
          </a:xfrm>
          <a:prstGeom prst="rect">
            <a:avLst/>
          </a:prstGeom>
        </p:spPr>
      </p:pic>
      <p:pic>
        <p:nvPicPr>
          <p:cNvPr id="9" name="图片 8" descr="捕获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0" y="4274185"/>
            <a:ext cx="2763520" cy="21031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17820" y="6470650"/>
            <a:ext cx="32753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Heymans et al, </a:t>
            </a:r>
            <a:r>
              <a:rPr lang="zh-CN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MNRAS</a:t>
            </a:r>
            <a:r>
              <a: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  <a:r>
              <a: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2433 </a:t>
            </a:r>
            <a:r>
              <a: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(2013)</a:t>
            </a:r>
            <a:endParaRPr lang="en-US" altLang="zh-CN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505" y="836930"/>
            <a:ext cx="7919720" cy="1270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4" name="Rectangle 1"/>
          <p:cNvSpPr>
            <a:spLocks noGrp="1" noChangeArrowheads="1"/>
          </p:cNvSpPr>
          <p:nvPr/>
        </p:nvSpPr>
        <p:spPr>
          <a:xfrm>
            <a:off x="721360" y="-12700"/>
            <a:ext cx="7489190" cy="106553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Shear-Shear Tomography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(preliminary)</a:t>
            </a:r>
            <a:endParaRPr kumimoji="0"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tom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0" y="963295"/>
            <a:ext cx="7725410" cy="5501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5100" y="8461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  <a:endParaRPr lang="en-US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1435100" y="2601913"/>
            <a:ext cx="7499350" cy="27035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Fourier_Quad</a:t>
            </a: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method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Application on the </a:t>
            </a:r>
            <a:r>
              <a:rPr lang="en-US" altLang="zh-CN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CFHTLenS</a:t>
            </a:r>
            <a:r>
              <a:rPr lang="en-US" altLang="zh-CN" dirty="0" smtClean="0">
                <a:solidFill>
                  <a:schemeClr val="bg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data</a:t>
            </a:r>
            <a:r>
              <a:rPr lang="en-US" altLang="zh-CN" dirty="0" smtClean="0">
                <a:solidFill>
                  <a:schemeClr val="bg2"/>
                </a:solidFill>
                <a:ea typeface="宋体" panose="02010600030101010101" pitchFamily="2" charset="-122"/>
              </a:rPr>
              <a:t> </a:t>
            </a:r>
            <a:endParaRPr lang="en-US" altLang="zh-CN" dirty="0" smtClean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Summary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907780" cy="1065530"/>
            <a:chOff x="0" y="-20"/>
            <a:chExt cx="14028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028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612140" y="1052830"/>
            <a:ext cx="7918450" cy="5173980"/>
          </a:xfrm>
        </p:spPr>
        <p:txBody>
          <a:bodyPr/>
          <a:p>
            <a:pPr marL="82550" indent="0" eaLnBrk="1" hangingPunct="1">
              <a:lnSpc>
                <a:spcPct val="9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Fourier_Quad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method is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efficient and accurate way of measuring shear. It has the following advantages: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Correct for the PSF effect model-independently;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Exact &amp; Simple Math;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Statistically exact removal of the contamination from the background and source Possion noise;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Accurate to the 2nd Order in shear/convergence;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Immune to misidentification of stars as galaxies;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Fast data processing speed: ~ 10</a:t>
            </a:r>
            <a:r>
              <a:rPr lang="en-US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-2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CPU*sec/Gal;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Shear statistics can approach the Cramer-Rao Bound.</a:t>
            </a:r>
            <a:endParaRPr lang="en-US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700"/>
            <a:ext cx="8907780" cy="1065530"/>
            <a:chOff x="0" y="-20"/>
            <a:chExt cx="14028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4028" cy="1678"/>
            </a:xfrm>
            <a:prstGeom prst="rect">
              <a:avLst/>
            </a:prstGeom>
          </p:spPr>
          <p:txBody>
            <a:bodyPr anchor="ctr">
              <a:normAutofit lnSpcReduction="1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612140" y="1052830"/>
            <a:ext cx="7918450" cy="5173980"/>
          </a:xfrm>
        </p:spPr>
        <p:txBody>
          <a:bodyPr/>
          <a:p>
            <a:pPr marL="82550" indent="0" eaLnBrk="1" hangingPunct="1">
              <a:lnSpc>
                <a:spcPct val="9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zh-CN" sz="2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Remaining Problems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Deblending &amp; Selection Effects;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Sampling Issues for Space-based Surveys;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CCD Effects;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Photo-z Errors;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Intrinsic Alignment;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Nonlinear Evolution of the Density Field &amp; Baryonic Effects;</a:t>
            </a:r>
            <a:endParaRPr 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 typeface="Wingdings" panose="05000000000000000000" pitchFamily="2" charset="2"/>
              <a:buChar char="²"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 ... ... ...</a:t>
            </a:r>
            <a:endParaRPr lang="en-US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9275" y="2733675"/>
            <a:ext cx="30035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Tuned !</a:t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en-US" dirty="0" smtClean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28689" name="Group 16"/>
          <p:cNvGrpSpPr/>
          <p:nvPr/>
        </p:nvGrpSpPr>
        <p:grpSpPr>
          <a:xfrm rot="0">
            <a:off x="3387725" y="1764030"/>
            <a:ext cx="1593850" cy="1785622"/>
            <a:chOff x="0" y="0"/>
            <a:chExt cx="2511" cy="2811"/>
          </a:xfrm>
        </p:grpSpPr>
        <p:pic>
          <p:nvPicPr>
            <p:cNvPr id="28690" name="Picture 7" descr="Telescope_Aug_2010-half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511" cy="2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1" name="TextBox 8"/>
            <p:cNvSpPr txBox="1"/>
            <p:nvPr/>
          </p:nvSpPr>
          <p:spPr>
            <a:xfrm>
              <a:off x="600" y="2280"/>
              <a:ext cx="120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LSST</a:t>
              </a:r>
              <a:r>
                <a:rPr lang="en-US" altLang="zh-CN" sz="1600" b="1">
                  <a:latin typeface="Tahoma" panose="020B0604030504040204" pitchFamily="34" charset="0"/>
                </a:rPr>
                <a:t> </a:t>
              </a:r>
              <a:endParaRPr lang="en-US" altLang="zh-CN" sz="16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28692" name="Group 19"/>
          <p:cNvGrpSpPr/>
          <p:nvPr/>
        </p:nvGrpSpPr>
        <p:grpSpPr>
          <a:xfrm rot="0">
            <a:off x="5871845" y="726440"/>
            <a:ext cx="1752600" cy="1784985"/>
            <a:chOff x="0" y="0"/>
            <a:chExt cx="2760" cy="2811"/>
          </a:xfrm>
        </p:grpSpPr>
        <p:pic>
          <p:nvPicPr>
            <p:cNvPr id="28693" name="Picture 9" descr="wfirs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760" cy="2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94" name="TextBox 10"/>
            <p:cNvSpPr txBox="1"/>
            <p:nvPr/>
          </p:nvSpPr>
          <p:spPr>
            <a:xfrm>
              <a:off x="600" y="2280"/>
              <a:ext cx="2040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WFIRST</a:t>
              </a:r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695" name="Group 22"/>
          <p:cNvGrpSpPr/>
          <p:nvPr/>
        </p:nvGrpSpPr>
        <p:grpSpPr>
          <a:xfrm rot="0">
            <a:off x="5208905" y="2837180"/>
            <a:ext cx="1609725" cy="1784985"/>
            <a:chOff x="0" y="0"/>
            <a:chExt cx="2534" cy="2811"/>
          </a:xfrm>
        </p:grpSpPr>
        <p:sp>
          <p:nvSpPr>
            <p:cNvPr id="28696" name="TextBox 7"/>
            <p:cNvSpPr txBox="1"/>
            <p:nvPr/>
          </p:nvSpPr>
          <p:spPr>
            <a:xfrm>
              <a:off x="480" y="2280"/>
              <a:ext cx="1799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EUCLID </a:t>
              </a:r>
              <a:r>
                <a:rPr lang="en-US" altLang="zh-CN" sz="1600">
                  <a:latin typeface="Tahoma" panose="020B0604030504040204" pitchFamily="34" charset="0"/>
                </a:rPr>
                <a:t> </a:t>
              </a:r>
              <a:endParaRPr lang="en-US" altLang="zh-CN" sz="1600">
                <a:latin typeface="Tahoma" panose="020B0604030504040204" pitchFamily="34" charset="0"/>
              </a:endParaRPr>
            </a:p>
          </p:txBody>
        </p:sp>
        <p:pic>
          <p:nvPicPr>
            <p:cNvPr id="28697" name="Picture 8" descr="Screen shot 2011-10-31 at 10.26.4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534" cy="216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8698" name="Group 25"/>
          <p:cNvGrpSpPr/>
          <p:nvPr/>
        </p:nvGrpSpPr>
        <p:grpSpPr>
          <a:xfrm rot="0">
            <a:off x="413385" y="1844675"/>
            <a:ext cx="1397635" cy="1786259"/>
            <a:chOff x="0" y="0"/>
            <a:chExt cx="2201" cy="2811"/>
          </a:xfrm>
        </p:grpSpPr>
        <p:pic>
          <p:nvPicPr>
            <p:cNvPr id="28699" name="Picture 5" descr="AnnualRepo2010_img_2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" y="0"/>
              <a:ext cx="1819" cy="2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700" name="TextBox 12"/>
            <p:cNvSpPr txBox="1"/>
            <p:nvPr/>
          </p:nvSpPr>
          <p:spPr>
            <a:xfrm>
              <a:off x="0" y="2280"/>
              <a:ext cx="2201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Subaru HSC</a:t>
              </a:r>
              <a:endParaRPr lang="en-US" altLang="zh-CN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701" name="Group 32"/>
          <p:cNvGrpSpPr/>
          <p:nvPr/>
        </p:nvGrpSpPr>
        <p:grpSpPr>
          <a:xfrm rot="0">
            <a:off x="1954530" y="2837180"/>
            <a:ext cx="1205230" cy="1740505"/>
            <a:chOff x="0" y="0"/>
            <a:chExt cx="1898" cy="2740"/>
          </a:xfrm>
        </p:grpSpPr>
        <p:sp>
          <p:nvSpPr>
            <p:cNvPr id="28702" name="TextBox 4"/>
            <p:cNvSpPr txBox="1"/>
            <p:nvPr/>
          </p:nvSpPr>
          <p:spPr>
            <a:xfrm>
              <a:off x="485" y="2160"/>
              <a:ext cx="132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</a:t>
              </a:r>
              <a:r>
                <a:rPr lang="en-US" altLang="zh-CN" b="1">
                  <a:solidFill>
                    <a:srgbClr val="000000"/>
                  </a:solidFill>
                  <a:latin typeface="Tahoma" panose="020B0604030504040204" pitchFamily="34" charset="0"/>
                </a:rPr>
                <a:t> </a:t>
              </a:r>
              <a:endParaRPr lang="en-US" altLang="zh-CN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28703" name="Picture 34" descr="DE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98" cy="216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7310755" y="2726690"/>
            <a:ext cx="1374775" cy="1968500"/>
            <a:chOff x="475" y="3912"/>
            <a:chExt cx="2165" cy="3100"/>
          </a:xfrm>
        </p:grpSpPr>
        <p:sp>
          <p:nvSpPr>
            <p:cNvPr id="7" name="TextBox 10"/>
            <p:cNvSpPr txBox="1"/>
            <p:nvPr/>
          </p:nvSpPr>
          <p:spPr>
            <a:xfrm>
              <a:off x="475" y="6481"/>
              <a:ext cx="2165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zh-CN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CSST</a:t>
              </a:r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(China</a:t>
              </a:r>
              <a:r>
                <a:rPr lang="zh-CN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图片 7" descr="天宫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" y="3912"/>
              <a:ext cx="1989" cy="2454"/>
            </a:xfrm>
            <a:prstGeom prst="rect">
              <a:avLst/>
            </a:prstGeom>
          </p:spPr>
        </p:pic>
      </p:grpSp>
      <p:sp>
        <p:nvSpPr>
          <p:cNvPr id="45057" name="Rectangle 1"/>
          <p:cNvSpPr>
            <a:spLocks noGrp="1" noChangeArrowheads="1"/>
          </p:cNvSpPr>
          <p:nvPr/>
        </p:nvSpPr>
        <p:spPr>
          <a:xfrm>
            <a:off x="413385" y="231775"/>
            <a:ext cx="8210550" cy="10652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Our Opportunities</a:t>
            </a:r>
            <a:endParaRPr kumimoji="0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0" name="表格 -1"/>
          <p:cNvGraphicFramePr/>
          <p:nvPr/>
        </p:nvGraphicFramePr>
        <p:xfrm>
          <a:off x="411480" y="4819650"/>
          <a:ext cx="823214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80"/>
                <a:gridCol w="1000760"/>
                <a:gridCol w="1082040"/>
                <a:gridCol w="1050290"/>
                <a:gridCol w="977265"/>
                <a:gridCol w="1059815"/>
                <a:gridCol w="1024890"/>
              </a:tblGrid>
              <a:tr h="4191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Project Name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HSC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DES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LSST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Euclid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WFIRST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CSS-OS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Starting Time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2014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2013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2022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2025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~2024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Survey Area (deg</a:t>
                      </a:r>
                      <a:r>
                        <a:rPr lang="en-US" altLang="zh-CN" sz="1600" b="1" baseline="30000">
                          <a:solidFill>
                            <a:srgbClr val="000000"/>
                          </a:solidFill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)</a:t>
                      </a:r>
                      <a:endParaRPr lang="en-US" altLang="zh-CN" sz="1600" b="1" baseline="30000">
                        <a:solidFill>
                          <a:srgbClr val="000000"/>
                        </a:solidFill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1400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5000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18000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15000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2700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17500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Total Gal No.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 100M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~300M</a:t>
                      </a:r>
                      <a:endParaRPr lang="en-US" altLang="zh-CN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 2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 1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~300M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 1B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28600" y="4597400"/>
            <a:ext cx="8682673" cy="1777377"/>
            <a:chOff x="360" y="7560"/>
            <a:chExt cx="13673" cy="2798"/>
          </a:xfrm>
        </p:grpSpPr>
        <p:pic>
          <p:nvPicPr>
            <p:cNvPr id="28675" name="Picture 3" descr="Screen shot 2011-11-07 at 9.33.06 AM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0" y="7560"/>
              <a:ext cx="2168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6" name="Picture 4" descr="Screen shot 2011-11-07 at 9.33.14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0" y="7560"/>
              <a:ext cx="2160" cy="21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7" name="Picture 5" descr="Screen shot 2011-11-07 at 9.33.29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" y="7560"/>
              <a:ext cx="2160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8" name="Picture 9" descr="Screen shot 2011-11-07 at 9.33.4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0" y="7560"/>
              <a:ext cx="2160" cy="21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9" name="Picture 10" descr="Screen shot 2011-11-07 at 9.33.55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0" y="7560"/>
              <a:ext cx="2153" cy="21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0" name="Right Arrow 11"/>
            <p:cNvSpPr/>
            <p:nvPr/>
          </p:nvSpPr>
          <p:spPr>
            <a:xfrm>
              <a:off x="2640" y="8160"/>
              <a:ext cx="480" cy="600"/>
            </a:xfrm>
            <a:prstGeom prst="rightArrow">
              <a:avLst>
                <a:gd name="adj1" fmla="val 50000"/>
                <a:gd name="adj2" fmla="val 54777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8681" name="Right Arrow 12"/>
            <p:cNvSpPr/>
            <p:nvPr/>
          </p:nvSpPr>
          <p:spPr>
            <a:xfrm>
              <a:off x="552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8682" name="TextBox 15"/>
            <p:cNvSpPr txBox="1"/>
            <p:nvPr/>
          </p:nvSpPr>
          <p:spPr>
            <a:xfrm>
              <a:off x="2078" y="9730"/>
              <a:ext cx="182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Lensing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683" name="TextBox 17"/>
            <p:cNvSpPr txBox="1"/>
            <p:nvPr/>
          </p:nvSpPr>
          <p:spPr>
            <a:xfrm>
              <a:off x="5286" y="9730"/>
              <a:ext cx="171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PSF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684" name="TextBox 18"/>
            <p:cNvSpPr txBox="1"/>
            <p:nvPr/>
          </p:nvSpPr>
          <p:spPr>
            <a:xfrm>
              <a:off x="10946" y="9720"/>
              <a:ext cx="1594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Noise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685" name="TextBox 19"/>
            <p:cNvSpPr txBox="1"/>
            <p:nvPr/>
          </p:nvSpPr>
          <p:spPr>
            <a:xfrm>
              <a:off x="7710" y="9730"/>
              <a:ext cx="2083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914400"/>
              <a:r>
                <a:rPr lang="en-US" altLang="zh-CN" sz="2000" b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Pixelation</a:t>
              </a:r>
              <a:endPara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686" name="Right Arrow 12"/>
            <p:cNvSpPr/>
            <p:nvPr/>
          </p:nvSpPr>
          <p:spPr>
            <a:xfrm>
              <a:off x="840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28687" name="Right Arrow 12"/>
            <p:cNvSpPr/>
            <p:nvPr/>
          </p:nvSpPr>
          <p:spPr>
            <a:xfrm>
              <a:off x="11280" y="8160"/>
              <a:ext cx="480" cy="600"/>
            </a:xfrm>
            <a:prstGeom prst="rightArrow">
              <a:avLst>
                <a:gd name="adj1" fmla="val 50000"/>
                <a:gd name="adj2" fmla="val 58314"/>
              </a:avLst>
            </a:prstGeom>
            <a:gradFill rotWithShape="1">
              <a:gsLst>
                <a:gs pos="0">
                  <a:srgbClr val="9DF3F3"/>
                </a:gs>
                <a:gs pos="100000">
                  <a:srgbClr val="00B0B0"/>
                </a:gs>
              </a:gsLst>
              <a:lin ang="5400000"/>
              <a:tileRect/>
            </a:gradFill>
            <a:ln w="9525" cap="flat" cmpd="sng">
              <a:solidFill>
                <a:srgbClr val="009999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808080">
                  <a:alpha val="25000"/>
                </a:srgbClr>
              </a:outerShdw>
            </a:effectLst>
          </p:spPr>
          <p:txBody>
            <a:bodyPr anchor="ctr"/>
            <a:p>
              <a:pPr algn="ctr" defTabSz="914400"/>
              <a:endParaRPr lang="zh-CN" altLang="en-US">
                <a:solidFill>
                  <a:srgbClr val="FFFFFF"/>
                </a:solidFill>
                <a:latin typeface="Tahoma" panose="020B0604030504040204" pitchFamily="34" charset="0"/>
                <a:ea typeface="华文细黑" panose="0201060004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76935" y="1918970"/>
            <a:ext cx="7378700" cy="1938655"/>
            <a:chOff x="1431" y="2974"/>
            <a:chExt cx="11620" cy="3053"/>
          </a:xfrm>
        </p:grpSpPr>
        <p:pic>
          <p:nvPicPr>
            <p:cNvPr id="3" name="Picture 7" descr="Telescope_Aug_2010-half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6" y="3173"/>
              <a:ext cx="2510" cy="2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8"/>
            <p:cNvSpPr txBox="1"/>
            <p:nvPr/>
          </p:nvSpPr>
          <p:spPr>
            <a:xfrm>
              <a:off x="1431" y="5334"/>
              <a:ext cx="3061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 defTabSz="914400"/>
              <a:r>
                <a:rPr lang="en-US" altLang="zh-CN"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LSST</a:t>
              </a:r>
              <a:r>
                <a:rPr lang="en-US" altLang="zh-CN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50" y="2975"/>
              <a:ext cx="7601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Require Very High Precision</a:t>
              </a:r>
              <a:endPara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endPara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r>
                <a:rPr lang="en-US" altLang="zh-CN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Require Fast Image Processing</a:t>
              </a:r>
              <a:endPara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endPara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r>
                <a:rPr lang="en-US" altLang="zh-CN" sz="2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Require Optimal Statistics</a:t>
              </a:r>
              <a:endPara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左大括号 4"/>
            <p:cNvSpPr/>
            <p:nvPr/>
          </p:nvSpPr>
          <p:spPr>
            <a:xfrm>
              <a:off x="4290" y="2974"/>
              <a:ext cx="974" cy="3053"/>
            </a:xfrm>
            <a:prstGeom prst="leftBrace">
              <a:avLst>
                <a:gd name="adj1" fmla="val 13347"/>
                <a:gd name="adj2" fmla="val 50364"/>
              </a:avLst>
            </a:prstGeom>
            <a:ln w="44450"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0" name="Rectangle 1"/>
          <p:cNvSpPr>
            <a:spLocks noGrp="1" noChangeArrowheads="1"/>
          </p:cNvSpPr>
          <p:nvPr/>
        </p:nvSpPr>
        <p:spPr>
          <a:xfrm>
            <a:off x="413385" y="231775"/>
            <a:ext cx="8210550" cy="10652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Our Challenges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700"/>
            <a:ext cx="8210550" cy="1065213"/>
          </a:xfrm>
        </p:spPr>
        <p:txBody>
          <a:bodyPr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0"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Opportunities &amp; Challenges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611188" y="836613"/>
            <a:ext cx="7920037" cy="1587"/>
          </a:xfrm>
          <a:prstGeom prst="line">
            <a:avLst/>
          </a:prstGeom>
          <a:noFill/>
          <a:ln w="28575" cap="sq">
            <a:solidFill>
              <a:srgbClr val="8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 descr="slid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1123315"/>
            <a:ext cx="6091555" cy="2543175"/>
          </a:xfrm>
          <a:prstGeom prst="rect">
            <a:avLst/>
          </a:prstGeom>
        </p:spPr>
      </p:pic>
      <p:pic>
        <p:nvPicPr>
          <p:cNvPr id="5" name="图片 4" descr="slid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" y="3557270"/>
            <a:ext cx="5443220" cy="2527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58585" y="6183630"/>
            <a:ext cx="2355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 Chiaki Hikage </a:t>
            </a:r>
            <a:r>
              <a:rPr lang="en-US" altLang="zh-CN" sz="1600"/>
              <a:t>et al., </a:t>
            </a:r>
            <a:r>
              <a:rPr lang="zh-CN" altLang="en-US" sz="1600"/>
              <a:t>arXiv:1809.09148</a:t>
            </a:r>
            <a:endParaRPr lang="zh-CN" altLang="en-US" sz="1600"/>
          </a:p>
        </p:txBody>
      </p:sp>
      <p:pic>
        <p:nvPicPr>
          <p:cNvPr id="6" name="图片 5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55" y="3803015"/>
            <a:ext cx="3143885" cy="2380615"/>
          </a:xfrm>
          <a:prstGeom prst="rect">
            <a:avLst/>
          </a:prstGeom>
        </p:spPr>
      </p:pic>
      <p:pic>
        <p:nvPicPr>
          <p:cNvPr id="7" name="图片 6" descr="捕获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125" y="1123315"/>
            <a:ext cx="3079115" cy="2360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pic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81550" y="1133475"/>
            <a:ext cx="30861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6" descr="pic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3" y="4238625"/>
            <a:ext cx="36798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pic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3997325"/>
            <a:ext cx="355282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229225" y="6264275"/>
            <a:ext cx="31051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Seljak &amp; Zaldarriaga, 1999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 Different Way to Measure Shear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6625" name="Picture 4" descr="pic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3" y="935990"/>
            <a:ext cx="386238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pic1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70238" y="5449888"/>
            <a:ext cx="27432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374765" y="6395085"/>
            <a:ext cx="266255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JZ,JCAP,11,041(2011)</a:t>
            </a:r>
            <a:endParaRPr lang="en-US" altLang="zh-CN" b="1" smtClean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8676" name="Picture 6" descr="pic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938" y="1543050"/>
            <a:ext cx="6213475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0" y="-12700"/>
            <a:ext cx="8531225" cy="1065530"/>
            <a:chOff x="0" y="-20"/>
            <a:chExt cx="13435" cy="1678"/>
          </a:xfrm>
        </p:grpSpPr>
        <p:sp>
          <p:nvSpPr>
            <p:cNvPr id="45057" name="Rectangle 1"/>
            <p:cNvSpPr>
              <a:spLocks noGrp="1" noChangeArrowheads="1"/>
            </p:cNvSpPr>
            <p:nvPr/>
          </p:nvSpPr>
          <p:spPr>
            <a:xfrm>
              <a:off x="0" y="-20"/>
              <a:ext cx="12930" cy="167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 kern="1200">
                  <a:solidFill>
                    <a:srgbClr val="572314"/>
                  </a:solidFill>
                  <a:effectLst>
                    <a:outerShdw blurRad="50000" dist="3000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572314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CN" sz="32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kumimoji="0"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 Different Way to Measure Shear</a:t>
              </a:r>
              <a:endParaRPr kumimoji="0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434" name="Line 2"/>
            <p:cNvSpPr>
              <a:spLocks noChangeShapeType="1"/>
            </p:cNvSpPr>
            <p:nvPr/>
          </p:nvSpPr>
          <p:spPr bwMode="auto">
            <a:xfrm>
              <a:off x="963" y="1318"/>
              <a:ext cx="12472" cy="2"/>
            </a:xfrm>
            <a:prstGeom prst="line">
              <a:avLst/>
            </a:prstGeom>
            <a:noFill/>
            <a:ln w="28575" cap="sq">
              <a:solidFill>
                <a:srgbClr val="800000"/>
              </a:solidFill>
              <a:round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738505" y="937895"/>
            <a:ext cx="673417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L="342900" indent="-3429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Formulae in Fourier Space</a:t>
            </a:r>
            <a:endParaRPr lang="en-US" altLang="zh-CN" sz="2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timelin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0</TotalTime>
  <Words>5274</Words>
  <Application>WPS 演示</Application>
  <PresentationFormat>全屏显示(4:3)</PresentationFormat>
  <Paragraphs>376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4" baseType="lpstr">
      <vt:lpstr>Arial</vt:lpstr>
      <vt:lpstr>宋体</vt:lpstr>
      <vt:lpstr>Wingdings</vt:lpstr>
      <vt:lpstr>Gill Sans MT</vt:lpstr>
      <vt:lpstr>Wingdings 2</vt:lpstr>
      <vt:lpstr>Verdana</vt:lpstr>
      <vt:lpstr>Wingdings 2</vt:lpstr>
      <vt:lpstr>Times New Roman</vt:lpstr>
      <vt:lpstr>楷体</vt:lpstr>
      <vt:lpstr>微软雅黑</vt:lpstr>
      <vt:lpstr>Tahoma</vt:lpstr>
      <vt:lpstr>MS PGothic</vt:lpstr>
      <vt:lpstr>华文细黑</vt:lpstr>
      <vt:lpstr>黑体</vt:lpstr>
      <vt:lpstr>Arial Unicode MS</vt:lpstr>
      <vt:lpstr>Calibri</vt:lpstr>
      <vt:lpstr>华文楷体</vt:lpstr>
      <vt:lpstr>华文中宋</vt:lpstr>
      <vt:lpstr>Solstice</vt:lpstr>
      <vt:lpstr>PowerPoint 演示文稿</vt:lpstr>
      <vt:lpstr>Outline:</vt:lpstr>
      <vt:lpstr>Outline:</vt:lpstr>
      <vt:lpstr>   Weak Lensing &amp; Cosmology</vt:lpstr>
      <vt:lpstr>PowerPoint 演示文稿</vt:lpstr>
      <vt:lpstr>PowerPoint 演示文稿</vt:lpstr>
      <vt:lpstr>   Opportunities &amp;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Outline:</vt:lpstr>
      <vt:lpstr>PowerPoint 演示文稿</vt:lpstr>
      <vt:lpstr>PowerPoint 演示文稿</vt:lpstr>
      <vt:lpstr>Stay Tuned ! Thank You !</vt:lpstr>
    </vt:vector>
  </TitlesOfParts>
  <Company>University of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Basic Problem in  Weak Lensing Measurement</dc:title>
  <dc:creator>Jun Zhang</dc:creator>
  <cp:lastModifiedBy>thinkpad</cp:lastModifiedBy>
  <cp:revision>547</cp:revision>
  <dcterms:created xsi:type="dcterms:W3CDTF">2011-09-27T17:24:00Z</dcterms:created>
  <dcterms:modified xsi:type="dcterms:W3CDTF">2018-12-18T10:04:27Z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